
<file path=[Content_Types].xml><?xml version="1.0" encoding="utf-8"?>
<Types xmlns="http://schemas.openxmlformats.org/package/2006/content-types">
  <Default Extension="bin" ContentType="audio/unknown"/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6" r:id="rId1"/>
  </p:sldMasterIdLst>
  <p:notesMasterIdLst>
    <p:notesMasterId r:id="rId34"/>
  </p:notesMasterIdLst>
  <p:sldIdLst>
    <p:sldId id="316" r:id="rId2"/>
    <p:sldId id="404" r:id="rId3"/>
    <p:sldId id="422" r:id="rId4"/>
    <p:sldId id="423" r:id="rId5"/>
    <p:sldId id="425" r:id="rId6"/>
    <p:sldId id="424" r:id="rId7"/>
    <p:sldId id="426" r:id="rId8"/>
    <p:sldId id="417" r:id="rId9"/>
    <p:sldId id="427" r:id="rId10"/>
    <p:sldId id="428" r:id="rId11"/>
    <p:sldId id="429" r:id="rId12"/>
    <p:sldId id="430" r:id="rId13"/>
    <p:sldId id="431" r:id="rId14"/>
    <p:sldId id="389" r:id="rId15"/>
    <p:sldId id="281" r:id="rId16"/>
    <p:sldId id="391" r:id="rId17"/>
    <p:sldId id="352" r:id="rId18"/>
    <p:sldId id="371" r:id="rId19"/>
    <p:sldId id="374" r:id="rId20"/>
    <p:sldId id="432" r:id="rId21"/>
    <p:sldId id="418" r:id="rId22"/>
    <p:sldId id="419" r:id="rId23"/>
    <p:sldId id="378" r:id="rId24"/>
    <p:sldId id="381" r:id="rId25"/>
    <p:sldId id="382" r:id="rId26"/>
    <p:sldId id="383" r:id="rId27"/>
    <p:sldId id="420" r:id="rId28"/>
    <p:sldId id="384" r:id="rId29"/>
    <p:sldId id="368" r:id="rId30"/>
    <p:sldId id="393" r:id="rId31"/>
    <p:sldId id="421" r:id="rId32"/>
    <p:sldId id="395" r:id="rId33"/>
  </p:sldIdLst>
  <p:sldSz cx="13006388" cy="9752013"/>
  <p:notesSz cx="6858000" cy="9144000"/>
  <p:defaultTextStyle>
    <a:defPPr>
      <a:defRPr lang="en-US"/>
    </a:defPPr>
    <a:lvl1pPr marL="0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1pPr>
    <a:lvl2pPr marL="651281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2pPr>
    <a:lvl3pPr marL="1302563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3pPr>
    <a:lvl4pPr marL="1953844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4pPr>
    <a:lvl5pPr marL="2605126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5pPr>
    <a:lvl6pPr marL="3256407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6pPr>
    <a:lvl7pPr marL="3907688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7pPr>
    <a:lvl8pPr marL="4558970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8pPr>
    <a:lvl9pPr marL="5210251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1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DA22"/>
    <a:srgbClr val="F3F6F8"/>
    <a:srgbClr val="282828"/>
    <a:srgbClr val="0080C6"/>
    <a:srgbClr val="D8E0E6"/>
    <a:srgbClr val="AFDFEC"/>
    <a:srgbClr val="5BC8EE"/>
    <a:srgbClr val="85888D"/>
    <a:srgbClr val="31C5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311" autoAdjust="0"/>
    <p:restoredTop sz="96696"/>
  </p:normalViewPr>
  <p:slideViewPr>
    <p:cSldViewPr snapToGrid="0" snapToObjects="1">
      <p:cViewPr varScale="1">
        <p:scale>
          <a:sx n="78" d="100"/>
          <a:sy n="78" d="100"/>
        </p:scale>
        <p:origin x="753" y="75"/>
      </p:cViewPr>
      <p:guideLst>
        <p:guide orient="horz" pos="3071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31T12:30:43.11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2732 410 25023,'0'0'1600,"0"0"-928,0 0 0,0 0-256,0 0 32,0 0-512,0 0 32,3 4-1088,1 2 0,2 1-18015,-2-1 11775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31T12:30:43.11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2732 410 25023,'0'0'1600,"0"0"-928,0 0 0,0 0-256,0 0 32,0 0-512,0 0 32,3 4-1088,1 2 0,2 1-18015,-2-1 11775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31T12:30:43.11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2732 410 25023,'0'0'1600,"0"0"-928,0 0 0,0 0-256,0 0 32,0 0-512,0 0 32,3 4-1088,1 2 0,2 1-18015,-2-1 11775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FE346-E604-1B4E-9B2B-E45689E64B9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3BD7F-CC90-B745-910D-0DE8F44E1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5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1pPr>
    <a:lvl2pPr marL="651281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2pPr>
    <a:lvl3pPr marL="1302563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3pPr>
    <a:lvl4pPr marL="1953844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4pPr>
    <a:lvl5pPr marL="2605126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5pPr>
    <a:lvl6pPr marL="3256407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6pPr>
    <a:lvl7pPr marL="3907688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7pPr>
    <a:lvl8pPr marL="4558970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8pPr>
    <a:lvl9pPr marL="5210251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BF0C523F-A065-A747-BC42-4070F4922065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2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28663"/>
            <a:ext cx="5014913" cy="3762375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727575"/>
            <a:ext cx="4994275" cy="4468813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560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016A5D8-6425-F648-BCBC-87A541914249}" type="slidenum">
              <a:rPr lang="de-DE" altLang="en-US">
                <a:latin typeface="Arial" charset="0"/>
              </a:rPr>
              <a:pPr eaLnBrk="1" hangingPunct="1"/>
              <a:t>14</a:t>
            </a:fld>
            <a:endParaRPr lang="de-DE" altLang="en-US">
              <a:latin typeface="Arial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41363"/>
            <a:ext cx="4937125" cy="3702050"/>
          </a:xfrm>
          <a:prstGeom prst="rect">
            <a:avLst/>
          </a:prstGeo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9396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BF0C523F-A065-A747-BC42-4070F4922065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29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28663"/>
            <a:ext cx="5014913" cy="3762375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727575"/>
            <a:ext cx="4994275" cy="4468813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481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BF0C523F-A065-A747-BC42-4070F4922065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30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28663"/>
            <a:ext cx="5014913" cy="3762375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727575"/>
            <a:ext cx="4994275" cy="4468813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100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BF0C523F-A065-A747-BC42-4070F4922065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32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28663"/>
            <a:ext cx="5014913" cy="3762375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727575"/>
            <a:ext cx="4994275" cy="4468813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366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0987" y="3503387"/>
            <a:ext cx="7327751" cy="493297"/>
          </a:xfrm>
        </p:spPr>
        <p:txBody>
          <a:bodyPr anchor="t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1756"/>
            <a:ext cx="2296800" cy="5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5315" y="7221247"/>
            <a:ext cx="1879200" cy="2153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16" y="407363"/>
            <a:ext cx="2426400" cy="58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00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688050"/>
            <a:ext cx="12241906" cy="6931843"/>
          </a:xfrm>
        </p:spPr>
        <p:txBody>
          <a:bodyPr>
            <a:noAutofit/>
          </a:bodyPr>
          <a:lstStyle>
            <a:lvl1pPr marL="291600" indent="-291600">
              <a:lnSpc>
                <a:spcPts val="3600"/>
              </a:lnSpc>
              <a:defRPr sz="2800"/>
            </a:lvl1pPr>
            <a:lvl2pPr marL="657225" indent="-291600">
              <a:lnSpc>
                <a:spcPts val="3600"/>
              </a:lnSpc>
              <a:tabLst/>
              <a:defRPr sz="2800"/>
            </a:lvl2pPr>
            <a:lvl3pPr>
              <a:lnSpc>
                <a:spcPts val="3600"/>
              </a:lnSpc>
              <a:defRPr sz="2800"/>
            </a:lvl3pPr>
            <a:lvl4pPr>
              <a:lnSpc>
                <a:spcPts val="3600"/>
              </a:lnSpc>
              <a:defRPr sz="2800"/>
            </a:lvl4pPr>
            <a:lvl5pPr>
              <a:lnSpc>
                <a:spcPts val="3600"/>
              </a:lnSpc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75952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874695"/>
          </a:xfrm>
        </p:spPr>
        <p:txBody>
          <a:bodyPr>
            <a:noAutofit/>
          </a:bodyPr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38076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>
              <a:latin typeface="Abadi" panose="020B06040201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2"/>
            <a:ext cx="12242201" cy="558820"/>
          </a:xfrm>
        </p:spPr>
        <p:txBody>
          <a:bodyPr>
            <a:noAutofit/>
          </a:bodyPr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576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599" y="1688050"/>
            <a:ext cx="12241907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latin typeface="Abadi" panose="020B0604020104020204" pitchFamily="34" charset="0"/>
              </a:defRPr>
            </a:lvl1pPr>
            <a:lvl2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>
                <a:latin typeface="Abadi" panose="020B0604020104020204" pitchFamily="34" charset="0"/>
              </a:defRPr>
            </a:lvl2pPr>
            <a:lvl3pPr marL="6588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tabLst/>
              <a:defRPr sz="2800">
                <a:latin typeface="Abadi" panose="020B0604020104020204" pitchFamily="34" charset="0"/>
              </a:defRPr>
            </a:lvl3pPr>
            <a:lvl4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>
                <a:latin typeface="Abadi" panose="020B0604020104020204" pitchFamily="34" charset="0"/>
              </a:defRPr>
            </a:lvl4pPr>
            <a:lvl5pPr>
              <a:lnSpc>
                <a:spcPts val="3600"/>
              </a:lnSpc>
              <a:spcAft>
                <a:spcPts val="800"/>
              </a:spcAft>
              <a:defRPr sz="2800">
                <a:latin typeface="Abadi" panose="020B0604020104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Abadi" panose="020B0604020104020204" pitchFamily="34" charset="0"/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0113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4458181" y="3806142"/>
            <a:ext cx="4144102" cy="4927894"/>
          </a:xfrm>
          <a:prstGeom prst="rect">
            <a:avLst/>
          </a:prstGeom>
          <a:solidFill>
            <a:srgbClr val="E6F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2"/>
            <a:ext cx="12242201" cy="558820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599" y="1494000"/>
            <a:ext cx="8611929" cy="2205732"/>
          </a:xfrm>
        </p:spPr>
        <p:txBody>
          <a:bodyPr>
            <a:spAutoFit/>
          </a:bodyPr>
          <a:lstStyle>
            <a:lvl1pPr marL="0" indent="0">
              <a:lnSpc>
                <a:spcPts val="2800"/>
              </a:lnSpc>
              <a:spcAft>
                <a:spcPts val="800"/>
              </a:spcAft>
              <a:buNone/>
              <a:defRPr sz="2000"/>
            </a:lvl1pPr>
            <a:lvl2pPr marL="230400" indent="-230400">
              <a:lnSpc>
                <a:spcPts val="2800"/>
              </a:lnSpc>
              <a:spcAft>
                <a:spcPts val="800"/>
              </a:spcAft>
              <a:buFont typeface="Arial" charset="0"/>
              <a:buChar char="•"/>
              <a:defRPr sz="2000"/>
            </a:lvl2pPr>
            <a:lvl3pPr marL="460800" indent="-230400">
              <a:lnSpc>
                <a:spcPts val="2800"/>
              </a:lnSpc>
              <a:spcAft>
                <a:spcPts val="800"/>
              </a:spcAft>
              <a:buFont typeface=".HelveticaNeueDeskInterface-Regular" charset="0"/>
              <a:buChar char="–"/>
              <a:tabLst/>
              <a:defRPr sz="2000"/>
            </a:lvl3pPr>
            <a:lvl4pPr>
              <a:lnSpc>
                <a:spcPts val="2800"/>
              </a:lnSpc>
              <a:spcAft>
                <a:spcPts val="800"/>
              </a:spcAft>
              <a:defRPr sz="20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80988" y="3272962"/>
            <a:ext cx="4144713" cy="533180"/>
          </a:xfrm>
          <a:solidFill>
            <a:schemeClr val="accent1"/>
          </a:solidFill>
        </p:spPr>
        <p:txBody>
          <a:bodyPr lIns="15840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458181" y="3272962"/>
            <a:ext cx="4144713" cy="533180"/>
          </a:xfrm>
          <a:solidFill>
            <a:schemeClr val="accent1"/>
          </a:solidFill>
        </p:spPr>
        <p:txBody>
          <a:bodyPr lIns="15840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02283" y="3272962"/>
            <a:ext cx="4077193" cy="533180"/>
          </a:xfrm>
          <a:solidFill>
            <a:schemeClr val="accent1"/>
          </a:solidFill>
        </p:spPr>
        <p:txBody>
          <a:bodyPr lIns="15840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20941" y="3884193"/>
            <a:ext cx="3948380" cy="4684064"/>
          </a:xfrm>
        </p:spPr>
        <p:txBody>
          <a:bodyPr/>
          <a:lstStyle>
            <a:lvl1pPr marL="0" indent="0">
              <a:lnSpc>
                <a:spcPts val="2600"/>
              </a:lnSpc>
              <a:spcAft>
                <a:spcPts val="800"/>
              </a:spcAft>
              <a:buNone/>
              <a:defRPr sz="1800" b="1"/>
            </a:lvl1pPr>
            <a:lvl2pPr marL="11113" indent="0">
              <a:lnSpc>
                <a:spcPts val="2600"/>
              </a:lnSpc>
              <a:spcAft>
                <a:spcPts val="800"/>
              </a:spcAft>
              <a:buNone/>
              <a:tabLst/>
              <a:defRPr sz="1800"/>
            </a:lvl2pPr>
            <a:lvl3pPr marL="234000" indent="-234000">
              <a:lnSpc>
                <a:spcPts val="2600"/>
              </a:lnSpc>
              <a:spcAft>
                <a:spcPts val="800"/>
              </a:spcAft>
              <a:buFont typeface=".AppleSystemUIFont" charset="-120"/>
              <a:buChar char="-"/>
              <a:defRPr sz="1800"/>
            </a:lvl3pPr>
            <a:lvl4pPr marL="468000" indent="-234000">
              <a:lnSpc>
                <a:spcPts val="2600"/>
              </a:lnSpc>
              <a:spcAft>
                <a:spcPts val="800"/>
              </a:spcAft>
              <a:buFont typeface="Arial" charset="0"/>
              <a:buChar char="•"/>
              <a:tabLst/>
              <a:defRPr sz="1800"/>
            </a:lvl4pPr>
            <a:lvl5pPr marL="702000" indent="-234000">
              <a:lnSpc>
                <a:spcPts val="2600"/>
              </a:lnSpc>
              <a:spcAft>
                <a:spcPts val="800"/>
              </a:spcAft>
              <a:buFont typeface="Wingdings" charset="2"/>
              <a:buChar char="§"/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629953" y="3884193"/>
            <a:ext cx="3948380" cy="4684064"/>
          </a:xfrm>
        </p:spPr>
        <p:txBody>
          <a:bodyPr/>
          <a:lstStyle>
            <a:lvl1pPr marL="0" indent="0">
              <a:lnSpc>
                <a:spcPts val="2600"/>
              </a:lnSpc>
              <a:spcAft>
                <a:spcPts val="800"/>
              </a:spcAft>
              <a:buNone/>
              <a:defRPr sz="1800" b="1"/>
            </a:lvl1pPr>
            <a:lvl2pPr marL="11113" indent="0">
              <a:lnSpc>
                <a:spcPts val="2600"/>
              </a:lnSpc>
              <a:spcAft>
                <a:spcPts val="800"/>
              </a:spcAft>
              <a:buNone/>
              <a:tabLst/>
              <a:defRPr sz="1800"/>
            </a:lvl2pPr>
            <a:lvl3pPr marL="234000" indent="-234000">
              <a:lnSpc>
                <a:spcPts val="2600"/>
              </a:lnSpc>
              <a:spcAft>
                <a:spcPts val="800"/>
              </a:spcAft>
              <a:buFont typeface=".AppleSystemUIFont" charset="-120"/>
              <a:buChar char="-"/>
              <a:defRPr sz="1800"/>
            </a:lvl3pPr>
            <a:lvl4pPr marL="468000" indent="-234000">
              <a:lnSpc>
                <a:spcPts val="2600"/>
              </a:lnSpc>
              <a:spcAft>
                <a:spcPts val="800"/>
              </a:spcAft>
              <a:buFont typeface="Arial" charset="0"/>
              <a:buChar char="•"/>
              <a:tabLst/>
              <a:defRPr sz="1800"/>
            </a:lvl4pPr>
            <a:lvl5pPr marL="702000" indent="-234000">
              <a:lnSpc>
                <a:spcPts val="2600"/>
              </a:lnSpc>
              <a:spcAft>
                <a:spcPts val="800"/>
              </a:spcAft>
              <a:buFont typeface="Wingdings" charset="2"/>
              <a:buChar char="§"/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8731096" y="3884193"/>
            <a:ext cx="3948380" cy="4684064"/>
          </a:xfrm>
        </p:spPr>
        <p:txBody>
          <a:bodyPr/>
          <a:lstStyle>
            <a:lvl1pPr marL="0" indent="0">
              <a:lnSpc>
                <a:spcPts val="2600"/>
              </a:lnSpc>
              <a:spcAft>
                <a:spcPts val="800"/>
              </a:spcAft>
              <a:buNone/>
              <a:defRPr sz="1800" b="1"/>
            </a:lvl1pPr>
            <a:lvl2pPr marL="11113" indent="0">
              <a:lnSpc>
                <a:spcPts val="2600"/>
              </a:lnSpc>
              <a:spcAft>
                <a:spcPts val="800"/>
              </a:spcAft>
              <a:buNone/>
              <a:tabLst/>
              <a:defRPr sz="1800"/>
            </a:lvl2pPr>
            <a:lvl3pPr marL="234000" indent="-234000">
              <a:lnSpc>
                <a:spcPts val="2600"/>
              </a:lnSpc>
              <a:spcAft>
                <a:spcPts val="800"/>
              </a:spcAft>
              <a:buFont typeface=".AppleSystemUIFont" charset="-120"/>
              <a:buChar char="-"/>
              <a:defRPr sz="1800"/>
            </a:lvl3pPr>
            <a:lvl4pPr marL="468000" indent="-234000">
              <a:lnSpc>
                <a:spcPts val="2600"/>
              </a:lnSpc>
              <a:spcAft>
                <a:spcPts val="800"/>
              </a:spcAft>
              <a:buFont typeface="Arial" charset="0"/>
              <a:buChar char="•"/>
              <a:tabLst/>
              <a:defRPr sz="1800"/>
            </a:lvl4pPr>
            <a:lvl5pPr marL="702000" indent="-234000">
              <a:lnSpc>
                <a:spcPts val="2600"/>
              </a:lnSpc>
              <a:spcAft>
                <a:spcPts val="800"/>
              </a:spcAft>
              <a:buFont typeface="Wingdings" charset="2"/>
              <a:buChar char="§"/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80988" y="8734036"/>
            <a:ext cx="12298488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109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599" y="1688050"/>
            <a:ext cx="5417317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7118064" y="1688050"/>
            <a:ext cx="5417317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2532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599" y="1688050"/>
            <a:ext cx="6100224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573998" y="1767812"/>
            <a:ext cx="6049508" cy="6971074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86994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599" y="1013206"/>
            <a:ext cx="12242808" cy="77256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8322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600" y="1774770"/>
            <a:ext cx="6058799" cy="38016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560990" y="1774770"/>
            <a:ext cx="6058799" cy="38016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599" y="5937813"/>
            <a:ext cx="5928094" cy="2682080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560990" y="5937813"/>
            <a:ext cx="5928094" cy="2682080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77683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601" y="1774770"/>
            <a:ext cx="2975058" cy="2253533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599" y="4467828"/>
            <a:ext cx="2975060" cy="3923818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470550" y="1774770"/>
            <a:ext cx="2975058" cy="2253533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59499" y="1774770"/>
            <a:ext cx="2975058" cy="2253533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648448" y="1774770"/>
            <a:ext cx="2975058" cy="2253533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3" name="Content Placeholder 2"/>
          <p:cNvSpPr>
            <a:spLocks noGrp="1"/>
          </p:cNvSpPr>
          <p:nvPr>
            <p:ph idx="19"/>
          </p:nvPr>
        </p:nvSpPr>
        <p:spPr>
          <a:xfrm>
            <a:off x="3470550" y="4467828"/>
            <a:ext cx="2975060" cy="3923818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8" name="Content Placeholder 2"/>
          <p:cNvSpPr>
            <a:spLocks noGrp="1"/>
          </p:cNvSpPr>
          <p:nvPr>
            <p:ph idx="20"/>
          </p:nvPr>
        </p:nvSpPr>
        <p:spPr>
          <a:xfrm>
            <a:off x="6559499" y="4467828"/>
            <a:ext cx="2975060" cy="3923818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Content Placeholder 2"/>
          <p:cNvSpPr>
            <a:spLocks noGrp="1"/>
          </p:cNvSpPr>
          <p:nvPr>
            <p:ph idx="21"/>
          </p:nvPr>
        </p:nvSpPr>
        <p:spPr>
          <a:xfrm>
            <a:off x="9648448" y="4467828"/>
            <a:ext cx="2975060" cy="3923818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82417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coloure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4038" y="3213230"/>
            <a:ext cx="6204624" cy="493297"/>
          </a:xfrm>
        </p:spPr>
        <p:txBody>
          <a:bodyPr anchor="t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8170" y="4190686"/>
            <a:ext cx="6200492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1756"/>
            <a:ext cx="2296800" cy="547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6566430" y="8895302"/>
            <a:ext cx="5860871" cy="51911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8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Smallprint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16" y="407091"/>
            <a:ext cx="2426400" cy="5839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34" y="3303926"/>
            <a:ext cx="5305716" cy="606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79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8047641"/>
          </a:xfrm>
        </p:spPr>
        <p:txBody>
          <a:bodyPr anchor="ctr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0492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857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17609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81600" y="381599"/>
            <a:ext cx="12243600" cy="8359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82187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565609" y="381599"/>
            <a:ext cx="6058799" cy="8359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81600" y="381599"/>
            <a:ext cx="6058799" cy="8359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59171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565609" y="381599"/>
            <a:ext cx="6058799" cy="41004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81600" y="381599"/>
            <a:ext cx="6058799" cy="8359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565609" y="4640399"/>
            <a:ext cx="6058799" cy="41004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27918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599" y="1141198"/>
            <a:ext cx="12242808" cy="72108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1598" y="8539021"/>
            <a:ext cx="12242202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25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599" y="1141201"/>
            <a:ext cx="6058800" cy="72108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65000" y="1141201"/>
            <a:ext cx="6058800" cy="7212224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1598" y="8539021"/>
            <a:ext cx="6058801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564999" y="8539021"/>
            <a:ext cx="6058801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341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65000" y="1141201"/>
            <a:ext cx="6058800" cy="335229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599" y="1141200"/>
            <a:ext cx="6058800" cy="6838029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65000" y="4627113"/>
            <a:ext cx="6058800" cy="335211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1598" y="8197209"/>
            <a:ext cx="6058801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564999" y="8197209"/>
            <a:ext cx="6058801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564999" y="8568575"/>
            <a:ext cx="6058801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311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038200" y="1141199"/>
            <a:ext cx="3585600" cy="5192172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599" y="1141200"/>
            <a:ext cx="3585600" cy="44316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038200" y="6462000"/>
            <a:ext cx="3585600" cy="22788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381599" y="5702400"/>
            <a:ext cx="3585600" cy="30384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085497" y="1141201"/>
            <a:ext cx="4820400" cy="3671999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4085497" y="4942800"/>
            <a:ext cx="4820400" cy="3798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2542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- coloure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4038" y="3213230"/>
            <a:ext cx="6204624" cy="493297"/>
          </a:xfrm>
        </p:spPr>
        <p:txBody>
          <a:bodyPr anchor="t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4038" y="4180250"/>
            <a:ext cx="6200492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1756"/>
            <a:ext cx="2296800" cy="547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6566430" y="8895302"/>
            <a:ext cx="5860871" cy="51911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8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Smallprint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243" y="407363"/>
            <a:ext cx="2424145" cy="5834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18" y="3303926"/>
            <a:ext cx="5284147" cy="606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42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66827" y="1434162"/>
            <a:ext cx="10648788" cy="6279608"/>
          </a:xfrm>
        </p:spPr>
        <p:txBody>
          <a:bodyPr anchor="ctr"/>
          <a:lstStyle>
            <a:lvl1pPr marL="230188" indent="-219075">
              <a:lnSpc>
                <a:spcPts val="6000"/>
              </a:lnSpc>
              <a:spcAft>
                <a:spcPts val="1600"/>
              </a:spcAft>
              <a:buNone/>
              <a:tabLst/>
              <a:defRPr sz="5400">
                <a:solidFill>
                  <a:srgbClr val="2DBBAA"/>
                </a:solidFill>
              </a:defRPr>
            </a:lvl1pPr>
            <a:lvl2pPr marL="230188" indent="0">
              <a:lnSpc>
                <a:spcPts val="3600"/>
              </a:lnSpc>
              <a:spcAft>
                <a:spcPts val="1000"/>
              </a:spcAft>
              <a:buNone/>
              <a:tabLst/>
              <a:defRPr sz="2800"/>
            </a:lvl2pPr>
          </a:lstStyle>
          <a:p>
            <a:pPr lvl="0"/>
            <a:r>
              <a:rPr lang="en-GB" noProof="0" dirty="0"/>
              <a:t>“Click to edit </a:t>
            </a:r>
            <a:br>
              <a:rPr lang="en-GB" noProof="0" dirty="0"/>
            </a:br>
            <a:r>
              <a:rPr lang="en-GB" noProof="0" dirty="0"/>
              <a:t>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04969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3006388" cy="91188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297683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3006388" cy="911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439913"/>
            <a:ext cx="12242201" cy="8047641"/>
          </a:xfrm>
        </p:spPr>
        <p:txBody>
          <a:bodyPr anchor="ctr">
            <a:noAutofit/>
          </a:bodyPr>
          <a:lstStyle>
            <a:lvl1pPr>
              <a:lnSpc>
                <a:spcPts val="56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25285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nd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3006388" cy="911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439913"/>
            <a:ext cx="12242201" cy="8047641"/>
          </a:xfrm>
        </p:spPr>
        <p:txBody>
          <a:bodyPr anchor="ctr">
            <a:noAutofit/>
          </a:bodyPr>
          <a:lstStyle>
            <a:lvl1pPr>
              <a:lnSpc>
                <a:spcPts val="56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93443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eopl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150" y="5089838"/>
            <a:ext cx="3522993" cy="3156642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1"/>
          </p:nvPr>
        </p:nvSpPr>
        <p:spPr>
          <a:xfrm>
            <a:off x="951040" y="2153209"/>
            <a:ext cx="2347200" cy="2380029"/>
          </a:xfrm>
          <a:prstGeom prst="ellipse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5331299" y="5089838"/>
            <a:ext cx="3299073" cy="3156642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Picture Placeholder 6"/>
          <p:cNvSpPr>
            <a:spLocks noGrp="1" noChangeAspect="1"/>
          </p:cNvSpPr>
          <p:nvPr>
            <p:ph type="pic" sz="quarter" idx="13"/>
          </p:nvPr>
        </p:nvSpPr>
        <p:spPr>
          <a:xfrm>
            <a:off x="5330542" y="2153209"/>
            <a:ext cx="2347200" cy="2380029"/>
          </a:xfrm>
          <a:prstGeom prst="ellipse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9600498" y="5089838"/>
            <a:ext cx="3299073" cy="3156642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2" name="Picture Placeholder 6"/>
          <p:cNvSpPr>
            <a:spLocks noGrp="1" noChangeAspect="1"/>
          </p:cNvSpPr>
          <p:nvPr>
            <p:ph type="pic" sz="quarter" idx="15"/>
          </p:nvPr>
        </p:nvSpPr>
        <p:spPr>
          <a:xfrm>
            <a:off x="9578726" y="2153209"/>
            <a:ext cx="2347200" cy="2380029"/>
          </a:xfrm>
          <a:prstGeom prst="ellipse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305433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2"/>
            <a:ext cx="12242201" cy="558820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55658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122776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599" y="3421009"/>
            <a:ext cx="6868287" cy="4730799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Aft>
                <a:spcPts val="800"/>
              </a:spcAft>
              <a:buNone/>
              <a:defRPr sz="2800" b="1"/>
            </a:lvl1pPr>
            <a:lvl2pPr marL="292100" indent="-292100">
              <a:lnSpc>
                <a:spcPts val="3000"/>
              </a:lnSpc>
              <a:spcAft>
                <a:spcPts val="800"/>
              </a:spcAft>
              <a:buFont typeface=".AppleSystemUIFont" charset="-120"/>
              <a:buChar char="-"/>
              <a:tabLst/>
              <a:defRPr sz="2800"/>
            </a:lvl2pPr>
            <a:lvl3pPr marL="583200" indent="-2916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tabLst/>
              <a:defRPr sz="2800"/>
            </a:lvl3pPr>
            <a:lvl4pPr marL="874800" indent="-291600">
              <a:lnSpc>
                <a:spcPts val="2800"/>
              </a:lnSpc>
              <a:spcAft>
                <a:spcPts val="800"/>
              </a:spcAft>
              <a:buFont typeface="Wingdings" charset="2"/>
              <a:buChar char="§"/>
              <a:defRPr sz="2800"/>
            </a:lvl4pPr>
            <a:lvl5pPr>
              <a:lnSpc>
                <a:spcPts val="3000"/>
              </a:lnSpc>
              <a:spcAft>
                <a:spcPts val="800"/>
              </a:spcAft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381599" y="1686788"/>
            <a:ext cx="6868287" cy="1554122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Aft>
                <a:spcPts val="0"/>
              </a:spcAft>
              <a:buNone/>
              <a:defRPr sz="3200" b="0">
                <a:solidFill>
                  <a:schemeClr val="accent4"/>
                </a:solidFill>
              </a:defRPr>
            </a:lvl1pPr>
            <a:lvl2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2pPr>
            <a:lvl3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tabLst/>
              <a:defRPr sz="2200"/>
            </a:lvl3pPr>
            <a:lvl4pPr>
              <a:lnSpc>
                <a:spcPts val="2800"/>
              </a:lnSpc>
              <a:spcAft>
                <a:spcPts val="800"/>
              </a:spcAft>
              <a:defRPr sz="2000"/>
            </a:lvl4pPr>
            <a:lvl5pPr>
              <a:lnSpc>
                <a:spcPts val="3000"/>
              </a:lnSpc>
              <a:spcAft>
                <a:spcPts val="800"/>
              </a:spcAft>
              <a:defRPr sz="22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8066314" y="1774371"/>
            <a:ext cx="4555880" cy="6585858"/>
          </a:xfrm>
          <a:solidFill>
            <a:schemeClr val="accent4"/>
          </a:solidFill>
        </p:spPr>
        <p:txBody>
          <a:bodyPr lIns="324000" tIns="216000">
            <a:noAutofit/>
          </a:bodyPr>
          <a:lstStyle>
            <a:lvl1pPr marL="0" indent="0">
              <a:lnSpc>
                <a:spcPts val="3000"/>
              </a:lnSpc>
              <a:spcBef>
                <a:spcPts val="840"/>
              </a:spcBef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230400" indent="-230400">
              <a:lnSpc>
                <a:spcPts val="3000"/>
              </a:lnSpc>
              <a:spcBef>
                <a:spcPts val="840"/>
              </a:spcBef>
              <a:spcAft>
                <a:spcPts val="0"/>
              </a:spcAft>
              <a:buFont typeface=".AppleSystemUIFont" charset="-120"/>
              <a:buChar char="-"/>
              <a:defRPr sz="2400">
                <a:solidFill>
                  <a:schemeClr val="bg1"/>
                </a:solidFill>
              </a:defRPr>
            </a:lvl2pPr>
            <a:lvl3pPr marL="460800" indent="-230400">
              <a:lnSpc>
                <a:spcPts val="2200"/>
              </a:lnSpc>
              <a:spcBef>
                <a:spcPts val="840"/>
              </a:spcBef>
              <a:spcAft>
                <a:spcPts val="0"/>
              </a:spcAft>
              <a:buFont typeface="Arial" charset="0"/>
              <a:buChar char="•"/>
              <a:tabLst/>
              <a:defRPr sz="2000">
                <a:solidFill>
                  <a:schemeClr val="bg1"/>
                </a:solidFill>
              </a:defRPr>
            </a:lvl3pPr>
            <a:lvl4pPr marL="691200" indent="-230400">
              <a:lnSpc>
                <a:spcPts val="2800"/>
              </a:lnSpc>
              <a:spcBef>
                <a:spcPts val="840"/>
              </a:spcBef>
              <a:spcAft>
                <a:spcPts val="0"/>
              </a:spcAft>
              <a:buFont typeface="Wingdings" charset="2"/>
              <a:buChar char="§"/>
              <a:defRPr sz="2000">
                <a:solidFill>
                  <a:schemeClr val="bg1"/>
                </a:solidFill>
              </a:defRPr>
            </a:lvl4pPr>
            <a:lvl5pPr>
              <a:lnSpc>
                <a:spcPts val="3000"/>
              </a:lnSpc>
              <a:spcBef>
                <a:spcPts val="840"/>
              </a:spcBef>
              <a:spcAft>
                <a:spcPts val="0"/>
              </a:spcAft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582667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30"/>
          </p:nvPr>
        </p:nvSpPr>
        <p:spPr>
          <a:xfrm>
            <a:off x="936866" y="3865883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32"/>
          </p:nvPr>
        </p:nvSpPr>
        <p:spPr>
          <a:xfrm>
            <a:off x="936866" y="1393651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33"/>
          </p:nvPr>
        </p:nvSpPr>
        <p:spPr>
          <a:xfrm>
            <a:off x="4892812" y="1393651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34"/>
          </p:nvPr>
        </p:nvSpPr>
        <p:spPr>
          <a:xfrm>
            <a:off x="8848758" y="1393651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4"/>
          <p:cNvSpPr>
            <a:spLocks noGrp="1"/>
          </p:cNvSpPr>
          <p:nvPr>
            <p:ph type="body" sz="quarter" idx="35"/>
          </p:nvPr>
        </p:nvSpPr>
        <p:spPr>
          <a:xfrm>
            <a:off x="936866" y="6338115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4"/>
          <p:cNvSpPr>
            <a:spLocks noGrp="1"/>
          </p:cNvSpPr>
          <p:nvPr>
            <p:ph type="body" sz="quarter" idx="36"/>
          </p:nvPr>
        </p:nvSpPr>
        <p:spPr>
          <a:xfrm>
            <a:off x="4892812" y="6338115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4"/>
          <p:cNvSpPr>
            <a:spLocks noGrp="1"/>
          </p:cNvSpPr>
          <p:nvPr>
            <p:ph type="body" sz="quarter" idx="37"/>
          </p:nvPr>
        </p:nvSpPr>
        <p:spPr>
          <a:xfrm>
            <a:off x="8848758" y="6338115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4"/>
          <p:cNvSpPr>
            <a:spLocks noGrp="1"/>
          </p:cNvSpPr>
          <p:nvPr>
            <p:ph type="body" sz="quarter" idx="38"/>
          </p:nvPr>
        </p:nvSpPr>
        <p:spPr>
          <a:xfrm>
            <a:off x="4892812" y="3865883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4"/>
          <p:cNvSpPr>
            <a:spLocks noGrp="1"/>
          </p:cNvSpPr>
          <p:nvPr>
            <p:ph type="body" sz="quarter" idx="39"/>
          </p:nvPr>
        </p:nvSpPr>
        <p:spPr>
          <a:xfrm>
            <a:off x="8848758" y="3865883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17054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599" y="1678780"/>
            <a:ext cx="6813858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7794769" y="1705136"/>
            <a:ext cx="4734202" cy="333425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spcAft>
                <a:spcPts val="80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1"/>
          </p:nvPr>
        </p:nvSpPr>
        <p:spPr>
          <a:xfrm>
            <a:off x="7359915" y="2038561"/>
            <a:ext cx="5477780" cy="688401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48520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 - coloure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4038" y="3213230"/>
            <a:ext cx="6204624" cy="493297"/>
          </a:xfrm>
        </p:spPr>
        <p:txBody>
          <a:bodyPr anchor="t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4038" y="4197614"/>
            <a:ext cx="6200492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1756"/>
            <a:ext cx="2296800" cy="547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6566430" y="8895302"/>
            <a:ext cx="5860871" cy="51911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8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Smallprint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243" y="407363"/>
            <a:ext cx="2424145" cy="5834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18" y="3316256"/>
            <a:ext cx="5284147" cy="604154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5629835" y="-2259106"/>
            <a:ext cx="184731" cy="486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04725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599" y="1678780"/>
            <a:ext cx="6813858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7794769" y="1705136"/>
            <a:ext cx="4734202" cy="333425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spcAft>
                <a:spcPts val="80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1"/>
          </p:nvPr>
        </p:nvSpPr>
        <p:spPr>
          <a:xfrm>
            <a:off x="7359915" y="2038561"/>
            <a:ext cx="5477780" cy="688401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1558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572138" y="1685656"/>
            <a:ext cx="5973446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1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1"/>
          </p:nvPr>
        </p:nvSpPr>
        <p:spPr>
          <a:xfrm>
            <a:off x="6472376" y="2096125"/>
            <a:ext cx="6365319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91874" y="1685656"/>
            <a:ext cx="5973446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1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380987" y="8571160"/>
            <a:ext cx="12456707" cy="524713"/>
          </a:xfrm>
        </p:spPr>
        <p:txBody>
          <a:bodyPr wrap="square">
            <a:noAutofit/>
          </a:bodyPr>
          <a:lstStyle>
            <a:lvl1pPr marL="2468563" indent="-2468563">
              <a:lnSpc>
                <a:spcPts val="1600"/>
              </a:lnSpc>
              <a:spcAft>
                <a:spcPts val="800"/>
              </a:spcAft>
              <a:buNone/>
              <a:tabLst>
                <a:tab pos="2466975" algn="l"/>
              </a:tabLst>
              <a:defRPr sz="1200" b="0">
                <a:solidFill>
                  <a:srgbClr val="85888D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hart Placeholder 7"/>
          <p:cNvSpPr>
            <a:spLocks noGrp="1"/>
          </p:cNvSpPr>
          <p:nvPr>
            <p:ph type="chart" sz="quarter" idx="15"/>
          </p:nvPr>
        </p:nvSpPr>
        <p:spPr>
          <a:xfrm>
            <a:off x="0" y="2096125"/>
            <a:ext cx="6365319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6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4804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572138" y="1685656"/>
            <a:ext cx="5973446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1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1"/>
          </p:nvPr>
        </p:nvSpPr>
        <p:spPr>
          <a:xfrm>
            <a:off x="6472376" y="2096125"/>
            <a:ext cx="6365319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91874" y="1685656"/>
            <a:ext cx="5973446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1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380987" y="8571160"/>
            <a:ext cx="12456707" cy="524713"/>
          </a:xfrm>
        </p:spPr>
        <p:txBody>
          <a:bodyPr wrap="square">
            <a:noAutofit/>
          </a:bodyPr>
          <a:lstStyle>
            <a:lvl1pPr marL="2468563" indent="-2468563">
              <a:lnSpc>
                <a:spcPts val="1600"/>
              </a:lnSpc>
              <a:spcAft>
                <a:spcPts val="800"/>
              </a:spcAft>
              <a:buNone/>
              <a:tabLst>
                <a:tab pos="2466975" algn="l"/>
              </a:tabLst>
              <a:defRPr sz="1200" b="0">
                <a:solidFill>
                  <a:srgbClr val="85888D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hart Placeholder 7"/>
          <p:cNvSpPr>
            <a:spLocks noGrp="1"/>
          </p:cNvSpPr>
          <p:nvPr>
            <p:ph type="chart" sz="quarter" idx="15"/>
          </p:nvPr>
        </p:nvSpPr>
        <p:spPr>
          <a:xfrm>
            <a:off x="0" y="2096125"/>
            <a:ext cx="6365319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6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71647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80987" y="1816288"/>
            <a:ext cx="12242519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0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380987" y="8571160"/>
            <a:ext cx="12456707" cy="524713"/>
          </a:xfrm>
        </p:spPr>
        <p:txBody>
          <a:bodyPr wrap="square">
            <a:noAutofit/>
          </a:bodyPr>
          <a:lstStyle>
            <a:lvl1pPr marL="2468563" indent="-2468563">
              <a:lnSpc>
                <a:spcPts val="1600"/>
              </a:lnSpc>
              <a:spcAft>
                <a:spcPts val="800"/>
              </a:spcAft>
              <a:buNone/>
              <a:tabLst>
                <a:tab pos="2466975" algn="l"/>
              </a:tabLst>
              <a:defRPr sz="1200" b="0">
                <a:solidFill>
                  <a:srgbClr val="85888D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hart Placeholder 7"/>
          <p:cNvSpPr>
            <a:spLocks noGrp="1"/>
          </p:cNvSpPr>
          <p:nvPr>
            <p:ph type="chart" sz="quarter" idx="15"/>
          </p:nvPr>
        </p:nvSpPr>
        <p:spPr>
          <a:xfrm>
            <a:off x="380987" y="2139669"/>
            <a:ext cx="12242520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862146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 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380987" y="8571160"/>
            <a:ext cx="12456707" cy="524713"/>
          </a:xfrm>
        </p:spPr>
        <p:txBody>
          <a:bodyPr wrap="square">
            <a:noAutofit/>
          </a:bodyPr>
          <a:lstStyle>
            <a:lvl1pPr marL="2468563" indent="-2468563">
              <a:lnSpc>
                <a:spcPts val="1600"/>
              </a:lnSpc>
              <a:spcAft>
                <a:spcPts val="800"/>
              </a:spcAft>
              <a:buNone/>
              <a:tabLst>
                <a:tab pos="2466975" algn="l"/>
              </a:tabLst>
              <a:defRPr sz="1200" b="0">
                <a:solidFill>
                  <a:srgbClr val="85888D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hart Placeholder 7"/>
          <p:cNvSpPr>
            <a:spLocks noGrp="1"/>
          </p:cNvSpPr>
          <p:nvPr>
            <p:ph type="chart" sz="quarter" idx="15"/>
          </p:nvPr>
        </p:nvSpPr>
        <p:spPr>
          <a:xfrm>
            <a:off x="380987" y="2139669"/>
            <a:ext cx="12242520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80987" y="1816288"/>
            <a:ext cx="12242519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0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39559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, 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286132"/>
            <a:ext cx="12241906" cy="489372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598" y="1386934"/>
            <a:ext cx="7547059" cy="693184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Aft>
                <a:spcPts val="800"/>
              </a:spcAft>
              <a:buNone/>
              <a:defRPr sz="2200" b="0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>
                <a:solidFill>
                  <a:schemeClr val="tx1"/>
                </a:solidFill>
              </a:defRPr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.AppleSystemUIFont" charset="-120"/>
              <a:buChar char="-"/>
              <a:defRPr sz="2200">
                <a:solidFill>
                  <a:schemeClr val="tx1"/>
                </a:solidFill>
              </a:defRPr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>
                <a:solidFill>
                  <a:schemeClr val="tx1"/>
                </a:solidFill>
              </a:defRPr>
            </a:lvl4pPr>
            <a:lvl5pPr marL="691200" indent="-230400">
              <a:lnSpc>
                <a:spcPts val="3000"/>
              </a:lnSpc>
              <a:spcAft>
                <a:spcPts val="800"/>
              </a:spcAft>
              <a:buFont typeface="Wingdings" charset="2"/>
              <a:buChar char="§"/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98" y="8563326"/>
            <a:ext cx="698400" cy="79963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995734" y="9333551"/>
            <a:ext cx="35066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noProof="0" dirty="0">
                <a:solidFill>
                  <a:schemeClr val="tx1"/>
                </a:solidFill>
              </a:rPr>
              <a:t>Imperial means Intelligent Business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823700" y="9282751"/>
            <a:ext cx="799806" cy="27699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r">
              <a:defRPr sz="1200"/>
            </a:lvl1pPr>
          </a:lstStyle>
          <a:p>
            <a:pPr lvl="0"/>
            <a:fld id="{1CF308DF-A0FB-984D-BFF5-BCA52FB96EDD}" type="slidenum">
              <a:rPr lang="en-GB" noProof="0" smtClean="0"/>
              <a:pPr lvl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26714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1541714"/>
            <a:ext cx="13006388" cy="825309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 sz="3646">
              <a:latin typeface="Verdana" charset="0"/>
              <a:cs typeface="Times New Roman" pitchFamily="2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299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 - coloure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4038" y="3213230"/>
            <a:ext cx="6204624" cy="493297"/>
          </a:xfrm>
        </p:spPr>
        <p:txBody>
          <a:bodyPr anchor="t"/>
          <a:lstStyle>
            <a:lvl1pPr algn="l">
              <a:defRPr sz="3400">
                <a:solidFill>
                  <a:srgbClr val="282828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8170" y="4191843"/>
            <a:ext cx="6200492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rgbClr val="282828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6566430" y="8895302"/>
            <a:ext cx="5860871" cy="51911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800"/>
              </a:lnSpc>
              <a:defRPr sz="1400">
                <a:solidFill>
                  <a:srgbClr val="282828"/>
                </a:solidFill>
              </a:defRPr>
            </a:lvl1pPr>
          </a:lstStyle>
          <a:p>
            <a:r>
              <a:rPr lang="en-GB"/>
              <a:t>Smallprint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243" y="407158"/>
            <a:ext cx="2424145" cy="5838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18" y="3316256"/>
            <a:ext cx="5284146" cy="604154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5629835" y="-2259106"/>
            <a:ext cx="184731" cy="486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0987"/>
            <a:ext cx="2296800" cy="549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830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 - colo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0988" y="3503387"/>
            <a:ext cx="7216810" cy="493297"/>
          </a:xfrm>
        </p:spPr>
        <p:txBody>
          <a:bodyPr anchor="t"/>
          <a:lstStyle>
            <a:lvl1pPr algn="l">
              <a:defRPr sz="3400">
                <a:solidFill>
                  <a:srgbClr val="282828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794" y="4472484"/>
            <a:ext cx="7212004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385794" y="6175444"/>
            <a:ext cx="7212004" cy="51911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ts val="18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Smallprint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1756"/>
            <a:ext cx="2296800" cy="5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243" y="407363"/>
            <a:ext cx="2424145" cy="5834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7221247"/>
            <a:ext cx="1879200" cy="21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4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0800" y="8838000"/>
            <a:ext cx="2440800" cy="5874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8586000"/>
            <a:ext cx="3099600" cy="7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0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shi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00" y="8784000"/>
            <a:ext cx="2440800" cy="58745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80988" y="4069096"/>
            <a:ext cx="12064788" cy="487313"/>
          </a:xfrm>
        </p:spPr>
        <p:txBody>
          <a:bodyPr anchor="t"/>
          <a:lstStyle>
            <a:lvl1pPr algn="l">
              <a:defRPr sz="3400">
                <a:solidFill>
                  <a:srgbClr val="282828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0988" y="4804943"/>
            <a:ext cx="12064788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rgbClr val="282828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0988"/>
            <a:ext cx="3099600" cy="79067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9517846" y="190005"/>
            <a:ext cx="3144858" cy="138211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464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688050"/>
            <a:ext cx="6158096" cy="6931843"/>
          </a:xfrm>
        </p:spPr>
        <p:txBody>
          <a:bodyPr>
            <a:noAutofit/>
          </a:bodyPr>
          <a:lstStyle>
            <a:lvl1pPr marL="291600" indent="-291600">
              <a:lnSpc>
                <a:spcPts val="4000"/>
              </a:lnSpc>
              <a:defRPr sz="3200"/>
            </a:lvl1pPr>
            <a:lvl2pPr marL="657225" indent="-291600">
              <a:lnSpc>
                <a:spcPts val="4000"/>
              </a:lnSpc>
              <a:tabLst/>
              <a:defRPr sz="3200"/>
            </a:lvl2pPr>
            <a:lvl3pPr>
              <a:lnSpc>
                <a:spcPts val="4000"/>
              </a:lnSpc>
              <a:defRPr sz="3200"/>
            </a:lvl3pPr>
            <a:lvl4pPr>
              <a:lnSpc>
                <a:spcPts val="4000"/>
              </a:lnSpc>
              <a:defRPr sz="3200"/>
            </a:lvl4pPr>
            <a:lvl5pPr>
              <a:lnSpc>
                <a:spcPts val="4000"/>
              </a:lnSpc>
              <a:defRPr sz="3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58942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3014775" cy="9118584"/>
          </a:xfrm>
          <a:prstGeom prst="rect">
            <a:avLst/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600" y="309281"/>
            <a:ext cx="12241906" cy="48731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600" y="1688050"/>
            <a:ext cx="5920346" cy="69318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7995734" y="9333551"/>
            <a:ext cx="35066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noProof="0" dirty="0">
                <a:solidFill>
                  <a:schemeClr val="tx1"/>
                </a:solidFill>
              </a:rPr>
              <a:t>Imperial means Intelligent Business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383359" y="9333551"/>
            <a:ext cx="35066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1302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>
                <a:solidFill>
                  <a:schemeClr val="tx1"/>
                </a:solidFill>
              </a:rPr>
              <a:t>Imperial College Business School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823700" y="9282751"/>
            <a:ext cx="799806" cy="27699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r">
              <a:defRPr sz="1200"/>
            </a:lvl1pPr>
          </a:lstStyle>
          <a:p>
            <a:pPr lvl="0"/>
            <a:fld id="{1CF308DF-A0FB-984D-BFF5-BCA52FB96EDD}" type="slidenum">
              <a:rPr lang="en-GB" noProof="0" smtClean="0"/>
              <a:pPr lvl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8050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1" r:id="rId2"/>
    <p:sldLayoutId id="2147483733" r:id="rId3"/>
    <p:sldLayoutId id="2147483734" r:id="rId4"/>
    <p:sldLayoutId id="2147483735" r:id="rId5"/>
    <p:sldLayoutId id="2147483742" r:id="rId6"/>
    <p:sldLayoutId id="2147483698" r:id="rId7"/>
    <p:sldLayoutId id="2147483740" r:id="rId8"/>
    <p:sldLayoutId id="2147483741" r:id="rId9"/>
    <p:sldLayoutId id="2147483736" r:id="rId10"/>
    <p:sldLayoutId id="2147483700" r:id="rId11"/>
    <p:sldLayoutId id="2147483701" r:id="rId12"/>
    <p:sldLayoutId id="2147483702" r:id="rId13"/>
    <p:sldLayoutId id="2147483725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10" r:id="rId21"/>
    <p:sldLayoutId id="2147483709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23" r:id="rId29"/>
    <p:sldLayoutId id="2147483719" r:id="rId30"/>
    <p:sldLayoutId id="2147483720" r:id="rId31"/>
    <p:sldLayoutId id="2147483721" r:id="rId32"/>
    <p:sldLayoutId id="2147483737" r:id="rId33"/>
    <p:sldLayoutId id="2147483722" r:id="rId34"/>
    <p:sldLayoutId id="2147483724" r:id="rId35"/>
    <p:sldLayoutId id="2147483728" r:id="rId36"/>
    <p:sldLayoutId id="2147483726" r:id="rId37"/>
    <p:sldLayoutId id="2147483727" r:id="rId38"/>
    <p:sldLayoutId id="2147483729" r:id="rId39"/>
    <p:sldLayoutId id="2147483738" r:id="rId40"/>
    <p:sldLayoutId id="2147483730" r:id="rId41"/>
    <p:sldLayoutId id="2147483739" r:id="rId42"/>
    <p:sldLayoutId id="2147483731" r:id="rId43"/>
    <p:sldLayoutId id="2147483732" r:id="rId44"/>
    <p:sldLayoutId id="2147483743" r:id="rId45"/>
    <p:sldLayoutId id="2147483744" r:id="rId46"/>
  </p:sldLayoutIdLst>
  <p:hf sldNum="0" hdr="0" dt="0"/>
  <p:txStyles>
    <p:titleStyle>
      <a:lvl1pPr algn="l" defTabSz="1300277" rtl="0" eaLnBrk="1" latinLnBrk="0" hangingPunct="1">
        <a:lnSpc>
          <a:spcPts val="38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600" indent="-291600" algn="l" defTabSz="1300277" rtl="0" eaLnBrk="1" latinLnBrk="0" hangingPunct="1">
        <a:lnSpc>
          <a:spcPts val="4000"/>
        </a:lnSpc>
        <a:spcBef>
          <a:spcPts val="0"/>
        </a:spcBef>
        <a:spcAft>
          <a:spcPts val="1000"/>
        </a:spcAft>
        <a:buFont typeface=".AppleSystemUIFont" charset="-120"/>
        <a:buChar char="-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83200" indent="-291600" algn="l" defTabSz="1300277" rtl="0" eaLnBrk="1" latinLnBrk="0" hangingPunct="1">
        <a:lnSpc>
          <a:spcPts val="4000"/>
        </a:lnSpc>
        <a:spcBef>
          <a:spcPts val="0"/>
        </a:spcBef>
        <a:spcAft>
          <a:spcPts val="1000"/>
        </a:spcAft>
        <a:buFont typeface="Arial" charset="0"/>
        <a:buChar char="•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874800" indent="-291600" algn="l" defTabSz="1300277" rtl="0" eaLnBrk="1" latinLnBrk="0" hangingPunct="1">
        <a:lnSpc>
          <a:spcPts val="4000"/>
        </a:lnSpc>
        <a:spcBef>
          <a:spcPts val="0"/>
        </a:spcBef>
        <a:spcAft>
          <a:spcPts val="1000"/>
        </a:spcAft>
        <a:buFont typeface="Wingdings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1113" indent="0" algn="l" defTabSz="1300277" rtl="0" eaLnBrk="1" latinLnBrk="0" hangingPunct="1">
        <a:lnSpc>
          <a:spcPts val="4000"/>
        </a:lnSpc>
        <a:spcBef>
          <a:spcPts val="0"/>
        </a:spcBef>
        <a:spcAft>
          <a:spcPts val="1000"/>
        </a:spcAft>
        <a:buFont typeface="Arial" charset="0"/>
        <a:buNone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13" indent="0" algn="l" defTabSz="1300277" rtl="0" eaLnBrk="1" latinLnBrk="0" hangingPunct="1">
        <a:lnSpc>
          <a:spcPts val="4000"/>
        </a:lnSpc>
        <a:spcBef>
          <a:spcPts val="0"/>
        </a:spcBef>
        <a:spcAft>
          <a:spcPts val="1000"/>
        </a:spcAft>
        <a:buFont typeface="Arial" charset="0"/>
        <a:buNone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761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5900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038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176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7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15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54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92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83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69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10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71" userDrawn="1">
          <p15:clr>
            <a:srgbClr val="F26B43"/>
          </p15:clr>
        </p15:guide>
        <p15:guide id="2" pos="4096" userDrawn="1">
          <p15:clr>
            <a:srgbClr val="F26B43"/>
          </p15:clr>
        </p15:guide>
        <p15:guide id="3" pos="7952" userDrawn="1">
          <p15:clr>
            <a:srgbClr val="F26B43"/>
          </p15:clr>
        </p15:guide>
        <p15:guide id="4" pos="478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economics.mit.edu/files/11" TargetMode="Externa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9.png"/><Relationship Id="rId4" Type="http://schemas.openxmlformats.org/officeDocument/2006/relationships/hyperlink" Target="https://www.aeaweb.org/articles?id=10.1257/aer.2016003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1.jpeg"/><Relationship Id="rId5" Type="http://schemas.openxmlformats.org/officeDocument/2006/relationships/image" Target="../media/image52.png"/><Relationship Id="rId4" Type="http://schemas.openxmlformats.org/officeDocument/2006/relationships/image" Target="../media/image38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2.png"/><Relationship Id="rId4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5.tiff"/><Relationship Id="rId5" Type="http://schemas.openxmlformats.org/officeDocument/2006/relationships/image" Target="../media/image54.emf"/><Relationship Id="rId4" Type="http://schemas.openxmlformats.org/officeDocument/2006/relationships/package" Target="../embeddings/Microsoft_Word_Document2.docx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MykYSQaG_c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tiff"/><Relationship Id="rId5" Type="http://schemas.openxmlformats.org/officeDocument/2006/relationships/image" Target="../media/image58.png"/><Relationship Id="rId4" Type="http://schemas.openxmlformats.org/officeDocument/2006/relationships/hyperlink" Target="https://www.dropbox.com/s/qrh7ydirhyc5181/panic.pdf?dl=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MykYSQaG_c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4" Type="http://schemas.openxmlformats.org/officeDocument/2006/relationships/hyperlink" Target="https://www.dropbox.com/s/qrh7ydirhyc5181/panic.pdf?dl=0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ber.org/papers/w4483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54334" y="7013448"/>
            <a:ext cx="10267530" cy="2436564"/>
          </a:xfrm>
        </p:spPr>
        <p:txBody>
          <a:bodyPr/>
          <a:lstStyle/>
          <a:p>
            <a:r>
              <a:rPr lang="en-GB" sz="6600" dirty="0">
                <a:latin typeface="Abadi" panose="020B0604020104020204" pitchFamily="34" charset="0"/>
              </a:rPr>
              <a:t>Instrumental Variables</a:t>
            </a:r>
            <a:br>
              <a:rPr lang="en-GB" sz="6600" dirty="0">
                <a:latin typeface="Abadi" panose="020B0604020104020204" pitchFamily="34" charset="0"/>
              </a:rPr>
            </a:br>
            <a:br>
              <a:rPr lang="en-GB" sz="3600" dirty="0">
                <a:latin typeface="Abadi" panose="020B0604020104020204" pitchFamily="34" charset="0"/>
              </a:rPr>
            </a:br>
            <a:r>
              <a:rPr lang="en-GB" sz="3600" dirty="0">
                <a:latin typeface="Abadi" panose="020B0604020104020204" pitchFamily="34" charset="0"/>
              </a:rPr>
              <a:t>Beating endogeneity…with music?</a:t>
            </a:r>
            <a:br>
              <a:rPr lang="en-GB" sz="3600" dirty="0">
                <a:latin typeface="Abadi" panose="020B0604020104020204" pitchFamily="34" charset="0"/>
              </a:rPr>
            </a:br>
            <a:br>
              <a:rPr lang="en-GB" sz="3600" dirty="0">
                <a:latin typeface="Abadi" panose="020B0604020104020204" pitchFamily="34" charset="0"/>
              </a:rPr>
            </a:br>
            <a:r>
              <a:rPr lang="en-GB" dirty="0">
                <a:latin typeface="Abadi" panose="020B0604020104020204" pitchFamily="34" charset="0"/>
              </a:rPr>
              <a:t>by Ralf Martin (r.martin@imperial.ac.uk)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B2907D-B227-421E-828C-259432F78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317" y="432144"/>
            <a:ext cx="4981104" cy="498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16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EC504-1C10-490B-A0D2-0CC5109D1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Conditional IV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20CF8061-A2C3-4F2F-8472-3EB6F3EAFA6D}"/>
                  </a:ext>
                </a:extLst>
              </p14:cNvPr>
              <p14:cNvContentPartPr/>
              <p14:nvPr/>
            </p14:nvContentPartPr>
            <p14:xfrm>
              <a:off x="11579504" y="4725246"/>
              <a:ext cx="6655" cy="8703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20CF8061-A2C3-4F2F-8472-3EB6F3EAFA6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561018" y="4616458"/>
                <a:ext cx="43258" cy="2259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58EACB-69CC-4AE6-B220-5C8D98C0D531}"/>
                  </a:ext>
                </a:extLst>
              </p:cNvPr>
              <p:cNvSpPr txBox="1"/>
              <p:nvPr/>
            </p:nvSpPr>
            <p:spPr>
              <a:xfrm>
                <a:off x="4194696" y="1232179"/>
                <a:ext cx="8021688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0" i="1" smtClean="0">
                          <a:latin typeface="Cambria Math" panose="02040503050406030204" pitchFamily="18" charset="0"/>
                          <a:cs typeface="Palatino Linotype"/>
                        </a:rPr>
                        <m:t>𝑊𝑎𝑔𝑒</m:t>
                      </m:r>
                      <m:r>
                        <a:rPr lang="en-GB" sz="5400" i="1">
                          <a:latin typeface="Cambria Math" panose="02040503050406030204" pitchFamily="18" charset="0"/>
                          <a:cs typeface="Palatino Linotype"/>
                        </a:rPr>
                        <m:t>=</m:t>
                      </m:r>
                      <m:r>
                        <a:rPr lang="en-GB" sz="5400" b="0" i="1" smtClean="0">
                          <a:latin typeface="Cambria Math" panose="02040503050406030204" pitchFamily="18" charset="0"/>
                          <a:cs typeface="Palatino Linotype"/>
                        </a:rPr>
                        <m:t>𝛽</m:t>
                      </m:r>
                      <m:r>
                        <a:rPr lang="en-GB" sz="5400" b="0" i="1" smtClean="0">
                          <a:latin typeface="Cambria Math" panose="02040503050406030204" pitchFamily="18" charset="0"/>
                          <a:cs typeface="Palatino Linotype"/>
                        </a:rPr>
                        <m:t>𝐸𝐷𝑈</m:t>
                      </m:r>
                      <m:r>
                        <a:rPr lang="en-GB" sz="5400" i="1">
                          <a:latin typeface="Cambria Math" panose="02040503050406030204" pitchFamily="18" charset="0"/>
                          <a:cs typeface="Palatino Linotype"/>
                        </a:rPr>
                        <m:t>+</m:t>
                      </m:r>
                      <m:sSub>
                        <m:sSubPr>
                          <m:ctrlPr>
                            <a:rPr lang="en-GB" sz="5400" b="0" i="1" smtClean="0">
                              <a:latin typeface="Cambria Math" panose="02040503050406030204" pitchFamily="18" charset="0"/>
                              <a:cs typeface="Palatino Linotype"/>
                            </a:rPr>
                          </m:ctrlPr>
                        </m:sSubPr>
                        <m:e>
                          <m:r>
                            <a:rPr lang="en-GB" sz="5400" b="0" i="1" smtClean="0">
                              <a:latin typeface="Cambria Math" panose="02040503050406030204" pitchFamily="18" charset="0"/>
                              <a:cs typeface="Palatino Linotype"/>
                            </a:rPr>
                            <m:t>𝛽</m:t>
                          </m:r>
                        </m:e>
                        <m:sub>
                          <m:r>
                            <a:rPr lang="en-GB" sz="5400" b="0" i="1" smtClean="0">
                              <a:latin typeface="Cambria Math" panose="02040503050406030204" pitchFamily="18" charset="0"/>
                              <a:cs typeface="Palatino Linotype"/>
                            </a:rPr>
                            <m:t>2</m:t>
                          </m:r>
                        </m:sub>
                      </m:sSub>
                      <m:r>
                        <a:rPr lang="en-GB" sz="5400" b="0" i="1" smtClean="0">
                          <a:latin typeface="Cambria Math" panose="02040503050406030204" pitchFamily="18" charset="0"/>
                          <a:cs typeface="Palatino Linotype"/>
                        </a:rPr>
                        <m:t>𝑋</m:t>
                      </m:r>
                      <m:r>
                        <a:rPr lang="en-GB" sz="5400" b="0" i="1" smtClean="0">
                          <a:latin typeface="Cambria Math" panose="02040503050406030204" pitchFamily="18" charset="0"/>
                          <a:cs typeface="Palatino Linotype"/>
                        </a:rPr>
                        <m:t>+</m:t>
                      </m:r>
                      <m:r>
                        <a:rPr lang="en-GB" sz="5400" b="0" i="1" smtClean="0">
                          <a:latin typeface="Cambria Math" panose="02040503050406030204" pitchFamily="18" charset="0"/>
                          <a:cs typeface="Palatino Linotype"/>
                        </a:rPr>
                        <m:t>𝜂</m:t>
                      </m:r>
                    </m:oMath>
                  </m:oMathPara>
                </a14:m>
                <a:endParaRPr lang="en-GB" sz="5400" dirty="0">
                  <a:latin typeface="Palatino Linotype"/>
                  <a:cs typeface="Palatino Linotype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58EACB-69CC-4AE6-B220-5C8D98C0D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696" y="1232179"/>
                <a:ext cx="8021688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2337350-D6DB-4F02-83CF-5BCE417EB56D}"/>
              </a:ext>
            </a:extLst>
          </p:cNvPr>
          <p:cNvSpPr txBox="1"/>
          <p:nvPr/>
        </p:nvSpPr>
        <p:spPr>
          <a:xfrm>
            <a:off x="5030756" y="5190453"/>
            <a:ext cx="3787896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5400" dirty="0">
                <a:cs typeface="Palatino Linotype"/>
              </a:rPr>
              <a:t>Near College</a:t>
            </a:r>
            <a:endParaRPr lang="en-GB" sz="5400" dirty="0">
              <a:latin typeface="Palatino Linotype"/>
              <a:cs typeface="Palatino Linotype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DFEEBFB-E10E-434B-B316-9B0D016C2291}"/>
              </a:ext>
            </a:extLst>
          </p:cNvPr>
          <p:cNvCxnSpPr>
            <a:cxnSpLocks/>
            <a:stCxn id="4" idx="0"/>
          </p:cNvCxnSpPr>
          <p:nvPr/>
        </p:nvCxnSpPr>
        <p:spPr bwMode="auto">
          <a:xfrm flipV="1">
            <a:off x="6924704" y="2203991"/>
            <a:ext cx="104048" cy="2986462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0F4DBB-DF27-4BF0-A4DB-F80E6482096F}"/>
              </a:ext>
            </a:extLst>
          </p:cNvPr>
          <p:cNvCxnSpPr>
            <a:cxnSpLocks/>
            <a:stCxn id="4" idx="0"/>
          </p:cNvCxnSpPr>
          <p:nvPr/>
        </p:nvCxnSpPr>
        <p:spPr bwMode="auto">
          <a:xfrm flipV="1">
            <a:off x="6924704" y="2014973"/>
            <a:ext cx="4654800" cy="317548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3B6E709-B092-426F-AF10-D8880F5827A8}"/>
              </a:ext>
            </a:extLst>
          </p:cNvPr>
          <p:cNvSpPr/>
          <p:nvPr/>
        </p:nvSpPr>
        <p:spPr>
          <a:xfrm>
            <a:off x="5605271" y="445646"/>
            <a:ext cx="6207849" cy="1071619"/>
          </a:xfrm>
          <a:custGeom>
            <a:avLst/>
            <a:gdLst>
              <a:gd name="connsiteX0" fmla="*/ 0 w 1594088"/>
              <a:gd name="connsiteY0" fmla="*/ 655808 h 753605"/>
              <a:gd name="connsiteX1" fmla="*/ 836162 w 1594088"/>
              <a:gd name="connsiteY1" fmla="*/ 570 h 753605"/>
              <a:gd name="connsiteX2" fmla="*/ 1594088 w 1594088"/>
              <a:gd name="connsiteY2" fmla="*/ 753605 h 753605"/>
              <a:gd name="connsiteX3" fmla="*/ 1594088 w 1594088"/>
              <a:gd name="connsiteY3" fmla="*/ 753605 h 753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088" h="753605">
                <a:moveTo>
                  <a:pt x="0" y="655808"/>
                </a:moveTo>
                <a:cubicBezTo>
                  <a:pt x="285240" y="320039"/>
                  <a:pt x="570481" y="-15730"/>
                  <a:pt x="836162" y="570"/>
                </a:cubicBezTo>
                <a:cubicBezTo>
                  <a:pt x="1101843" y="16870"/>
                  <a:pt x="1594088" y="753605"/>
                  <a:pt x="1594088" y="753605"/>
                </a:cubicBezTo>
                <a:lnTo>
                  <a:pt x="1594088" y="753605"/>
                </a:lnTo>
              </a:path>
            </a:pathLst>
          </a:custGeom>
          <a:noFill/>
          <a:ln w="47625" cap="flat" cmpd="sng" algn="ctr">
            <a:solidFill>
              <a:srgbClr val="0070C0"/>
            </a:solidFill>
            <a:prstDash val="solid"/>
            <a:round/>
            <a:headEnd type="stealth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GB" sz="3646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1FEDBB5-6174-40CF-B2DC-398337F88233}"/>
              </a:ext>
            </a:extLst>
          </p:cNvPr>
          <p:cNvSpPr/>
          <p:nvPr/>
        </p:nvSpPr>
        <p:spPr>
          <a:xfrm rot="7285868">
            <a:off x="8678255" y="3493873"/>
            <a:ext cx="4463678" cy="1379031"/>
          </a:xfrm>
          <a:custGeom>
            <a:avLst/>
            <a:gdLst>
              <a:gd name="connsiteX0" fmla="*/ 0 w 1594088"/>
              <a:gd name="connsiteY0" fmla="*/ 655808 h 753605"/>
              <a:gd name="connsiteX1" fmla="*/ 836162 w 1594088"/>
              <a:gd name="connsiteY1" fmla="*/ 570 h 753605"/>
              <a:gd name="connsiteX2" fmla="*/ 1594088 w 1594088"/>
              <a:gd name="connsiteY2" fmla="*/ 753605 h 753605"/>
              <a:gd name="connsiteX3" fmla="*/ 1594088 w 1594088"/>
              <a:gd name="connsiteY3" fmla="*/ 753605 h 753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088" h="753605">
                <a:moveTo>
                  <a:pt x="0" y="655808"/>
                </a:moveTo>
                <a:cubicBezTo>
                  <a:pt x="285240" y="320039"/>
                  <a:pt x="570481" y="-15730"/>
                  <a:pt x="836162" y="570"/>
                </a:cubicBezTo>
                <a:cubicBezTo>
                  <a:pt x="1101843" y="16870"/>
                  <a:pt x="1594088" y="753605"/>
                  <a:pt x="1594088" y="753605"/>
                </a:cubicBezTo>
                <a:lnTo>
                  <a:pt x="1594088" y="753605"/>
                </a:lnTo>
              </a:path>
            </a:pathLst>
          </a:custGeom>
          <a:noFill/>
          <a:ln w="47625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/>
          </a:ln>
          <a:effectLst/>
        </p:spPr>
        <p:txBody>
          <a:bodyPr rtlCol="0" anchor="ctr"/>
          <a:lstStyle/>
          <a:p>
            <a:pPr algn="ctr"/>
            <a:endParaRPr lang="en-GB" sz="3646" dirty="0"/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1503FCC6-8543-4322-BD34-7FB44DF4B8CE}"/>
              </a:ext>
            </a:extLst>
          </p:cNvPr>
          <p:cNvSpPr/>
          <p:nvPr/>
        </p:nvSpPr>
        <p:spPr>
          <a:xfrm>
            <a:off x="9942681" y="4641178"/>
            <a:ext cx="1870440" cy="931742"/>
          </a:xfrm>
          <a:prstGeom prst="mathMultiply">
            <a:avLst>
              <a:gd name="adj1" fmla="val 551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GB" sz="3646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CC7A6E28-2B77-44B9-A5FF-CA838796ADC7}"/>
              </a:ext>
            </a:extLst>
          </p:cNvPr>
          <p:cNvSpPr/>
          <p:nvPr/>
        </p:nvSpPr>
        <p:spPr>
          <a:xfrm>
            <a:off x="11017805" y="4767825"/>
            <a:ext cx="2101389" cy="521954"/>
          </a:xfrm>
          <a:prstGeom prst="wedgeRoundRectCallout">
            <a:avLst>
              <a:gd name="adj1" fmla="val -59934"/>
              <a:gd name="adj2" fmla="val 24926"/>
              <a:gd name="adj3" fmla="val 16667"/>
            </a:avLst>
          </a:prstGeom>
          <a:ln>
            <a:solidFill>
              <a:srgbClr val="040404"/>
            </a:solidFill>
          </a:ln>
        </p:spPr>
        <p:txBody>
          <a:bodyPr rot="0" spcFirstLastPara="0" vertOverflow="overflow" horzOverflow="overflow" vert="horz" wrap="square" lIns="130027" tIns="65013" rIns="130027" bIns="65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991" b="1" dirty="0"/>
              <a:t>Criterion 1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E4D5085-450C-4F51-9016-E7EE994B2FC1}"/>
              </a:ext>
            </a:extLst>
          </p:cNvPr>
          <p:cNvSpPr/>
          <p:nvPr/>
        </p:nvSpPr>
        <p:spPr>
          <a:xfrm>
            <a:off x="3837495" y="3300560"/>
            <a:ext cx="2101389" cy="521954"/>
          </a:xfrm>
          <a:prstGeom prst="wedgeRoundRectCallout">
            <a:avLst>
              <a:gd name="adj1" fmla="val 94048"/>
              <a:gd name="adj2" fmla="val 18539"/>
              <a:gd name="adj3" fmla="val 16667"/>
            </a:avLst>
          </a:prstGeom>
          <a:ln>
            <a:solidFill>
              <a:srgbClr val="040404"/>
            </a:solidFill>
          </a:ln>
        </p:spPr>
        <p:txBody>
          <a:bodyPr rot="0" spcFirstLastPara="0" vertOverflow="overflow" horzOverflow="overflow" vert="horz" wrap="square" lIns="130027" tIns="65013" rIns="130027" bIns="65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991" b="1" dirty="0"/>
              <a:t>Criterion 2</a:t>
            </a:r>
          </a:p>
        </p:txBody>
      </p:sp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EA9C1783-AD25-4A5D-84D0-646CA869F29D}"/>
              </a:ext>
            </a:extLst>
          </p:cNvPr>
          <p:cNvSpPr/>
          <p:nvPr/>
        </p:nvSpPr>
        <p:spPr>
          <a:xfrm>
            <a:off x="7008697" y="4004359"/>
            <a:ext cx="1870440" cy="931742"/>
          </a:xfrm>
          <a:prstGeom prst="mathMultiply">
            <a:avLst>
              <a:gd name="adj1" fmla="val 551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GB" sz="3646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9EF547F5-0779-4AE1-87BA-44E348617C5A}"/>
              </a:ext>
            </a:extLst>
          </p:cNvPr>
          <p:cNvSpPr/>
          <p:nvPr/>
        </p:nvSpPr>
        <p:spPr>
          <a:xfrm>
            <a:off x="7307523" y="3128184"/>
            <a:ext cx="1730322" cy="521954"/>
          </a:xfrm>
          <a:prstGeom prst="wedgeRoundRectCallout">
            <a:avLst>
              <a:gd name="adj1" fmla="val -17347"/>
              <a:gd name="adj2" fmla="val 169074"/>
              <a:gd name="adj3" fmla="val 16667"/>
            </a:avLst>
          </a:prstGeom>
          <a:ln>
            <a:solidFill>
              <a:srgbClr val="040404"/>
            </a:solidFill>
          </a:ln>
        </p:spPr>
        <p:txBody>
          <a:bodyPr rtlCol="0" anchor="ctr"/>
          <a:lstStyle/>
          <a:p>
            <a:pPr algn="ctr"/>
            <a:r>
              <a:rPr lang="en-GB" sz="1991" b="1"/>
              <a:t>Criterion 3</a:t>
            </a:r>
            <a:endParaRPr lang="en-GB" sz="1991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627E7B-0E09-400D-9ED2-56ED40B07F17}"/>
              </a:ext>
            </a:extLst>
          </p:cNvPr>
          <p:cNvSpPr txBox="1"/>
          <p:nvPr/>
        </p:nvSpPr>
        <p:spPr>
          <a:xfrm>
            <a:off x="2020823" y="7323326"/>
            <a:ext cx="1078575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GB" sz="3200" dirty="0"/>
              <a:t>Places with opportunities (e.g. cities)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1DD5B16-F68A-49BC-9C5B-D64AC6D4912C}"/>
              </a:ext>
            </a:extLst>
          </p:cNvPr>
          <p:cNvCxnSpPr>
            <a:cxnSpLocks/>
            <a:stCxn id="23" idx="0"/>
            <a:endCxn id="4" idx="2"/>
          </p:cNvCxnSpPr>
          <p:nvPr/>
        </p:nvCxnSpPr>
        <p:spPr bwMode="auto">
          <a:xfrm flipH="1" flipV="1">
            <a:off x="6924704" y="6021450"/>
            <a:ext cx="488996" cy="1301876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DA2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0FD3113-4CEA-47C9-8F96-148273C32A7C}"/>
              </a:ext>
            </a:extLst>
          </p:cNvPr>
          <p:cNvCxnSpPr>
            <a:cxnSpLocks/>
            <a:stCxn id="23" idx="0"/>
          </p:cNvCxnSpPr>
          <p:nvPr/>
        </p:nvCxnSpPr>
        <p:spPr bwMode="auto">
          <a:xfrm flipV="1">
            <a:off x="7413700" y="2063176"/>
            <a:ext cx="3124945" cy="526015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B3CF37AE-F35D-4D45-A87F-3B52DAA570A9}"/>
              </a:ext>
            </a:extLst>
          </p:cNvPr>
          <p:cNvSpPr/>
          <p:nvPr/>
        </p:nvSpPr>
        <p:spPr>
          <a:xfrm>
            <a:off x="5779008" y="319977"/>
            <a:ext cx="6844792" cy="521954"/>
          </a:xfrm>
          <a:prstGeom prst="wedgeRoundRectCallout">
            <a:avLst>
              <a:gd name="adj1" fmla="val 18934"/>
              <a:gd name="adj2" fmla="val 125404"/>
              <a:gd name="adj3" fmla="val 16667"/>
            </a:avLst>
          </a:prstGeom>
          <a:solidFill>
            <a:srgbClr val="C00000"/>
          </a:solidFill>
          <a:ln>
            <a:solidFill>
              <a:srgbClr val="040404"/>
            </a:solidFill>
          </a:ln>
        </p:spPr>
        <p:txBody>
          <a:bodyPr rot="0" spcFirstLastPara="0" vertOverflow="overflow" horzOverflow="overflow" vert="horz" wrap="square" lIns="130027" tIns="65013" rIns="130027" bIns="65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991" b="1" dirty="0">
                <a:solidFill>
                  <a:srgbClr val="FFFF00"/>
                </a:solidFill>
              </a:rPr>
              <a:t>Conditioning/Control Variables e.g. controls for nice places</a:t>
            </a:r>
          </a:p>
        </p:txBody>
      </p:sp>
    </p:spTree>
    <p:extLst>
      <p:ext uri="{BB962C8B-B14F-4D97-AF65-F5344CB8AC3E}">
        <p14:creationId xmlns:p14="http://schemas.microsoft.com/office/powerpoint/2010/main" val="318831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EC504-1C10-490B-A0D2-0CC5109D1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Conditional IV in action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1517A2-9314-48EA-AADF-66DDE8DD7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83976"/>
            <a:ext cx="6848469" cy="7693692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1B36D6FE-0650-4CCC-9990-0E16C3A11C1B}"/>
              </a:ext>
            </a:extLst>
          </p:cNvPr>
          <p:cNvSpPr/>
          <p:nvPr/>
        </p:nvSpPr>
        <p:spPr>
          <a:xfrm>
            <a:off x="6029380" y="3814291"/>
            <a:ext cx="6844792" cy="521954"/>
          </a:xfrm>
          <a:prstGeom prst="wedgeRoundRectCallout">
            <a:avLst>
              <a:gd name="adj1" fmla="val -73148"/>
              <a:gd name="adj2" fmla="val -441871"/>
              <a:gd name="adj3" fmla="val 16667"/>
            </a:avLst>
          </a:prstGeom>
          <a:solidFill>
            <a:srgbClr val="C00000"/>
          </a:solidFill>
          <a:ln>
            <a:solidFill>
              <a:srgbClr val="040404"/>
            </a:solidFill>
          </a:ln>
        </p:spPr>
        <p:txBody>
          <a:bodyPr rot="0" spcFirstLastPara="0" vertOverflow="overflow" horzOverflow="overflow" vert="horz" wrap="square" lIns="130027" tIns="65013" rIns="130027" bIns="65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991" b="1" dirty="0">
                <a:solidFill>
                  <a:srgbClr val="FFFF00"/>
                </a:solidFill>
              </a:rPr>
              <a:t>Conditioning/Control Variables e.g. controls for nice places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DFFAEB03-7E7A-4F7A-972B-381B30AE9FAB}"/>
              </a:ext>
            </a:extLst>
          </p:cNvPr>
          <p:cNvSpPr/>
          <p:nvPr/>
        </p:nvSpPr>
        <p:spPr>
          <a:xfrm>
            <a:off x="7149139" y="5030822"/>
            <a:ext cx="5725033" cy="2144958"/>
          </a:xfrm>
          <a:prstGeom prst="wedgeRoundRectCallout">
            <a:avLst>
              <a:gd name="adj1" fmla="val -59657"/>
              <a:gd name="adj2" fmla="val -400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Education coefficient remains high and significant</a:t>
            </a:r>
          </a:p>
        </p:txBody>
      </p:sp>
    </p:spTree>
    <p:extLst>
      <p:ext uri="{BB962C8B-B14F-4D97-AF65-F5344CB8AC3E}">
        <p14:creationId xmlns:p14="http://schemas.microsoft.com/office/powerpoint/2010/main" val="472496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EC504-1C10-490B-A0D2-0CC5109D1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Checking first stage in conditional IV case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1517A2-9314-48EA-AADF-66DDE8DD7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216" y="915970"/>
            <a:ext cx="6848469" cy="7187287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1B36D6FE-0650-4CCC-9990-0E16C3A11C1B}"/>
              </a:ext>
            </a:extLst>
          </p:cNvPr>
          <p:cNvSpPr/>
          <p:nvPr/>
        </p:nvSpPr>
        <p:spPr>
          <a:xfrm>
            <a:off x="5425449" y="2847665"/>
            <a:ext cx="2154500" cy="521954"/>
          </a:xfrm>
          <a:prstGeom prst="wedgeRoundRectCallout">
            <a:avLst>
              <a:gd name="adj1" fmla="val -53669"/>
              <a:gd name="adj2" fmla="val 244865"/>
              <a:gd name="adj3" fmla="val 16667"/>
            </a:avLst>
          </a:prstGeom>
          <a:solidFill>
            <a:srgbClr val="C00000"/>
          </a:solidFill>
          <a:ln>
            <a:solidFill>
              <a:srgbClr val="040404"/>
            </a:solidFill>
          </a:ln>
        </p:spPr>
        <p:txBody>
          <a:bodyPr rot="0" spcFirstLastPara="0" vertOverflow="overflow" horzOverflow="overflow" vert="horz" wrap="square" lIns="130027" tIns="65013" rIns="130027" bIns="65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991" b="1" dirty="0">
                <a:solidFill>
                  <a:srgbClr val="FFFF00"/>
                </a:solidFill>
              </a:rPr>
              <a:t>IV still significant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AA969F-BE2A-40B8-A3D3-797A4A2BD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685" y="3510770"/>
            <a:ext cx="5995979" cy="3177680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DFFAEB03-7E7A-4F7A-972B-381B30AE9FAB}"/>
              </a:ext>
            </a:extLst>
          </p:cNvPr>
          <p:cNvSpPr/>
          <p:nvPr/>
        </p:nvSpPr>
        <p:spPr>
          <a:xfrm>
            <a:off x="7281355" y="996696"/>
            <a:ext cx="5725033" cy="1894890"/>
          </a:xfrm>
          <a:prstGeom prst="wedgeRoundRectCallout">
            <a:avLst>
              <a:gd name="adj1" fmla="val -33782"/>
              <a:gd name="adj2" fmla="val 83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However we need a super strong IV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Rule of thumb: F-stat of H0: Z=0 &gt;10 </a:t>
            </a:r>
          </a:p>
        </p:txBody>
      </p:sp>
      <p:pic>
        <p:nvPicPr>
          <p:cNvPr id="6" name="Graphic 5" descr="Thumbs up sign">
            <a:extLst>
              <a:ext uri="{FF2B5EF4-FFF2-40B4-BE49-F238E27FC236}">
                <a16:creationId xmlns:a16="http://schemas.microsoft.com/office/drawing/2014/main" id="{4A42BCD3-F98E-42FC-ABAC-540F8B177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78298" y="6371725"/>
            <a:ext cx="2174462" cy="217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2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EC504-1C10-490B-A0D2-0CC5109D1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Reduced form: regressing outcome on instrument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1517A2-9314-48EA-AADF-66DDE8DD74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"/>
          <a:stretch/>
        </p:blipFill>
        <p:spPr>
          <a:xfrm>
            <a:off x="132216" y="1183975"/>
            <a:ext cx="7740197" cy="766939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DFFAEB03-7E7A-4F7A-972B-381B30AE9FAB}"/>
              </a:ext>
            </a:extLst>
          </p:cNvPr>
          <p:cNvSpPr/>
          <p:nvPr/>
        </p:nvSpPr>
        <p:spPr>
          <a:xfrm>
            <a:off x="7149139" y="2217313"/>
            <a:ext cx="5725033" cy="1894890"/>
          </a:xfrm>
          <a:prstGeom prst="wedgeRoundRectCallout">
            <a:avLst>
              <a:gd name="adj1" fmla="val -36777"/>
              <a:gd name="adj2" fmla="val 636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dirty="0"/>
              <a:t>If reduced form is not significant IV won’t be either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7FAEB0-FFCD-4447-A72B-715FA8B648A9}"/>
              </a:ext>
            </a:extLst>
          </p:cNvPr>
          <p:cNvSpPr/>
          <p:nvPr/>
        </p:nvSpPr>
        <p:spPr>
          <a:xfrm>
            <a:off x="132216" y="4686300"/>
            <a:ext cx="7740197" cy="332372"/>
          </a:xfrm>
          <a:prstGeom prst="rect">
            <a:avLst/>
          </a:prstGeom>
          <a:solidFill>
            <a:srgbClr val="FFFF00">
              <a:alpha val="1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006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6125" y="2851110"/>
            <a:ext cx="11627921" cy="6067919"/>
          </a:xfrm>
        </p:spPr>
        <p:txBody>
          <a:bodyPr/>
          <a:lstStyle/>
          <a:p>
            <a:pPr>
              <a:lnSpc>
                <a:spcPts val="4124"/>
              </a:lnSpc>
            </a:pPr>
            <a:r>
              <a:rPr lang="de-DE" altLang="en-US" sz="2560" b="1" dirty="0"/>
              <a:t>Properties </a:t>
            </a:r>
            <a:r>
              <a:rPr lang="de-DE" altLang="en-US" sz="2560" b="1" dirty="0" err="1"/>
              <a:t>of</a:t>
            </a:r>
            <a:r>
              <a:rPr lang="de-DE" altLang="en-US" sz="2560" b="1" dirty="0"/>
              <a:t> IV </a:t>
            </a:r>
            <a:r>
              <a:rPr lang="de-DE" altLang="en-US" sz="2560" b="1" dirty="0" err="1"/>
              <a:t>with</a:t>
            </a:r>
            <a:r>
              <a:rPr lang="de-DE" altLang="en-US" sz="2560" b="1" dirty="0"/>
              <a:t> a </a:t>
            </a:r>
            <a:r>
              <a:rPr lang="de-DE" altLang="en-US" sz="2560" b="1" dirty="0" err="1"/>
              <a:t>poor</a:t>
            </a:r>
            <a:r>
              <a:rPr lang="de-DE" altLang="en-US" sz="2560" b="1" dirty="0"/>
              <a:t> instrumental variable</a:t>
            </a:r>
          </a:p>
          <a:p>
            <a:pPr lvl="1">
              <a:lnSpc>
                <a:spcPts val="4124"/>
              </a:lnSpc>
            </a:pPr>
            <a:r>
              <a:rPr lang="de-DE" altLang="en-US" sz="2560" u="sng" dirty="0"/>
              <a:t>IV </a:t>
            </a:r>
            <a:r>
              <a:rPr lang="de-DE" altLang="en-US" sz="2560" u="sng" dirty="0" err="1"/>
              <a:t>may</a:t>
            </a:r>
            <a:r>
              <a:rPr lang="de-DE" altLang="en-US" sz="2560" u="sng" dirty="0"/>
              <a:t> </a:t>
            </a:r>
            <a:r>
              <a:rPr lang="de-DE" altLang="en-US" sz="2560" u="sng" dirty="0" err="1"/>
              <a:t>be</a:t>
            </a:r>
            <a:r>
              <a:rPr lang="de-DE" altLang="en-US" sz="2560" u="sng" dirty="0"/>
              <a:t> </a:t>
            </a:r>
            <a:r>
              <a:rPr lang="de-DE" altLang="en-US" sz="2560" u="sng" dirty="0" err="1"/>
              <a:t>much</a:t>
            </a:r>
            <a:r>
              <a:rPr lang="de-DE" altLang="en-US" sz="2560" u="sng" dirty="0"/>
              <a:t> </a:t>
            </a:r>
            <a:r>
              <a:rPr lang="de-DE" altLang="en-US" sz="2560" u="sng" dirty="0" err="1"/>
              <a:t>more</a:t>
            </a:r>
            <a:r>
              <a:rPr lang="de-DE" altLang="en-US" sz="2560" u="sng" dirty="0"/>
              <a:t> </a:t>
            </a:r>
            <a:r>
              <a:rPr lang="de-DE" altLang="en-US" sz="2560" u="sng" dirty="0" err="1"/>
              <a:t>inconsistent</a:t>
            </a:r>
            <a:r>
              <a:rPr lang="de-DE" altLang="en-US" sz="2560" u="sng" dirty="0"/>
              <a:t> </a:t>
            </a:r>
            <a:r>
              <a:rPr lang="de-DE" altLang="en-US" sz="2560" u="sng" dirty="0" err="1"/>
              <a:t>than</a:t>
            </a:r>
            <a:r>
              <a:rPr lang="de-DE" altLang="en-US" sz="2560" u="sng" dirty="0"/>
              <a:t> OLS </a:t>
            </a:r>
            <a:r>
              <a:rPr lang="de-DE" altLang="en-US" sz="2560" dirty="0" err="1"/>
              <a:t>if</a:t>
            </a:r>
            <a:r>
              <a:rPr lang="de-DE" altLang="en-US" sz="2560" dirty="0"/>
              <a:t> </a:t>
            </a:r>
            <a:r>
              <a:rPr lang="de-DE" altLang="en-US" sz="2560" dirty="0" err="1"/>
              <a:t>the</a:t>
            </a:r>
            <a:r>
              <a:rPr lang="de-DE" altLang="en-US" sz="2560" dirty="0"/>
              <a:t> instrumental variable </a:t>
            </a:r>
            <a:r>
              <a:rPr lang="de-DE" altLang="en-US" sz="2560" dirty="0" err="1"/>
              <a:t>is</a:t>
            </a:r>
            <a:r>
              <a:rPr lang="de-DE" altLang="en-US" sz="2560" dirty="0"/>
              <a:t> not </a:t>
            </a:r>
            <a:r>
              <a:rPr lang="de-DE" altLang="en-US" sz="2560" dirty="0" err="1"/>
              <a:t>completely</a:t>
            </a:r>
            <a:r>
              <a:rPr lang="de-DE" altLang="en-US" sz="2560" dirty="0"/>
              <a:t> </a:t>
            </a:r>
            <a:r>
              <a:rPr lang="de-DE" altLang="en-US" sz="2560" dirty="0" err="1"/>
              <a:t>exogenous</a:t>
            </a:r>
            <a:r>
              <a:rPr lang="de-DE" altLang="en-US" sz="2560" dirty="0"/>
              <a:t> </a:t>
            </a:r>
            <a:r>
              <a:rPr lang="de-DE" altLang="en-US" sz="2560" dirty="0" err="1"/>
              <a:t>and</a:t>
            </a:r>
            <a:r>
              <a:rPr lang="de-DE" altLang="en-US" sz="2560" dirty="0"/>
              <a:t> </a:t>
            </a:r>
            <a:r>
              <a:rPr lang="de-DE" altLang="en-US" sz="2560" dirty="0" err="1"/>
              <a:t>only</a:t>
            </a:r>
            <a:r>
              <a:rPr lang="de-DE" altLang="en-US" sz="2560" dirty="0"/>
              <a:t> </a:t>
            </a:r>
            <a:r>
              <a:rPr lang="de-DE" altLang="en-US" sz="2560" dirty="0" err="1"/>
              <a:t>weakly</a:t>
            </a:r>
            <a:r>
              <a:rPr lang="de-DE" altLang="en-US" sz="2560" dirty="0"/>
              <a:t> </a:t>
            </a:r>
            <a:r>
              <a:rPr lang="de-DE" altLang="en-US" sz="2560" dirty="0" err="1"/>
              <a:t>related</a:t>
            </a:r>
            <a:r>
              <a:rPr lang="de-DE" altLang="en-US" sz="2560" dirty="0"/>
              <a:t> </a:t>
            </a:r>
            <a:r>
              <a:rPr lang="de-DE" altLang="en-US" sz="2560" dirty="0" err="1"/>
              <a:t>to</a:t>
            </a:r>
            <a:r>
              <a:rPr lang="de-DE" altLang="en-US" sz="2560" dirty="0"/>
              <a:t> </a:t>
            </a:r>
            <a:r>
              <a:rPr lang="de-DE" altLang="en-US" sz="2560" dirty="0" err="1"/>
              <a:t>explanatory</a:t>
            </a:r>
            <a:r>
              <a:rPr lang="de-DE" altLang="en-US" sz="2560" dirty="0"/>
              <a:t> </a:t>
            </a:r>
            <a:r>
              <a:rPr lang="de-DE" altLang="en-US" sz="2560" dirty="0" err="1"/>
              <a:t>var</a:t>
            </a:r>
            <a:r>
              <a:rPr lang="de-DE" altLang="en-US" sz="2560" dirty="0"/>
              <a:t> x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7" name="Textfeld 14"/>
              <p:cNvSpPr txBox="1">
                <a:spLocks noChangeArrowheads="1"/>
              </p:cNvSpPr>
              <p:nvPr/>
            </p:nvSpPr>
            <p:spPr bwMode="auto">
              <a:xfrm>
                <a:off x="265176" y="7308770"/>
                <a:ext cx="10496591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GB" sz="2400" dirty="0"/>
                  <a:t>If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𝐶𝑜𝑟𝑟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GB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r>
                  <a:rPr lang="de-DE" altLang="en-US" sz="2400" dirty="0"/>
                  <a:t> </a:t>
                </a:r>
                <a:r>
                  <a:rPr lang="de-DE" altLang="en-US" sz="2400" dirty="0" err="1"/>
                  <a:t>is</a:t>
                </a:r>
                <a:r>
                  <a:rPr lang="de-DE" altLang="en-US" sz="2400" dirty="0"/>
                  <a:t> </a:t>
                </a:r>
                <a:r>
                  <a:rPr lang="de-DE" altLang="en-US" sz="2400" dirty="0" err="1"/>
                  <a:t>small</a:t>
                </a:r>
                <a:r>
                  <a:rPr lang="de-DE" altLang="en-US" sz="2400" dirty="0"/>
                  <a:t> = </a:t>
                </a:r>
                <a:r>
                  <a:rPr lang="de-DE" altLang="en-US" sz="2400" dirty="0" err="1"/>
                  <a:t>weak</a:t>
                </a:r>
                <a:r>
                  <a:rPr lang="de-DE" altLang="en-US" sz="2400" dirty="0"/>
                  <a:t> </a:t>
                </a:r>
                <a:r>
                  <a:rPr lang="de-DE" altLang="en-US" sz="2400" dirty="0" err="1"/>
                  <a:t>instrument</a:t>
                </a:r>
                <a:r>
                  <a:rPr lang="de-DE" altLang="en-US" sz="2400" dirty="0"/>
                  <a:t> IV </a:t>
                </a:r>
                <a:r>
                  <a:rPr lang="de-DE" altLang="en-US" sz="2400" dirty="0" err="1"/>
                  <a:t>could</a:t>
                </a:r>
                <a:r>
                  <a:rPr lang="de-DE" altLang="en-US" sz="2400" dirty="0"/>
                  <a:t> </a:t>
                </a:r>
                <a:r>
                  <a:rPr lang="de-DE" altLang="en-US" sz="2400" dirty="0" err="1"/>
                  <a:t>be</a:t>
                </a:r>
                <a:r>
                  <a:rPr lang="de-DE" altLang="en-US" sz="2400" dirty="0"/>
                  <a:t> </a:t>
                </a:r>
                <a:r>
                  <a:rPr lang="de-DE" altLang="en-US" sz="2400" dirty="0" err="1"/>
                  <a:t>more</a:t>
                </a:r>
                <a:r>
                  <a:rPr lang="de-DE" altLang="en-US" sz="2400" dirty="0"/>
                  <a:t> </a:t>
                </a:r>
                <a:r>
                  <a:rPr lang="de-DE" altLang="en-US" sz="2400" dirty="0" err="1"/>
                  <a:t>biased</a:t>
                </a:r>
                <a:r>
                  <a:rPr lang="de-DE" altLang="en-US" sz="2400" dirty="0"/>
                  <a:t> </a:t>
                </a:r>
                <a:r>
                  <a:rPr lang="de-DE" altLang="en-US" sz="2400" dirty="0" err="1"/>
                  <a:t>than</a:t>
                </a:r>
                <a:r>
                  <a:rPr lang="de-DE" altLang="en-US" sz="2400" dirty="0"/>
                  <a:t> OLS </a:t>
                </a:r>
              </a:p>
              <a:p>
                <a:pPr eaLnBrk="1" hangingPunct="1"/>
                <a:r>
                  <a:rPr lang="de-DE" altLang="en-US" sz="2400" dirty="0" err="1"/>
                  <a:t>even</a:t>
                </a:r>
                <a:r>
                  <a:rPr lang="de-DE" altLang="en-US" sz="2400" dirty="0"/>
                  <a:t> </a:t>
                </a:r>
                <a:r>
                  <a:rPr lang="de-DE" altLang="en-US" sz="2400" dirty="0" err="1"/>
                  <a:t>if</a:t>
                </a:r>
                <a:r>
                  <a:rPr lang="de-DE" altLang="en-US" sz="2400" dirty="0"/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𝐶𝑜𝑟𝑟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GB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r>
                  <a:rPr lang="de-DE" altLang="en-US" sz="2400" dirty="0"/>
                  <a:t>&lt;</a:t>
                </a:r>
                <a:r>
                  <a:rPr lang="en-GB" sz="2400" dirty="0"/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𝐶𝑜𝑟𝑟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GB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altLang="en-US" sz="2400" dirty="0"/>
                  <a:t> </a:t>
                </a:r>
              </a:p>
            </p:txBody>
          </p:sp>
        </mc:Choice>
        <mc:Fallback xmlns="">
          <p:sp>
            <p:nvSpPr>
              <p:cNvPr id="10247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5176" y="7308770"/>
                <a:ext cx="10496591" cy="830997"/>
              </a:xfrm>
              <a:prstGeom prst="rect">
                <a:avLst/>
              </a:prstGeom>
              <a:blipFill>
                <a:blip r:embed="rId3"/>
                <a:stretch>
                  <a:fillRect l="-930" t="-6618" b="-1544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hteck 18"/>
          <p:cNvSpPr/>
          <p:nvPr/>
        </p:nvSpPr>
        <p:spPr>
          <a:xfrm>
            <a:off x="3778501" y="6344478"/>
            <a:ext cx="1869136" cy="467285"/>
          </a:xfrm>
          <a:prstGeom prst="rect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3646"/>
          </a:p>
        </p:txBody>
      </p:sp>
      <p:sp>
        <p:nvSpPr>
          <p:cNvPr id="10251" name="Textfeld 19"/>
          <p:cNvSpPr txBox="1">
            <a:spLocks noChangeArrowheads="1"/>
          </p:cNvSpPr>
          <p:nvPr/>
        </p:nvSpPr>
        <p:spPr bwMode="auto">
          <a:xfrm>
            <a:off x="8580012" y="5291370"/>
            <a:ext cx="3894033" cy="16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1991" dirty="0" err="1"/>
              <a:t>There</a:t>
            </a:r>
            <a:r>
              <a:rPr lang="de-DE" altLang="en-US" sz="1991" dirty="0"/>
              <a:t> </a:t>
            </a:r>
            <a:r>
              <a:rPr lang="de-DE" altLang="en-US" sz="1991" dirty="0" err="1"/>
              <a:t>is</a:t>
            </a:r>
            <a:r>
              <a:rPr lang="de-DE" altLang="en-US" sz="1991" dirty="0"/>
              <a:t> </a:t>
            </a:r>
            <a:r>
              <a:rPr lang="de-DE" altLang="en-US" sz="1991" dirty="0" err="1"/>
              <a:t>no</a:t>
            </a:r>
            <a:r>
              <a:rPr lang="de-DE" altLang="en-US" sz="1991" dirty="0"/>
              <a:t> </a:t>
            </a:r>
            <a:r>
              <a:rPr lang="de-DE" altLang="en-US" sz="1991" dirty="0" err="1"/>
              <a:t>problem</a:t>
            </a:r>
            <a:r>
              <a:rPr lang="de-DE" altLang="en-US" sz="1991" dirty="0"/>
              <a:t> </a:t>
            </a:r>
            <a:r>
              <a:rPr lang="de-DE" altLang="en-US" sz="1991" dirty="0" err="1"/>
              <a:t>if</a:t>
            </a:r>
            <a:r>
              <a:rPr lang="de-DE" altLang="en-US" sz="1991" dirty="0"/>
              <a:t> </a:t>
            </a:r>
            <a:r>
              <a:rPr lang="de-DE" altLang="en-US" sz="1991" dirty="0" err="1"/>
              <a:t>the</a:t>
            </a:r>
            <a:r>
              <a:rPr lang="de-DE" altLang="en-US" sz="1991" dirty="0"/>
              <a:t> instrumental variable </a:t>
            </a:r>
            <a:r>
              <a:rPr lang="de-DE" altLang="en-US" sz="1991" dirty="0" err="1"/>
              <a:t>is</a:t>
            </a:r>
            <a:r>
              <a:rPr lang="de-DE" altLang="en-US" sz="1991" dirty="0"/>
              <a:t> </a:t>
            </a:r>
            <a:r>
              <a:rPr lang="de-DE" altLang="en-US" sz="1991" dirty="0" err="1"/>
              <a:t>really</a:t>
            </a:r>
            <a:r>
              <a:rPr lang="de-DE" altLang="en-US" sz="1991" dirty="0"/>
              <a:t> </a:t>
            </a:r>
            <a:r>
              <a:rPr lang="de-DE" altLang="en-US" sz="1991" dirty="0" err="1"/>
              <a:t>exogenous</a:t>
            </a:r>
            <a:r>
              <a:rPr lang="de-DE" altLang="en-US" sz="1991" dirty="0"/>
              <a:t>. </a:t>
            </a:r>
            <a:r>
              <a:rPr lang="de-DE" altLang="en-US" sz="1991" dirty="0" err="1"/>
              <a:t>If</a:t>
            </a:r>
            <a:r>
              <a:rPr lang="de-DE" altLang="en-US" sz="1991" dirty="0"/>
              <a:t> not, </a:t>
            </a:r>
            <a:r>
              <a:rPr lang="de-DE" altLang="en-US" sz="1991" dirty="0" err="1"/>
              <a:t>the</a:t>
            </a:r>
            <a:r>
              <a:rPr lang="de-DE" altLang="en-US" sz="1991" dirty="0"/>
              <a:t> </a:t>
            </a:r>
            <a:r>
              <a:rPr lang="de-DE" altLang="en-US" sz="1991" dirty="0" err="1"/>
              <a:t>bias</a:t>
            </a:r>
            <a:r>
              <a:rPr lang="de-DE" altLang="en-US" sz="1991" dirty="0"/>
              <a:t> will </a:t>
            </a:r>
            <a:r>
              <a:rPr lang="de-DE" altLang="en-US" sz="1991" dirty="0" err="1"/>
              <a:t>be</a:t>
            </a:r>
            <a:r>
              <a:rPr lang="de-DE" altLang="en-US" sz="1991" dirty="0"/>
              <a:t> </a:t>
            </a:r>
            <a:r>
              <a:rPr lang="de-DE" altLang="en-US" sz="1991" dirty="0" err="1"/>
              <a:t>the</a:t>
            </a:r>
            <a:r>
              <a:rPr lang="de-DE" altLang="en-US" sz="1991" dirty="0"/>
              <a:t> larger </a:t>
            </a:r>
            <a:r>
              <a:rPr lang="de-DE" altLang="en-US" sz="1991" dirty="0" err="1"/>
              <a:t>the</a:t>
            </a:r>
            <a:r>
              <a:rPr lang="de-DE" altLang="en-US" sz="1991" dirty="0"/>
              <a:t> </a:t>
            </a:r>
            <a:r>
              <a:rPr lang="de-DE" altLang="en-US" sz="1991" dirty="0" err="1"/>
              <a:t>weaker</a:t>
            </a:r>
            <a:r>
              <a:rPr lang="de-DE" altLang="en-US" sz="1991" dirty="0"/>
              <a:t> </a:t>
            </a:r>
            <a:r>
              <a:rPr lang="de-DE" altLang="en-US" sz="1991" dirty="0" err="1"/>
              <a:t>the</a:t>
            </a:r>
            <a:r>
              <a:rPr lang="de-DE" altLang="en-US" sz="1991" dirty="0"/>
              <a:t> </a:t>
            </a:r>
            <a:r>
              <a:rPr lang="de-DE" altLang="en-US" sz="1991" dirty="0" err="1"/>
              <a:t>correlation</a:t>
            </a:r>
            <a:r>
              <a:rPr lang="de-DE" altLang="en-US" sz="1991" dirty="0"/>
              <a:t> </a:t>
            </a:r>
            <a:r>
              <a:rPr lang="de-DE" altLang="en-US" sz="1991" dirty="0" err="1"/>
              <a:t>with</a:t>
            </a:r>
            <a:r>
              <a:rPr lang="de-DE" altLang="en-US" sz="1991" dirty="0"/>
              <a:t> x.</a:t>
            </a:r>
          </a:p>
        </p:txBody>
      </p:sp>
      <p:cxnSp>
        <p:nvCxnSpPr>
          <p:cNvPr id="21" name="Gerade Verbindung mit Pfeil 20"/>
          <p:cNvCxnSpPr>
            <a:cxnSpLocks/>
          </p:cNvCxnSpPr>
          <p:nvPr/>
        </p:nvCxnSpPr>
        <p:spPr>
          <a:xfrm flipH="1">
            <a:off x="5815584" y="5550973"/>
            <a:ext cx="2816350" cy="9334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433158" y="446791"/>
            <a:ext cx="11927368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413" kern="0" dirty="0">
                <a:latin typeface="Palatino Linotype" charset="0"/>
              </a:rPr>
              <a:t>IV health warning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6275077" y="9753"/>
            <a:ext cx="6757021" cy="2491457"/>
          </a:xfrm>
          <a:prstGeom prst="wedgeRoundRectCallout">
            <a:avLst>
              <a:gd name="adj1" fmla="val -33118"/>
              <a:gd name="adj2" fmla="val 63207"/>
              <a:gd name="adj3" fmla="val 16667"/>
            </a:avLst>
          </a:prstGeom>
          <a:solidFill>
            <a:schemeClr val="accent1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06337" indent="-406337">
              <a:buFont typeface="Arial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Palatino Linotype" charset="0"/>
                <a:ea typeface="Palatino Linotype" charset="0"/>
                <a:cs typeface="Palatino Linotype" charset="0"/>
              </a:rPr>
              <a:t>Estimator is consistent if the probability limit is equal to true parameter.</a:t>
            </a:r>
          </a:p>
          <a:p>
            <a:pPr marL="406337" indent="-406337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Palatino Linotype" charset="0"/>
                <a:ea typeface="Palatino Linotype" charset="0"/>
                <a:cs typeface="Palatino Linotype" charset="0"/>
              </a:rPr>
              <a:t>Note 2SLS IV is consistent but not </a:t>
            </a:r>
            <a:r>
              <a:rPr lang="en-US" sz="2400" dirty="0" err="1">
                <a:solidFill>
                  <a:schemeClr val="bg1"/>
                </a:solidFill>
                <a:latin typeface="Palatino Linotype" charset="0"/>
                <a:ea typeface="Palatino Linotype" charset="0"/>
                <a:cs typeface="Palatino Linotype" charset="0"/>
              </a:rPr>
              <a:t>unbiasd</a:t>
            </a:r>
            <a:endParaRPr lang="en-US" sz="2400" dirty="0">
              <a:solidFill>
                <a:schemeClr val="bg1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686204" y="8698588"/>
            <a:ext cx="11519922" cy="1060195"/>
          </a:xfrm>
          <a:prstGeom prst="wedgeRoundRectCallout">
            <a:avLst>
              <a:gd name="adj1" fmla="val -18381"/>
              <a:gd name="adj2" fmla="val -58567"/>
              <a:gd name="adj3" fmla="val 16667"/>
            </a:avLst>
          </a:prstGeom>
          <a:solidFill>
            <a:schemeClr val="accent1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Palatino Linotype" charset="0"/>
                <a:ea typeface="Palatino Linotype" charset="0"/>
                <a:cs typeface="Palatino Linotype" charset="0"/>
              </a:rPr>
              <a:t>That’s why we want the first </a:t>
            </a:r>
            <a:r>
              <a:rPr lang="en-GB" sz="3200">
                <a:solidFill>
                  <a:schemeClr val="bg1"/>
                </a:solidFill>
                <a:latin typeface="Palatino Linotype" charset="0"/>
                <a:ea typeface="Palatino Linotype" charset="0"/>
                <a:cs typeface="Palatino Linotype" charset="0"/>
              </a:rPr>
              <a:t>stage F-statistic to be large!</a:t>
            </a:r>
            <a:endParaRPr lang="en-US" sz="3200" dirty="0">
              <a:solidFill>
                <a:schemeClr val="bg1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DAA82D60-F0E8-4F40-B5E6-302D18E4F302}"/>
              </a:ext>
            </a:extLst>
          </p:cNvPr>
          <p:cNvSpPr/>
          <p:nvPr/>
        </p:nvSpPr>
        <p:spPr>
          <a:xfrm>
            <a:off x="265176" y="1828800"/>
            <a:ext cx="5550408" cy="804672"/>
          </a:xfrm>
          <a:prstGeom prst="wedgeRectCallout">
            <a:avLst>
              <a:gd name="adj1" fmla="val -14647"/>
              <a:gd name="adj2" fmla="val -138636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Don’t mess with weak instruments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81684F-5AE3-40DF-82ED-0BCE6B593367}"/>
                  </a:ext>
                </a:extLst>
              </p:cNvPr>
              <p:cNvSpPr txBox="1"/>
              <p:nvPr/>
            </p:nvSpPr>
            <p:spPr>
              <a:xfrm>
                <a:off x="1693883" y="4876006"/>
                <a:ext cx="5235053" cy="8695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𝑂𝐿𝑆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2800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GB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800" i="1">
                          <a:latin typeface="Cambria Math" panose="02040503050406030204" pitchFamily="18" charset="0"/>
                        </a:rPr>
                        <m:t>𝐶𝑜𝑟𝑟</m:t>
                      </m:r>
                      <m:d>
                        <m:d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GB" sz="28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81684F-5AE3-40DF-82ED-0BCE6B593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3883" y="4876006"/>
                <a:ext cx="5235053" cy="8695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38A5417-F397-497E-9317-6E5B97681B6B}"/>
                  </a:ext>
                </a:extLst>
              </p:cNvPr>
              <p:cNvSpPr txBox="1"/>
              <p:nvPr/>
            </p:nvSpPr>
            <p:spPr>
              <a:xfrm>
                <a:off x="1693883" y="5875527"/>
                <a:ext cx="4951598" cy="9707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𝐼𝑉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2800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GB" sz="28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𝐶𝑜𝑟𝑟</m:t>
                          </m:r>
                          <m:d>
                            <m:d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en-GB" sz="28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num>
                        <m:den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𝐶𝑜𝑟𝑟</m:t>
                          </m:r>
                          <m:d>
                            <m:d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GB" sz="280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GB" sz="28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38A5417-F397-497E-9317-6E5B97681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3883" y="5875527"/>
                <a:ext cx="4951598" cy="9707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39282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018588" y="2027238"/>
            <a:ext cx="3987800" cy="4311650"/>
          </a:xfrm>
        </p:spPr>
        <p:txBody>
          <a:bodyPr vert="horz" lIns="97548" tIns="48774" rIns="97548" bIns="48774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7041" dirty="0">
                <a:solidFill>
                  <a:srgbClr val="0070C0"/>
                </a:solidFill>
              </a:rPr>
              <a:t>Extra Slides</a:t>
            </a:r>
          </a:p>
        </p:txBody>
      </p:sp>
      <p:pic>
        <p:nvPicPr>
          <p:cNvPr id="9" name="Content Placeholder 4" descr="A drawing of a person&#10;&#10;Description generated with high confidence">
            <a:extLst>
              <a:ext uri="{FF2B5EF4-FFF2-40B4-BE49-F238E27FC236}">
                <a16:creationId xmlns:a16="http://schemas.microsoft.com/office/drawing/2014/main" id="{9FD8DBDC-E852-443D-9C2C-08FA8CBA5E8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94502"/>
            <a:ext cx="7137400" cy="777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25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911" y="2874278"/>
            <a:ext cx="4879625" cy="3843775"/>
          </a:xfrm>
          <a:prstGeom prst="rect">
            <a:avLst/>
          </a:prstGeom>
        </p:spPr>
      </p:pic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233670" y="649967"/>
            <a:ext cx="11927368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413" kern="0" dirty="0">
                <a:latin typeface="Palatino Linotype" charset="0"/>
              </a:rPr>
              <a:t>More instrumental </a:t>
            </a:r>
            <a:r>
              <a:rPr lang="en-US" sz="3413" kern="0">
                <a:latin typeface="Palatino Linotype" charset="0"/>
              </a:rPr>
              <a:t>variable examples</a:t>
            </a:r>
            <a:endParaRPr lang="en-US" sz="3413" kern="0" dirty="0">
              <a:latin typeface="Palatino Linotyp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" y="2006006"/>
            <a:ext cx="4261991" cy="5580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163" y="3542219"/>
            <a:ext cx="4926382" cy="301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76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26196" y="256075"/>
            <a:ext cx="11927368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413" kern="0" dirty="0">
                <a:latin typeface="Palatino Linotype" charset="0"/>
              </a:rPr>
              <a:t>Additional controls many IV’s example: Family size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3669" y="1882767"/>
            <a:ext cx="12475037" cy="525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413" dirty="0">
                <a:latin typeface="Palatino Linotype" charset="0"/>
                <a:ea typeface="Palatino Linotype" charset="0"/>
                <a:cs typeface="Palatino Linotype" charset="0"/>
              </a:rPr>
              <a:t>Are large families good or bad?</a:t>
            </a:r>
            <a:endParaRPr lang="en-US" sz="3413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010" y="1693094"/>
            <a:ext cx="4484983" cy="56579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3669" y="6825885"/>
            <a:ext cx="12475037" cy="2626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413" dirty="0">
                <a:latin typeface="Palatino Linotype" charset="0"/>
                <a:ea typeface="Palatino Linotype" charset="0"/>
                <a:cs typeface="Palatino Linotype" charset="0"/>
              </a:rPr>
              <a:t>What do you think?</a:t>
            </a:r>
          </a:p>
          <a:p>
            <a:pPr marL="487604" indent="-487604">
              <a:buFont typeface="Arial" charset="0"/>
              <a:buChar char="•"/>
            </a:pPr>
            <a:r>
              <a:rPr lang="en-GB" sz="3413" dirty="0">
                <a:latin typeface="Palatino Linotype" charset="0"/>
                <a:ea typeface="Palatino Linotype" charset="0"/>
                <a:cs typeface="Palatino Linotype" charset="0"/>
              </a:rPr>
              <a:t>Many potential confounders. Family size is by and large a choice</a:t>
            </a:r>
          </a:p>
          <a:p>
            <a:pPr marL="487604" indent="-487604">
              <a:buFont typeface="Arial" charset="0"/>
              <a:buChar char="•"/>
            </a:pPr>
            <a:r>
              <a:rPr lang="en-GB" sz="3413" dirty="0">
                <a:latin typeface="Palatino Linotype" charset="0"/>
                <a:ea typeface="Palatino Linotype" charset="0"/>
                <a:cs typeface="Palatino Linotype" charset="0"/>
              </a:rPr>
              <a:t>Poorer and less educated parents tend to have more kids</a:t>
            </a:r>
          </a:p>
          <a:p>
            <a:pPr marL="487604" indent="-487604">
              <a:buFont typeface="Arial" charset="0"/>
              <a:buChar char="•"/>
            </a:pPr>
            <a:r>
              <a:rPr lang="en-GB" sz="3413" dirty="0">
                <a:latin typeface="Palatino Linotype" charset="0"/>
                <a:ea typeface="Palatino Linotype" charset="0"/>
                <a:cs typeface="Palatino Linotype" charset="0"/>
              </a:rPr>
              <a:t>The same factors could drive outcomes</a:t>
            </a:r>
            <a:endParaRPr lang="en-US" sz="3413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26" y="2597627"/>
            <a:ext cx="6106662" cy="34996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3C912C-88D8-4F20-B39B-38FC8BF11614}"/>
                  </a:ext>
                </a:extLst>
              </p:cNvPr>
              <p:cNvSpPr txBox="1"/>
              <p:nvPr/>
            </p:nvSpPr>
            <p:spPr>
              <a:xfrm>
                <a:off x="4146023" y="1084716"/>
                <a:ext cx="4616996" cy="5252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13" i="1" dirty="0">
                          <a:latin typeface="Cambria Math" panose="02040503050406030204" pitchFamily="18" charset="0"/>
                          <a:cs typeface="Palatino Linotype"/>
                        </a:rPr>
                        <m:t>𝑌</m:t>
                      </m:r>
                      <m:r>
                        <a:rPr lang="en-GB" sz="3413" i="1" dirty="0">
                          <a:latin typeface="Cambria Math" panose="02040503050406030204" pitchFamily="18" charset="0"/>
                          <a:cs typeface="Palatino Linotype"/>
                        </a:rPr>
                        <m:t>=</m:t>
                      </m:r>
                      <m:r>
                        <a:rPr lang="en-GB" sz="3413" i="1" dirty="0">
                          <a:latin typeface="Cambria Math" panose="02040503050406030204" pitchFamily="18" charset="0"/>
                          <a:cs typeface="Palatino Linotype"/>
                        </a:rPr>
                        <m:t>𝛽</m:t>
                      </m:r>
                      <m:r>
                        <a:rPr lang="en-GB" sz="3413" i="1" dirty="0">
                          <a:latin typeface="Cambria Math" panose="02040503050406030204" pitchFamily="18" charset="0"/>
                          <a:cs typeface="Palatino Linotype"/>
                        </a:rPr>
                        <m:t>𝐹𝑎𝑚𝑆𝑖𝑧𝑒</m:t>
                      </m:r>
                      <m:r>
                        <a:rPr lang="en-GB" sz="3413" i="1" dirty="0">
                          <a:latin typeface="Cambria Math" panose="02040503050406030204" pitchFamily="18" charset="0"/>
                          <a:cs typeface="Palatino Linotype"/>
                        </a:rPr>
                        <m:t>+</m:t>
                      </m:r>
                      <m:r>
                        <a:rPr lang="en-GB" sz="3413" i="1" dirty="0">
                          <a:latin typeface="Cambria Math" panose="02040503050406030204" pitchFamily="18" charset="0"/>
                          <a:cs typeface="Palatino Linotype"/>
                        </a:rPr>
                        <m:t>𝜖</m:t>
                      </m:r>
                    </m:oMath>
                  </m:oMathPara>
                </a14:m>
                <a:endParaRPr lang="en-GB" sz="3413" dirty="0">
                  <a:latin typeface="Palatino Linotype"/>
                  <a:cs typeface="Palatino Linotype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3C912C-88D8-4F20-B39B-38FC8BF116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023" y="1084716"/>
                <a:ext cx="4616996" cy="5252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1110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163066" y="666684"/>
            <a:ext cx="11927368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413" kern="0" dirty="0">
                <a:latin typeface="Palatino Linotype" charset="0"/>
              </a:rPr>
              <a:t>Family size and children outcomes</a:t>
            </a:r>
          </a:p>
          <a:p>
            <a:pPr defTabSz="1300277"/>
            <a:r>
              <a:rPr lang="en-US" sz="2560" b="0" kern="0" dirty="0">
                <a:latin typeface="Palatino Linotype" charset="0"/>
              </a:rPr>
              <a:t>(Study by </a:t>
            </a:r>
            <a:r>
              <a:rPr lang="en-US" sz="2560" b="0" kern="0" dirty="0" err="1">
                <a:latin typeface="Palatino Linotype" charset="0"/>
                <a:hlinkClick r:id="rId2"/>
              </a:rPr>
              <a:t>Angrist</a:t>
            </a:r>
            <a:r>
              <a:rPr lang="en-US" sz="2560" b="0" kern="0" dirty="0">
                <a:latin typeface="Palatino Linotype" charset="0"/>
                <a:hlinkClick r:id="rId2"/>
              </a:rPr>
              <a:t>, </a:t>
            </a:r>
            <a:r>
              <a:rPr lang="en-US" sz="2560" b="0" kern="0" dirty="0" err="1">
                <a:latin typeface="Palatino Linotype" charset="0"/>
                <a:hlinkClick r:id="rId2"/>
              </a:rPr>
              <a:t>Lavy</a:t>
            </a:r>
            <a:r>
              <a:rPr lang="en-US" sz="2560" b="0" kern="0" dirty="0">
                <a:latin typeface="Palatino Linotype" charset="0"/>
                <a:hlinkClick r:id="rId2"/>
              </a:rPr>
              <a:t> &amp; Schlosser</a:t>
            </a:r>
            <a:r>
              <a:rPr lang="en-US" sz="2560" b="0" kern="0" dirty="0">
                <a:latin typeface="Palatino Linotype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1724" y="2025586"/>
            <a:ext cx="12475037" cy="89285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413" dirty="0">
                <a:latin typeface="Palatino Linotype" charset="0"/>
                <a:ea typeface="Palatino Linotype" charset="0"/>
                <a:cs typeface="Palatino Linotype" charset="0"/>
              </a:rPr>
              <a:t>However, there is randomness in family size as well</a:t>
            </a:r>
          </a:p>
          <a:p>
            <a:endParaRPr lang="en-GB" sz="3413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en-GB" sz="3413" dirty="0">
                <a:latin typeface="Palatino Linotype" charset="0"/>
                <a:ea typeface="Palatino Linotype" charset="0"/>
                <a:cs typeface="Palatino Linotype" charset="0"/>
              </a:rPr>
              <a:t>Two factors that are out of control of controlling parents:</a:t>
            </a:r>
          </a:p>
          <a:p>
            <a:endParaRPr lang="en-GB" sz="3413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487604" indent="-487604">
              <a:buFont typeface="Arial" charset="0"/>
              <a:buChar char="•"/>
            </a:pPr>
            <a:r>
              <a:rPr lang="en-GB" sz="3413" dirty="0">
                <a:latin typeface="Palatino Linotype" charset="0"/>
                <a:ea typeface="Palatino Linotype" charset="0"/>
                <a:cs typeface="Palatino Linotype" charset="0"/>
              </a:rPr>
              <a:t>Occurrence of twins</a:t>
            </a:r>
          </a:p>
          <a:p>
            <a:pPr marL="487604" indent="-487604">
              <a:buFont typeface="Arial" charset="0"/>
              <a:buChar char="•"/>
            </a:pPr>
            <a:r>
              <a:rPr lang="en-GB" sz="3413" dirty="0">
                <a:latin typeface="Palatino Linotype" charset="0"/>
                <a:ea typeface="Palatino Linotype" charset="0"/>
                <a:cs typeface="Palatino Linotype" charset="0"/>
              </a:rPr>
              <a:t>Sex of baby</a:t>
            </a:r>
          </a:p>
          <a:p>
            <a:pPr marL="487604" indent="-487604">
              <a:buFont typeface="Arial" charset="0"/>
              <a:buChar char="•"/>
            </a:pPr>
            <a:endParaRPr lang="en-GB" sz="3413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en-GB" sz="3413" dirty="0">
                <a:latin typeface="Palatino Linotype" charset="0"/>
                <a:ea typeface="Palatino Linotype" charset="0"/>
                <a:cs typeface="Palatino Linotype" charset="0"/>
              </a:rPr>
              <a:t>Ok those might meet criteria 1 from earlier but how about criteria 2?</a:t>
            </a:r>
          </a:p>
          <a:p>
            <a:endParaRPr lang="en-GB" sz="3413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487604" indent="-487604">
              <a:buFont typeface="Arial" charset="0"/>
              <a:buChar char="•"/>
            </a:pPr>
            <a:r>
              <a:rPr lang="en-GB" sz="3413" dirty="0">
                <a:latin typeface="Palatino Linotype" charset="0"/>
                <a:ea typeface="Palatino Linotype" charset="0"/>
                <a:cs typeface="Palatino Linotype" charset="0"/>
              </a:rPr>
              <a:t>Twins: families might only have planned for 2 kids, but when they had twins they un-intentionally had 3</a:t>
            </a:r>
          </a:p>
          <a:p>
            <a:pPr marL="487604" indent="-487604">
              <a:buFont typeface="Arial" charset="0"/>
              <a:buChar char="•"/>
            </a:pPr>
            <a:r>
              <a:rPr lang="en-GB" sz="3413" dirty="0">
                <a:latin typeface="Palatino Linotype" charset="0"/>
                <a:ea typeface="Palatino Linotype" charset="0"/>
                <a:cs typeface="Palatino Linotype" charset="0"/>
              </a:rPr>
              <a:t>Many families have preference for a sex mix (a boy and a girl)</a:t>
            </a:r>
          </a:p>
          <a:p>
            <a:pPr marL="487604" indent="-487604">
              <a:buFont typeface="Arial" charset="0"/>
              <a:buChar char="•"/>
            </a:pPr>
            <a:r>
              <a:rPr lang="en-GB" sz="3413" dirty="0">
                <a:latin typeface="Palatino Linotype" charset="0"/>
                <a:ea typeface="Palatino Linotype" charset="0"/>
                <a:cs typeface="Palatino Linotype" charset="0"/>
              </a:rPr>
              <a:t>Hence, if they have two kids of the same sex they are more likely to carry on having more kids</a:t>
            </a:r>
          </a:p>
          <a:p>
            <a:endParaRPr lang="en-GB" sz="3413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endParaRPr lang="en-US" sz="3413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532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26196" y="256075"/>
            <a:ext cx="11927368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413" kern="0" dirty="0">
                <a:latin typeface="Palatino Linotype" charset="0"/>
              </a:rPr>
              <a:t>Second stage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011" y="1643001"/>
            <a:ext cx="8498855" cy="684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52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365581" y="473033"/>
            <a:ext cx="9829892" cy="948289"/>
          </a:xfrm>
        </p:spPr>
        <p:txBody>
          <a:bodyPr/>
          <a:lstStyle/>
          <a:p>
            <a:r>
              <a:rPr lang="en-US" sz="4000" dirty="0">
                <a:latin typeface="Palatino Linotype" charset="0"/>
              </a:rPr>
              <a:t>Fixing </a:t>
            </a:r>
            <a:r>
              <a:rPr lang="en-US" sz="4000" dirty="0" err="1">
                <a:latin typeface="Palatino Linotype" charset="0"/>
              </a:rPr>
              <a:t>endogeneity</a:t>
            </a:r>
            <a:endParaRPr lang="en-US" sz="4000" dirty="0">
              <a:latin typeface="Palatino Linotype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65581" y="2186627"/>
                <a:ext cx="12250214" cy="52520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endParaRPr lang="en-GB" sz="3413" dirty="0">
                  <a:latin typeface="Palatino Linotype"/>
                  <a:cs typeface="Palatino Linotype"/>
                </a:endParaRPr>
              </a:p>
              <a:p>
                <a:r>
                  <a:rPr lang="en-GB" sz="3413" b="1" dirty="0">
                    <a:latin typeface="Palatino Linotype"/>
                    <a:cs typeface="Palatino Linotype"/>
                  </a:rPr>
                  <a:t>Instrumental Variable  idea: 				</a:t>
                </a:r>
              </a:p>
              <a:p>
                <a:endParaRPr lang="en-GB" sz="3413" b="1" dirty="0">
                  <a:latin typeface="Palatino Linotype"/>
                  <a:cs typeface="Palatino Linotype"/>
                </a:endParaRPr>
              </a:p>
              <a:p>
                <a:pPr algn="ctr"/>
                <a:r>
                  <a:rPr lang="en-GB" sz="3413" b="1" dirty="0">
                    <a:latin typeface="Palatino Linotype"/>
                    <a:cs typeface="Palatino Linotype"/>
                  </a:rPr>
                  <a:t>	</a:t>
                </a:r>
                <a14:m>
                  <m:oMath xmlns:m="http://schemas.openxmlformats.org/officeDocument/2006/math">
                    <m:r>
                      <a:rPr lang="en-GB" sz="3413" i="1">
                        <a:latin typeface="Cambria Math" charset="0"/>
                        <a:cs typeface="Palatino Linotype"/>
                      </a:rPr>
                      <m:t>𝑌</m:t>
                    </m:r>
                    <m:r>
                      <a:rPr lang="en-GB" sz="3413" i="1">
                        <a:latin typeface="Cambria Math" charset="0"/>
                        <a:cs typeface="Palatino Linotype"/>
                      </a:rPr>
                      <m:t>=</m:t>
                    </m:r>
                    <m:r>
                      <a:rPr lang="en-GB" sz="3413" i="1">
                        <a:latin typeface="Cambria Math" charset="0"/>
                        <a:cs typeface="Palatino Linotype"/>
                      </a:rPr>
                      <m:t>𝛽</m:t>
                    </m:r>
                    <m:r>
                      <a:rPr lang="en-GB" sz="3413" i="1">
                        <a:latin typeface="Cambria Math" charset="0"/>
                        <a:cs typeface="Palatino Linotype"/>
                      </a:rPr>
                      <m:t>𝑋</m:t>
                    </m:r>
                    <m:r>
                      <a:rPr lang="en-GB" sz="3413" i="1">
                        <a:latin typeface="Cambria Math" charset="0"/>
                        <a:cs typeface="Palatino Linotype"/>
                      </a:rPr>
                      <m:t>+</m:t>
                    </m:r>
                    <m:r>
                      <a:rPr lang="en-GB" sz="3413" i="1">
                        <a:latin typeface="Cambria Math" charset="0"/>
                        <a:cs typeface="Palatino Linotype"/>
                      </a:rPr>
                      <m:t>𝜖</m:t>
                    </m:r>
                    <m:r>
                      <a:rPr lang="en-GB" sz="3413">
                        <a:latin typeface="Cambria Math" charset="0"/>
                        <a:cs typeface="Palatino Linotype"/>
                      </a:rPr>
                      <m:t>      </m:t>
                    </m:r>
                  </m:oMath>
                </a14:m>
                <a:r>
                  <a:rPr lang="en-GB" sz="3413" dirty="0">
                    <a:latin typeface="Palatino Linotype"/>
                    <a:cs typeface="Palatino Linotype"/>
                  </a:rPr>
                  <a:t>but    </a:t>
                </a:r>
                <a14:m>
                  <m:oMath xmlns:m="http://schemas.openxmlformats.org/officeDocument/2006/math">
                    <m:r>
                      <a:rPr lang="en-GB" sz="3413" i="1">
                        <a:latin typeface="Cambria Math" charset="0"/>
                        <a:cs typeface="Palatino Linotype"/>
                      </a:rPr>
                      <m:t>𝐸</m:t>
                    </m:r>
                    <m:d>
                      <m:dPr>
                        <m:begChr m:val="{"/>
                        <m:endChr m:val="}"/>
                        <m:ctrlPr>
                          <a:rPr lang="en-GB" sz="3413" i="1">
                            <a:latin typeface="Cambria Math" panose="02040503050406030204" pitchFamily="18" charset="0"/>
                            <a:cs typeface="Palatino Linotype"/>
                          </a:rPr>
                        </m:ctrlPr>
                      </m:dPr>
                      <m:e>
                        <m:r>
                          <a:rPr lang="en-GB" sz="3413" i="1">
                            <a:latin typeface="Cambria Math" charset="0"/>
                            <a:cs typeface="Palatino Linotype"/>
                          </a:rPr>
                          <m:t>𝜖</m:t>
                        </m:r>
                        <m:r>
                          <a:rPr lang="en-GB" sz="3413" i="1">
                            <a:latin typeface="Cambria Math" charset="0"/>
                            <a:cs typeface="Palatino Linotype"/>
                          </a:rPr>
                          <m:t>|</m:t>
                        </m:r>
                        <m:r>
                          <a:rPr lang="en-GB" sz="3413" i="1">
                            <a:latin typeface="Cambria Math" charset="0"/>
                            <a:cs typeface="Palatino Linotype"/>
                          </a:rPr>
                          <m:t>𝑋</m:t>
                        </m:r>
                      </m:e>
                    </m:d>
                    <m:r>
                      <a:rPr lang="en-GB" sz="3413" i="1">
                        <a:latin typeface="Cambria Math" charset="0"/>
                        <a:cs typeface="Palatino Linotype"/>
                      </a:rPr>
                      <m:t>≠0</m:t>
                    </m:r>
                  </m:oMath>
                </a14:m>
                <a:endParaRPr lang="en-GB" sz="3413" dirty="0">
                  <a:latin typeface="Palatino Linotype"/>
                  <a:cs typeface="Palatino Linotype"/>
                </a:endParaRPr>
              </a:p>
              <a:p>
                <a:endParaRPr lang="en-GB" sz="3413" dirty="0">
                  <a:latin typeface="Palatino Linotype"/>
                  <a:cs typeface="Palatino Linotype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13" i="1">
                          <a:latin typeface="Cambria Math" charset="0"/>
                          <a:cs typeface="Palatino Linotype"/>
                        </a:rPr>
                        <m:t>𝑋</m:t>
                      </m:r>
                      <m:r>
                        <a:rPr lang="en-GB" sz="3413" i="1">
                          <a:latin typeface="Cambria Math" charset="0"/>
                          <a:cs typeface="Palatino Linotype"/>
                        </a:rPr>
                        <m:t>=</m:t>
                      </m:r>
                      <m:r>
                        <a:rPr lang="en-GB" sz="3413" i="1">
                          <a:latin typeface="Cambria Math" charset="0"/>
                          <a:cs typeface="Palatino Linotype"/>
                        </a:rPr>
                        <m:t>𝑋</m:t>
                      </m:r>
                      <m:d>
                        <m:dPr>
                          <m:ctrlPr>
                            <a:rPr lang="en-GB" sz="3413" i="1">
                              <a:latin typeface="Cambria Math" panose="02040503050406030204" pitchFamily="18" charset="0"/>
                              <a:cs typeface="Palatino Linotype"/>
                            </a:rPr>
                          </m:ctrlPr>
                        </m:dPr>
                        <m:e>
                          <m:r>
                            <a:rPr lang="en-GB" sz="3413" i="1">
                              <a:latin typeface="Cambria Math" charset="0"/>
                              <a:cs typeface="Palatino Linotype"/>
                            </a:rPr>
                            <m:t>𝐴</m:t>
                          </m:r>
                          <m:r>
                            <a:rPr lang="en-GB" sz="3413" i="1">
                              <a:latin typeface="Cambria Math" charset="0"/>
                              <a:cs typeface="Palatino Linotype"/>
                            </a:rPr>
                            <m:t>, </m:t>
                          </m:r>
                          <m:r>
                            <a:rPr lang="en-GB" sz="3413" i="1">
                              <a:latin typeface="Cambria Math" charset="0"/>
                              <a:cs typeface="Palatino Linotype"/>
                            </a:rPr>
                            <m:t>𝐵</m:t>
                          </m:r>
                          <m:r>
                            <a:rPr lang="en-GB" sz="3413" i="1">
                              <a:latin typeface="Cambria Math" charset="0"/>
                              <a:cs typeface="Palatino Linotype"/>
                            </a:rPr>
                            <m:t>, </m:t>
                          </m:r>
                          <m:r>
                            <a:rPr lang="en-GB" sz="3413" i="1">
                              <a:latin typeface="Cambria Math" charset="0"/>
                              <a:cs typeface="Palatino Linotype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GB" sz="3413" dirty="0">
                  <a:latin typeface="Palatino Linotype"/>
                  <a:cs typeface="Palatino Linotype"/>
                </a:endParaRPr>
              </a:p>
              <a:p>
                <a:endParaRPr lang="en-GB" sz="3413" dirty="0">
                  <a:latin typeface="Palatino Linotype"/>
                  <a:cs typeface="Palatino Linotype"/>
                </a:endParaRPr>
              </a:p>
              <a:p>
                <a:endParaRPr lang="en-GB" sz="3413" dirty="0">
                  <a:latin typeface="Palatino Linotype"/>
                  <a:cs typeface="Palatino Linotype"/>
                </a:endParaRPr>
              </a:p>
              <a:p>
                <a:pPr marL="487604" indent="-487604">
                  <a:buFont typeface="Arial" charset="0"/>
                  <a:buChar char="•"/>
                </a:pPr>
                <a:endParaRPr lang="en-GB" sz="3413" dirty="0">
                  <a:latin typeface="Palatino Linotype"/>
                  <a:cs typeface="Palatino Linotype"/>
                </a:endParaRPr>
              </a:p>
              <a:p>
                <a:pPr marL="487604" indent="-487604">
                  <a:buFont typeface="Arial" charset="0"/>
                  <a:buChar char="•"/>
                </a:pPr>
                <a:endParaRPr lang="en-GB" sz="3413" dirty="0">
                  <a:latin typeface="Palatino Linotype"/>
                  <a:cs typeface="Palatino Linotype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81" y="2186627"/>
                <a:ext cx="12250214" cy="5252079"/>
              </a:xfrm>
              <a:prstGeom prst="rect">
                <a:avLst/>
              </a:prstGeom>
              <a:blipFill>
                <a:blip r:embed="rId3"/>
                <a:stretch>
                  <a:fillRect l="-2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ular Callout 2"/>
              <p:cNvSpPr/>
              <p:nvPr/>
            </p:nvSpPr>
            <p:spPr>
              <a:xfrm>
                <a:off x="461177" y="5988407"/>
                <a:ext cx="12398907" cy="2900598"/>
              </a:xfrm>
              <a:prstGeom prst="wedgeRoundRectCallout">
                <a:avLst>
                  <a:gd name="adj1" fmla="val 11675"/>
                  <a:gd name="adj2" fmla="val -72868"/>
                  <a:gd name="adj3" fmla="val 16667"/>
                </a:avLst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06337" indent="-406337">
                  <a:buFont typeface="Arial" charset="0"/>
                  <a:buChar char="•"/>
                </a:pPr>
                <a:r>
                  <a:rPr lang="en-US" sz="2400" dirty="0"/>
                  <a:t>Many different factors are driving X</a:t>
                </a:r>
              </a:p>
              <a:p>
                <a:pPr marL="406337" indent="-406337">
                  <a:buFont typeface="Arial" charset="0"/>
                  <a:buChar char="•"/>
                </a:pPr>
                <a:r>
                  <a:rPr lang="en-US" sz="2400" dirty="0"/>
                  <a:t>Suppose there is at least one factor that is independent from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charset="0"/>
                      </a:rPr>
                      <m:t>𝜖</m:t>
                    </m:r>
                    <m:r>
                      <a:rPr lang="en-GB" sz="2400" i="1">
                        <a:latin typeface="Cambria Math" charset="0"/>
                      </a:rPr>
                      <m:t>:</m:t>
                    </m:r>
                  </m:oMath>
                </a14:m>
                <a:endParaRPr lang="en-GB" sz="2400" dirty="0">
                  <a:latin typeface="Palatino Linotype"/>
                  <a:cs typeface="Palatino Linotype"/>
                </a:endParaRPr>
              </a:p>
              <a:p>
                <a:pPr marL="406337" indent="-406337">
                  <a:buFont typeface="Arial" charset="0"/>
                  <a:buChar char="•"/>
                </a:pPr>
                <a:endParaRPr lang="en-GB" sz="2400" dirty="0">
                  <a:latin typeface="Palatino Linotype"/>
                  <a:cs typeface="Palatino Linotype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charset="0"/>
                          <a:cs typeface="Palatino Linotype"/>
                        </a:rPr>
                        <m:t>𝐸</m:t>
                      </m:r>
                      <m:d>
                        <m:dPr>
                          <m:begChr m:val="{"/>
                          <m:endChr m:val="}"/>
                          <m:ctrlPr>
                            <a:rPr lang="en-GB" sz="2400" i="1">
                              <a:latin typeface="Cambria Math" panose="02040503050406030204" pitchFamily="18" charset="0"/>
                              <a:cs typeface="Palatino Linotype"/>
                            </a:rPr>
                          </m:ctrlPr>
                        </m:dPr>
                        <m:e>
                          <m:r>
                            <a:rPr lang="en-GB" sz="2400" i="1">
                              <a:latin typeface="Cambria Math" charset="0"/>
                              <a:cs typeface="Palatino Linotype"/>
                            </a:rPr>
                            <m:t>𝜖</m:t>
                          </m:r>
                          <m:r>
                            <a:rPr lang="en-GB" sz="2400" i="1">
                              <a:latin typeface="Cambria Math" charset="0"/>
                              <a:cs typeface="Palatino Linotype"/>
                            </a:rPr>
                            <m:t>|</m:t>
                          </m:r>
                          <m:r>
                            <a:rPr lang="en-GB" sz="2400" i="1">
                              <a:latin typeface="Cambria Math" charset="0"/>
                              <a:cs typeface="Palatino Linotype"/>
                            </a:rPr>
                            <m:t>𝑍</m:t>
                          </m:r>
                        </m:e>
                      </m:d>
                      <m:r>
                        <a:rPr lang="en-GB" sz="2400" i="1">
                          <a:latin typeface="Cambria Math" charset="0"/>
                          <a:cs typeface="Palatino Linotype"/>
                        </a:rPr>
                        <m:t>=0</m:t>
                      </m:r>
                    </m:oMath>
                  </m:oMathPara>
                </a14:m>
                <a:endParaRPr lang="en-GB" sz="2400" dirty="0">
                  <a:latin typeface="Palatino Linotype"/>
                  <a:cs typeface="Palatino Linotype"/>
                </a:endParaRPr>
              </a:p>
              <a:p>
                <a:endParaRPr lang="en-GB" sz="2400" dirty="0">
                  <a:latin typeface="Palatino Linotype"/>
                  <a:cs typeface="Palatino Linotype"/>
                </a:endParaRPr>
              </a:p>
              <a:p>
                <a:pPr marL="406337" indent="-406337">
                  <a:buFont typeface="Arial" charset="0"/>
                  <a:buChar char="•"/>
                </a:pPr>
                <a:r>
                  <a:rPr lang="en-GB" sz="2400" dirty="0">
                    <a:latin typeface="Palatino Linotype"/>
                    <a:cs typeface="Palatino Linotype"/>
                  </a:rPr>
                  <a:t>We can then potentially use this variable to identify an unbiased estimate of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charset="0"/>
                        <a:cs typeface="Palatino Linotype"/>
                      </a:rPr>
                      <m:t>𝛽</m:t>
                    </m:r>
                  </m:oMath>
                </a14:m>
                <a:endParaRPr lang="en-GB" sz="2400" dirty="0">
                  <a:latin typeface="Palatino Linotype"/>
                  <a:cs typeface="Palatino Linotype"/>
                </a:endParaRPr>
              </a:p>
            </p:txBody>
          </p:sp>
        </mc:Choice>
        <mc:Fallback xmlns="">
          <p:sp>
            <p:nvSpPr>
              <p:cNvPr id="3" name="Rounded Rectangular Callou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177" y="5988407"/>
                <a:ext cx="12398907" cy="2900598"/>
              </a:xfrm>
              <a:prstGeom prst="wedgeRoundRectCallout">
                <a:avLst>
                  <a:gd name="adj1" fmla="val 11675"/>
                  <a:gd name="adj2" fmla="val -72868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ular Callout 5">
            <a:extLst>
              <a:ext uri="{FF2B5EF4-FFF2-40B4-BE49-F238E27FC236}">
                <a16:creationId xmlns:a16="http://schemas.microsoft.com/office/drawing/2014/main" id="{A4D36829-6700-4029-846B-7CDA7069563E}"/>
              </a:ext>
            </a:extLst>
          </p:cNvPr>
          <p:cNvSpPr/>
          <p:nvPr/>
        </p:nvSpPr>
        <p:spPr>
          <a:xfrm>
            <a:off x="8449056" y="736328"/>
            <a:ext cx="3127248" cy="1113463"/>
          </a:xfrm>
          <a:prstGeom prst="wedgeRoundRectCallout">
            <a:avLst>
              <a:gd name="adj1" fmla="val -18238"/>
              <a:gd name="adj2" fmla="val 208888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Palatino Linotype" charset="0"/>
                <a:cs typeface="Palatino Linotype" charset="0"/>
              </a:rPr>
              <a:t>Endogeneity Problem</a:t>
            </a:r>
          </a:p>
        </p:txBody>
      </p:sp>
    </p:spTree>
    <p:extLst>
      <p:ext uri="{BB962C8B-B14F-4D97-AF65-F5344CB8AC3E}">
        <p14:creationId xmlns:p14="http://schemas.microsoft.com/office/powerpoint/2010/main" val="116027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A9A2F6-2BCB-4772-9F9B-83B4696110FD}"/>
              </a:ext>
            </a:extLst>
          </p:cNvPr>
          <p:cNvSpPr txBox="1"/>
          <p:nvPr/>
        </p:nvSpPr>
        <p:spPr>
          <a:xfrm>
            <a:off x="283464" y="329184"/>
            <a:ext cx="1263700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3200" dirty="0"/>
              <a:t>2SLS with multiple instruments &amp; multiple endogenous explanatory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9F8C9F-6B4A-4028-A387-25928758C2CE}"/>
                  </a:ext>
                </a:extLst>
              </p:cNvPr>
              <p:cNvSpPr txBox="1"/>
              <p:nvPr/>
            </p:nvSpPr>
            <p:spPr>
              <a:xfrm>
                <a:off x="364449" y="1872359"/>
                <a:ext cx="12475037" cy="78290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dirty="0">
                    <a:latin typeface="+mj-lt"/>
                    <a:ea typeface="Palatino Linotype" charset="0"/>
                    <a:cs typeface="Palatino Linotype" charset="0"/>
                  </a:rPr>
                  <a:t>Setup:   </a:t>
                </a:r>
                <a14:m>
                  <m:oMath xmlns:m="http://schemas.openxmlformats.org/officeDocument/2006/math">
                    <m:r>
                      <a:rPr lang="en-GB" sz="2800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𝑌</m:t>
                    </m:r>
                    <m:r>
                      <a:rPr lang="en-GB" sz="2800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=</m:t>
                    </m:r>
                    <m:sSub>
                      <m:sSubPr>
                        <m:ctrlP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𝛽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0</m:t>
                        </m:r>
                      </m:sub>
                    </m:sSub>
                    <m:r>
                      <a:rPr lang="en-GB" sz="2800" b="0" i="1" smtClean="0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+</m:t>
                    </m:r>
                    <m:sSub>
                      <m:sSubPr>
                        <m:ctrlP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𝛽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𝑋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2</m:t>
                        </m:r>
                      </m:sub>
                    </m:sSub>
                    <m:r>
                      <a:rPr lang="en-GB" sz="2800" b="0" i="1" smtClean="0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+</m:t>
                    </m:r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𝛽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𝑋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2</m:t>
                        </m:r>
                      </m:sub>
                    </m:sSub>
                    <m:r>
                      <a:rPr lang="en-GB" sz="2800" b="0" i="1" smtClean="0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+</m:t>
                    </m:r>
                    <m:sSub>
                      <m:sSubPr>
                        <m:ctrlP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𝛽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𝑐</m:t>
                        </m:r>
                      </m:sub>
                    </m:sSub>
                    <m:sSub>
                      <m:sSubPr>
                        <m:ctrlP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𝑋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𝑐</m:t>
                        </m:r>
                      </m:sub>
                    </m:sSub>
                    <m:r>
                      <a:rPr lang="en-GB" sz="2800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+</m:t>
                    </m:r>
                    <m:r>
                      <a:rPr lang="en-GB" sz="2800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𝜖</m:t>
                    </m:r>
                  </m:oMath>
                </a14:m>
                <a:endParaRPr lang="en-GB" sz="2800" dirty="0">
                  <a:latin typeface="+mj-lt"/>
                  <a:ea typeface="Palatino Linotype" charset="0"/>
                  <a:cs typeface="Palatino Linotype" charset="0"/>
                </a:endParaRPr>
              </a:p>
              <a:p>
                <a:endParaRPr lang="en-US" sz="2800" dirty="0">
                  <a:latin typeface="+mj-lt"/>
                  <a:ea typeface="Palatino Linotype" charset="0"/>
                  <a:cs typeface="Palatino Linotype" charset="0"/>
                </a:endParaRPr>
              </a:p>
              <a:p>
                <a:r>
                  <a:rPr lang="en-US" sz="2800" dirty="0">
                    <a:latin typeface="+mj-lt"/>
                    <a:ea typeface="Palatino Linotype" charset="0"/>
                    <a:cs typeface="Palatino Linotype" charset="0"/>
                  </a:rPr>
                  <a:t>Instruments: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0" i="1" dirty="0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𝑍</m:t>
                        </m:r>
                      </m:e>
                      <m:sub>
                        <m:r>
                          <a:rPr lang="en-GB" sz="2800" b="0" i="1" dirty="0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latin typeface="+mj-lt"/>
                    <a:ea typeface="Palatino Linotype" charset="0"/>
                    <a:cs typeface="Palatino Linotype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dirty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𝑍</m:t>
                        </m:r>
                      </m:e>
                      <m:sub>
                        <m:r>
                          <a:rPr lang="en-GB" sz="2800" b="0" i="1" dirty="0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2</m:t>
                        </m:r>
                      </m:sub>
                    </m:sSub>
                    <m:r>
                      <a:rPr lang="en-GB" sz="2800" b="0" i="1" dirty="0" smtClean="0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,</m:t>
                    </m:r>
                  </m:oMath>
                </a14:m>
                <a:r>
                  <a:rPr lang="en-US" sz="2800" dirty="0">
                    <a:latin typeface="+mj-lt"/>
                    <a:ea typeface="Palatino Linotype" charset="0"/>
                    <a:cs typeface="Palatino Linotype" charset="0"/>
                  </a:rPr>
                  <a:t>…. </a:t>
                </a:r>
              </a:p>
              <a:p>
                <a:endParaRPr lang="en-US" sz="2800" dirty="0">
                  <a:latin typeface="+mj-lt"/>
                  <a:ea typeface="Palatino Linotype" charset="0"/>
                  <a:cs typeface="Palatino Linotype" charset="0"/>
                </a:endParaRPr>
              </a:p>
              <a:p>
                <a:endParaRPr lang="en-US" sz="2800" dirty="0">
                  <a:latin typeface="+mj-lt"/>
                  <a:ea typeface="Palatino Linotype" charset="0"/>
                  <a:cs typeface="Palatino Linotype" charset="0"/>
                </a:endParaRPr>
              </a:p>
              <a:p>
                <a:r>
                  <a:rPr lang="en-US" sz="2800" dirty="0">
                    <a:latin typeface="+mj-lt"/>
                    <a:ea typeface="Palatino Linotype" charset="0"/>
                    <a:cs typeface="Palatino Linotype" charset="0"/>
                  </a:rPr>
                  <a:t>Stage 1: Regress all X on all Z (and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𝑋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800" dirty="0">
                    <a:latin typeface="+mj-lt"/>
                    <a:ea typeface="Palatino Linotype" charset="0"/>
                    <a:cs typeface="Palatino Linotype" charset="0"/>
                  </a:rPr>
                  <a:t>); e.g. </a:t>
                </a:r>
              </a:p>
              <a:p>
                <a:endParaRPr lang="en-US" sz="2800" dirty="0">
                  <a:latin typeface="+mj-lt"/>
                  <a:ea typeface="Palatino Linotype" charset="0"/>
                  <a:cs typeface="Palatino Linotype" charset="0"/>
                </a:endParaRPr>
              </a:p>
              <a:p>
                <a:r>
                  <a:rPr lang="en-US" sz="2800" dirty="0">
                    <a:latin typeface="+mj-lt"/>
                    <a:ea typeface="Palatino Linotype" charset="0"/>
                    <a:cs typeface="Palatino Linotype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𝑋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1</m:t>
                        </m:r>
                      </m:sub>
                    </m:sSub>
                    <m:r>
                      <a:rPr lang="en-GB" sz="2800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=</m:t>
                    </m:r>
                    <m:sSub>
                      <m:sSubPr>
                        <m:ctrlP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𝜋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01</m:t>
                        </m:r>
                      </m:sub>
                    </m:sSub>
                    <m:r>
                      <a:rPr lang="en-GB" sz="2800" b="0" i="1" smtClean="0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+</m:t>
                    </m:r>
                    <m:sSub>
                      <m:sSubPr>
                        <m:ctrlP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𝜋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11</m:t>
                        </m:r>
                      </m:sub>
                    </m:sSub>
                    <m:sSub>
                      <m:sSubPr>
                        <m:ctrlP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𝑍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1</m:t>
                        </m:r>
                      </m:sub>
                    </m:sSub>
                    <m:r>
                      <a:rPr lang="en-GB" sz="2800" b="0" i="1" smtClean="0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+</m:t>
                    </m:r>
                    <m:sSub>
                      <m:sSubPr>
                        <m:ctrlP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𝜋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21</m:t>
                        </m:r>
                      </m:sub>
                    </m:sSub>
                    <m:sSub>
                      <m:sSubPr>
                        <m:ctrlP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𝑍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2</m:t>
                        </m:r>
                      </m:sub>
                    </m:sSub>
                    <m:r>
                      <a:rPr lang="en-GB" sz="2800" b="0" i="1" smtClean="0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+</m:t>
                    </m:r>
                    <m:sSub>
                      <m:sSubPr>
                        <m:ctrlP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𝜋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𝑐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𝑋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𝐶</m:t>
                        </m:r>
                      </m:sub>
                    </m:sSub>
                    <m:r>
                      <a:rPr lang="en-GB" sz="2800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+</m:t>
                    </m:r>
                    <m:sSub>
                      <m:sSubPr>
                        <m:ctrlP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𝜂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1</m:t>
                        </m:r>
                      </m:sub>
                    </m:sSub>
                  </m:oMath>
                </a14:m>
                <a:endParaRPr lang="en-GB" sz="2800" b="0" dirty="0">
                  <a:latin typeface="+mj-lt"/>
                  <a:ea typeface="Palatino Linotype" charset="0"/>
                  <a:cs typeface="Palatino Linotype" charset="0"/>
                </a:endParaRPr>
              </a:p>
              <a:p>
                <a:r>
                  <a:rPr lang="en-US" sz="2800" dirty="0">
                    <a:latin typeface="+mj-lt"/>
                    <a:ea typeface="Palatino Linotype" charset="0"/>
                    <a:cs typeface="Palatino Linotype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𝑋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2</m:t>
                        </m:r>
                      </m:sub>
                    </m:sSub>
                    <m:r>
                      <a:rPr lang="en-GB" sz="2800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=</m:t>
                    </m:r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𝜋</m:t>
                        </m:r>
                      </m:e>
                      <m:sub>
                        <m: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0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2</m:t>
                        </m:r>
                      </m:sub>
                    </m:sSub>
                    <m:r>
                      <a:rPr lang="en-GB" sz="2800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+</m:t>
                    </m:r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𝜋</m:t>
                        </m:r>
                      </m:e>
                      <m:sub>
                        <m: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1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𝑍</m:t>
                        </m:r>
                      </m:e>
                      <m:sub>
                        <m: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1</m:t>
                        </m:r>
                      </m:sub>
                    </m:sSub>
                    <m:r>
                      <a:rPr lang="en-GB" sz="2800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+</m:t>
                    </m:r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𝜋</m:t>
                        </m:r>
                      </m:e>
                      <m:sub>
                        <m: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2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𝑍</m:t>
                        </m:r>
                      </m:e>
                      <m:sub>
                        <m: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2</m:t>
                        </m:r>
                      </m:sub>
                    </m:sSub>
                    <m:r>
                      <a:rPr lang="en-GB" sz="2800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+</m:t>
                    </m:r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𝜋</m:t>
                        </m:r>
                      </m:e>
                      <m:sub>
                        <m: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𝑐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𝑋</m:t>
                        </m:r>
                      </m:e>
                      <m:sub>
                        <m: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𝐶</m:t>
                        </m:r>
                      </m:sub>
                    </m:sSub>
                    <m:r>
                      <a:rPr lang="en-GB" sz="2800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+</m:t>
                    </m:r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𝜂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2</m:t>
                        </m:r>
                      </m:sub>
                    </m:sSub>
                  </m:oMath>
                </a14:m>
                <a:endParaRPr lang="en-GB" sz="2800" dirty="0">
                  <a:latin typeface="+mj-lt"/>
                  <a:ea typeface="Palatino Linotype" charset="0"/>
                  <a:cs typeface="Palatino Linotype" charset="0"/>
                </a:endParaRPr>
              </a:p>
              <a:p>
                <a:endParaRPr lang="en-GB" sz="2800" b="0" dirty="0">
                  <a:latin typeface="+mj-lt"/>
                  <a:ea typeface="Palatino Linotype" charset="0"/>
                  <a:cs typeface="Palatino Linotype" charset="0"/>
                </a:endParaRPr>
              </a:p>
              <a:p>
                <a:r>
                  <a:rPr lang="en-US" sz="2800" b="1" dirty="0">
                    <a:latin typeface="+mj-lt"/>
                    <a:ea typeface="Palatino Linotype" charset="0"/>
                    <a:cs typeface="Palatino Linotype" charset="0"/>
                  </a:rPr>
                  <a:t>Predict all endogenous X: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1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sz="2800" b="1" i="1"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accPr>
                          <m:e>
                            <m:r>
                              <a:rPr lang="en-GB" sz="2800" b="1" i="1"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  <m:t>𝑿</m:t>
                            </m:r>
                          </m:e>
                        </m:acc>
                      </m:e>
                      <m:sub>
                        <m:r>
                          <a:rPr lang="en-GB" sz="2800" b="1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𝟏</m:t>
                        </m:r>
                      </m:sub>
                    </m:sSub>
                    <m:r>
                      <a:rPr lang="en-GB" sz="2800" b="1" i="1" smtClean="0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,</m:t>
                    </m:r>
                    <m:sSub>
                      <m:sSubPr>
                        <m:ctrlPr>
                          <a:rPr lang="en-GB" sz="2800" b="1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sz="2800" b="1" i="1"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accPr>
                          <m:e>
                            <m:r>
                              <a:rPr lang="en-GB" sz="2800" b="1" i="1"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  <m:t>𝑿</m:t>
                            </m:r>
                          </m:e>
                        </m:acc>
                      </m:e>
                      <m:sub>
                        <m:r>
                          <a:rPr lang="en-GB" sz="2800" b="1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sz="2800" dirty="0">
                  <a:latin typeface="+mj-lt"/>
                  <a:ea typeface="Palatino Linotype" charset="0"/>
                  <a:cs typeface="Palatino Linotype" charset="0"/>
                </a:endParaRPr>
              </a:p>
              <a:p>
                <a:endParaRPr lang="en-US" sz="2800" dirty="0">
                  <a:latin typeface="+mj-lt"/>
                  <a:ea typeface="Palatino Linotype" charset="0"/>
                  <a:cs typeface="Palatino Linotype" charset="0"/>
                </a:endParaRPr>
              </a:p>
              <a:p>
                <a:r>
                  <a:rPr lang="en-US" sz="2800" dirty="0">
                    <a:latin typeface="+mj-lt"/>
                    <a:ea typeface="Palatino Linotype" charset="0"/>
                    <a:cs typeface="Palatino Linotype" charset="0"/>
                  </a:rPr>
                  <a:t>Stage 2: Regress Y on</a:t>
                </a:r>
                <a:r>
                  <a:rPr lang="en-GB" sz="2800" dirty="0">
                    <a:latin typeface="+mj-lt"/>
                    <a:ea typeface="Palatino Linotype" charset="0"/>
                    <a:cs typeface="Palatino Linotype" charset="0"/>
                  </a:rPr>
                  <a:t> predicted endogenous X</a:t>
                </a:r>
                <a:r>
                  <a:rPr lang="en-US" sz="2800" dirty="0">
                    <a:latin typeface="+mj-lt"/>
                    <a:ea typeface="Palatino Linotype" charset="0"/>
                    <a:cs typeface="Palatino Linotype" charset="0"/>
                  </a:rPr>
                  <a:t>; i.e. </a:t>
                </a:r>
              </a:p>
              <a:p>
                <a:endParaRPr lang="en-US" sz="2800" dirty="0">
                  <a:latin typeface="+mj-lt"/>
                  <a:ea typeface="Palatino Linotype" charset="0"/>
                  <a:cs typeface="Palatino Linotype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𝑌</m:t>
                      </m:r>
                      <m:r>
                        <a:rPr lang="en-GB" sz="2800" i="1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=</m:t>
                      </m:r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0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</m:ctrlPr>
                            </m:acc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2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</m:ctrlPr>
                            </m:acc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2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</m:ctrlPr>
                            </m:acc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𝑐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r>
                        <a:rPr lang="en-GB" sz="2800" i="1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𝜖</m:t>
                      </m:r>
                    </m:oMath>
                  </m:oMathPara>
                </a14:m>
                <a:endParaRPr lang="en-GB" sz="2800" dirty="0">
                  <a:ea typeface="Palatino Linotype" charset="0"/>
                  <a:cs typeface="Palatino Linotype" charset="0"/>
                </a:endParaRPr>
              </a:p>
              <a:p>
                <a:r>
                  <a:rPr lang="en-US" sz="2800" dirty="0">
                    <a:latin typeface="+mj-lt"/>
                    <a:ea typeface="Palatino Linotype" charset="0"/>
                    <a:cs typeface="Palatino Linotype" charset="0"/>
                  </a:rPr>
                  <a:t>	</a:t>
                </a:r>
              </a:p>
              <a:p>
                <a:endParaRPr lang="en-US" sz="2800" dirty="0">
                  <a:latin typeface="+mj-lt"/>
                  <a:ea typeface="Palatino Linotype" charset="0"/>
                  <a:cs typeface="Palatino Linotype" charset="0"/>
                </a:endParaRPr>
              </a:p>
              <a:p>
                <a:endParaRPr lang="en-US" sz="3200" dirty="0">
                  <a:latin typeface="+mj-lt"/>
                  <a:ea typeface="Palatino Linotype" charset="0"/>
                  <a:cs typeface="Palatino Linotype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9F8C9F-6B4A-4028-A387-25928758C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449" y="1872359"/>
                <a:ext cx="12475037" cy="7829066"/>
              </a:xfrm>
              <a:prstGeom prst="rect">
                <a:avLst/>
              </a:prstGeom>
              <a:blipFill>
                <a:blip r:embed="rId2"/>
                <a:stretch>
                  <a:fillRect l="-1760" t="-14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3A68BED-83C9-41CB-B4C4-E14B174E1756}"/>
              </a:ext>
            </a:extLst>
          </p:cNvPr>
          <p:cNvSpPr/>
          <p:nvPr/>
        </p:nvSpPr>
        <p:spPr>
          <a:xfrm>
            <a:off x="6336792" y="2679192"/>
            <a:ext cx="5660136" cy="795528"/>
          </a:xfrm>
          <a:prstGeom prst="wedgeRoundRectCallout">
            <a:avLst>
              <a:gd name="adj1" fmla="val -85770"/>
              <a:gd name="adj2" fmla="val -173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At least as many Z as endogenous X</a:t>
            </a:r>
          </a:p>
        </p:txBody>
      </p:sp>
    </p:spTree>
    <p:extLst>
      <p:ext uri="{BB962C8B-B14F-4D97-AF65-F5344CB8AC3E}">
        <p14:creationId xmlns:p14="http://schemas.microsoft.com/office/powerpoint/2010/main" val="2619686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18FF6A-D5F0-4967-9BBD-0E72A0F79D0D}"/>
              </a:ext>
            </a:extLst>
          </p:cNvPr>
          <p:cNvSpPr/>
          <p:nvPr/>
        </p:nvSpPr>
        <p:spPr>
          <a:xfrm>
            <a:off x="663807" y="539305"/>
            <a:ext cx="7978919" cy="1214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00277"/>
            <a:r>
              <a:rPr lang="en-US" sz="3646" b="1" kern="0" dirty="0">
                <a:latin typeface="Palatino Linotype" charset="0"/>
              </a:rPr>
              <a:t>Another example: </a:t>
            </a:r>
          </a:p>
          <a:p>
            <a:pPr defTabSz="1300277"/>
            <a:r>
              <a:rPr lang="en-US" sz="3646" b="1" kern="0" dirty="0">
                <a:latin typeface="Palatino Linotype" charset="0"/>
              </a:rPr>
              <a:t>Subsidies and Unemployment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509F6-55BD-4633-A217-A66432661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221" y="4256891"/>
            <a:ext cx="5960876" cy="5357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2968802-5EE8-4928-B9EF-2D6F9EA860FE}"/>
                  </a:ext>
                </a:extLst>
              </p:cNvPr>
              <p:cNvSpPr/>
              <p:nvPr/>
            </p:nvSpPr>
            <p:spPr>
              <a:xfrm>
                <a:off x="557423" y="2780781"/>
                <a:ext cx="6501342" cy="131792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3982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Δ</m:t>
                      </m:r>
                      <m:func>
                        <m:funcPr>
                          <m:ctrlPr>
                            <a:rPr lang="en-GB" sz="3982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3982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ln</m:t>
                          </m:r>
                        </m:fName>
                        <m:e>
                          <m:r>
                            <a:rPr lang="en-GB" sz="3982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𝑈𝑛𝑒𝑚𝑝</m:t>
                          </m:r>
                        </m:e>
                      </m:func>
                      <m:r>
                        <a:rPr lang="en-GB" sz="3982" i="1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 </m:t>
                      </m:r>
                      <m:r>
                        <a:rPr lang="en-GB" sz="3982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=</m:t>
                      </m:r>
                      <m:r>
                        <a:rPr lang="en-GB" sz="3982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𝛽</m:t>
                      </m:r>
                      <m:r>
                        <m:rPr>
                          <m:sty m:val="p"/>
                        </m:rPr>
                        <a:rPr lang="en-GB" sz="3982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Δ</m:t>
                      </m:r>
                      <m:r>
                        <a:rPr lang="en-GB" sz="3982" i="1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𝑁𝐺𝐸</m:t>
                      </m:r>
                      <m:r>
                        <a:rPr lang="en-GB" sz="3982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r>
                        <a:rPr lang="en-GB" sz="3982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𝜖</m:t>
                      </m:r>
                    </m:oMath>
                  </m:oMathPara>
                </a14:m>
                <a:endParaRPr lang="en-GB" sz="3982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endParaRPr lang="en-GB" sz="3982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2968802-5EE8-4928-B9EF-2D6F9EA860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423" y="2780781"/>
                <a:ext cx="6501342" cy="13179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7DC0B5B3-B2B6-4722-9EDF-3EE895E967B7}"/>
              </a:ext>
            </a:extLst>
          </p:cNvPr>
          <p:cNvSpPr/>
          <p:nvPr/>
        </p:nvSpPr>
        <p:spPr>
          <a:xfrm>
            <a:off x="190983" y="4256890"/>
            <a:ext cx="4385451" cy="1619426"/>
          </a:xfrm>
          <a:prstGeom prst="wedgeRectCallout">
            <a:avLst>
              <a:gd name="adj1" fmla="val -22300"/>
              <a:gd name="adj2" fmla="val -96624"/>
            </a:avLst>
          </a:prstGeom>
          <a:ln>
            <a:solidFill>
              <a:srgbClr val="040404"/>
            </a:solidFill>
          </a:ln>
        </p:spPr>
        <p:txBody>
          <a:bodyPr rtlCol="0" anchor="ctr"/>
          <a:lstStyle/>
          <a:p>
            <a:pPr algn="ctr"/>
            <a:r>
              <a:rPr lang="en-GB" sz="2800" dirty="0"/>
              <a:t>Change in (log) unemployment between 2002 and 1997</a:t>
            </a:r>
          </a:p>
        </p:txBody>
      </p:sp>
      <p:pic>
        <p:nvPicPr>
          <p:cNvPr id="6" name="Picture 5">
            <a:hlinkClick r:id="rId4"/>
            <a:extLst>
              <a:ext uri="{FF2B5EF4-FFF2-40B4-BE49-F238E27FC236}">
                <a16:creationId xmlns:a16="http://schemas.microsoft.com/office/drawing/2014/main" id="{584CCFFE-6220-4413-BDD5-38F3D4A57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52624">
            <a:off x="6725960" y="744898"/>
            <a:ext cx="5785275" cy="2435304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744BA997-48E1-489E-BAA6-F117914EE749}"/>
              </a:ext>
            </a:extLst>
          </p:cNvPr>
          <p:cNvSpPr/>
          <p:nvPr/>
        </p:nvSpPr>
        <p:spPr>
          <a:xfrm>
            <a:off x="2117742" y="7346012"/>
            <a:ext cx="4385451" cy="1619426"/>
          </a:xfrm>
          <a:prstGeom prst="wedgeRectCallout">
            <a:avLst>
              <a:gd name="adj1" fmla="val 20288"/>
              <a:gd name="adj2" fmla="val -282755"/>
            </a:avLst>
          </a:prstGeom>
          <a:ln>
            <a:solidFill>
              <a:srgbClr val="040404"/>
            </a:solidFill>
          </a:ln>
        </p:spPr>
        <p:txBody>
          <a:bodyPr rtlCol="0" anchor="ctr"/>
          <a:lstStyle/>
          <a:p>
            <a:pPr algn="ctr"/>
            <a:r>
              <a:rPr lang="en-GB" sz="3646" dirty="0"/>
              <a:t>Change in support rate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2B6946-2EF5-4EDB-88DF-0FD819266630}"/>
              </a:ext>
            </a:extLst>
          </p:cNvPr>
          <p:cNvSpPr/>
          <p:nvPr/>
        </p:nvSpPr>
        <p:spPr>
          <a:xfrm>
            <a:off x="5132003" y="1752091"/>
            <a:ext cx="1445243" cy="1197803"/>
          </a:xfrm>
          <a:custGeom>
            <a:avLst/>
            <a:gdLst>
              <a:gd name="connsiteX0" fmla="*/ 0 w 1594088"/>
              <a:gd name="connsiteY0" fmla="*/ 655808 h 753605"/>
              <a:gd name="connsiteX1" fmla="*/ 836162 w 1594088"/>
              <a:gd name="connsiteY1" fmla="*/ 570 h 753605"/>
              <a:gd name="connsiteX2" fmla="*/ 1594088 w 1594088"/>
              <a:gd name="connsiteY2" fmla="*/ 753605 h 753605"/>
              <a:gd name="connsiteX3" fmla="*/ 1594088 w 1594088"/>
              <a:gd name="connsiteY3" fmla="*/ 753605 h 753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088" h="753605">
                <a:moveTo>
                  <a:pt x="0" y="655808"/>
                </a:moveTo>
                <a:cubicBezTo>
                  <a:pt x="285240" y="320039"/>
                  <a:pt x="570481" y="-15730"/>
                  <a:pt x="836162" y="570"/>
                </a:cubicBezTo>
                <a:cubicBezTo>
                  <a:pt x="1101843" y="16870"/>
                  <a:pt x="1594088" y="753605"/>
                  <a:pt x="1594088" y="753605"/>
                </a:cubicBezTo>
                <a:lnTo>
                  <a:pt x="1594088" y="753605"/>
                </a:lnTo>
              </a:path>
            </a:pathLst>
          </a:custGeom>
          <a:noFill/>
          <a:ln w="47625" cap="flat" cmpd="sng" algn="ctr">
            <a:solidFill>
              <a:srgbClr val="0070C0"/>
            </a:solidFill>
            <a:prstDash val="solid"/>
            <a:round/>
            <a:headEnd type="stealth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GB" sz="3646"/>
          </a:p>
        </p:txBody>
      </p:sp>
    </p:spTree>
    <p:extLst>
      <p:ext uri="{BB962C8B-B14F-4D97-AF65-F5344CB8AC3E}">
        <p14:creationId xmlns:p14="http://schemas.microsoft.com/office/powerpoint/2010/main" val="246714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195980" y="529816"/>
            <a:ext cx="11263310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982" kern="0" dirty="0">
                <a:latin typeface="Palatino Linotype" charset="0"/>
              </a:rPr>
              <a:t>Instrument construction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5137" y="3891727"/>
            <a:ext cx="12591845" cy="13130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844" dirty="0">
                <a:latin typeface="Palatino Linotype" charset="0"/>
                <a:ea typeface="Palatino Linotype" charset="0"/>
                <a:cs typeface="Palatino Linotype" charset="0"/>
              </a:rPr>
              <a:t>How much support an area gets is based on how </a:t>
            </a:r>
          </a:p>
          <a:p>
            <a:pPr marL="1300277" lvl="1" indent="-650138">
              <a:buAutoNum type="alphaLcParenR"/>
            </a:pPr>
            <a:r>
              <a:rPr lang="en-GB" sz="2844" dirty="0">
                <a:latin typeface="Palatino Linotype" charset="0"/>
                <a:ea typeface="Palatino Linotype" charset="0"/>
                <a:cs typeface="Palatino Linotype" charset="0"/>
              </a:rPr>
              <a:t>Various indicators of past deprivation (GDP, unemployment, etc.)</a:t>
            </a:r>
          </a:p>
          <a:p>
            <a:pPr marL="1300277" lvl="1" indent="-650138">
              <a:buAutoNum type="alphaLcParenR"/>
            </a:pPr>
            <a:r>
              <a:rPr lang="en-GB" sz="2844" dirty="0">
                <a:latin typeface="Palatino Linotype" charset="0"/>
                <a:ea typeface="Palatino Linotype" charset="0"/>
                <a:cs typeface="Palatino Linotype" charset="0"/>
              </a:rPr>
              <a:t>Weightings for different indicators</a:t>
            </a:r>
            <a:endParaRPr lang="en-US" sz="2844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926086" y="6301808"/>
                <a:ext cx="8906413" cy="1685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266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𝑁𝐺</m:t>
                      </m:r>
                      <m:sSub>
                        <m:sSubPr>
                          <m:ctrlPr>
                            <a:rPr lang="en-GB" sz="4266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4266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𝐸</m:t>
                          </m:r>
                        </m:e>
                        <m:sub>
                          <m:r>
                            <a:rPr lang="en-GB" sz="4266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𝑡</m:t>
                          </m:r>
                        </m:sub>
                      </m:sSub>
                      <m:r>
                        <a:rPr lang="en-GB" sz="4266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=</m:t>
                      </m:r>
                      <m:r>
                        <a:rPr lang="en-GB" sz="4266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𝑓</m:t>
                      </m:r>
                      <m:d>
                        <m:dPr>
                          <m:ctrlPr>
                            <a:rPr lang="en-GB" sz="4266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266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</m:ctrlPr>
                            </m:sSubPr>
                            <m:e>
                              <m:r>
                                <a:rPr lang="en-GB" sz="4266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GB" sz="4266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GB" sz="4266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sz="4266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</m:ctrlPr>
                            </m:sSubPr>
                            <m:e>
                              <m:r>
                                <a:rPr lang="en-GB" sz="4266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GB" sz="4266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  <m:t>𝑟</m:t>
                              </m:r>
                              <m:r>
                                <a:rPr lang="en-GB" sz="4266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  <m:t>(</m:t>
                              </m:r>
                              <m:r>
                                <a:rPr lang="en-GB" sz="4266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  <m:t>𝑡</m:t>
                              </m:r>
                              <m:r>
                                <a:rPr lang="en-GB" sz="4266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  <m:t>)</m:t>
                              </m:r>
                            </m:sub>
                          </m:sSub>
                        </m:e>
                      </m:d>
                      <m:r>
                        <a:rPr lang="en-GB" sz="4266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4266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4266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GB" sz="4266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</m:ctrlPr>
                            </m:sSubPr>
                            <m:e>
                              <m:r>
                                <a:rPr lang="en-GB" sz="4266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GB" sz="4266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  <m:t>𝑘𝑡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4266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</m:ctrlPr>
                            </m:sSubPr>
                            <m:e>
                              <m:r>
                                <a:rPr lang="en-GB" sz="4266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GB" sz="4266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  <m:t>𝑘𝑟</m:t>
                              </m:r>
                              <m:r>
                                <a:rPr lang="en-GB" sz="4266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  <m:t>(</m:t>
                              </m:r>
                              <m:r>
                                <a:rPr lang="en-GB" sz="4266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  <m:t>𝑡</m:t>
                              </m:r>
                              <m:r>
                                <a:rPr lang="en-GB" sz="4266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  <m:t>)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4266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086" y="6301808"/>
                <a:ext cx="8906413" cy="16852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indoor, table, sitting&#10;&#10;Description automatically generated">
            <a:extLst>
              <a:ext uri="{FF2B5EF4-FFF2-40B4-BE49-F238E27FC236}">
                <a16:creationId xmlns:a16="http://schemas.microsoft.com/office/drawing/2014/main" id="{37CD8BD0-E525-45DC-9870-9F3C8FD7A2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789" y="-1"/>
            <a:ext cx="4365748" cy="3274311"/>
          </a:xfrm>
          <a:prstGeom prst="rect">
            <a:avLst/>
          </a:prstGeom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0DCBCFF8-A5C9-48AE-A140-22BE32E1DEFF}"/>
              </a:ext>
            </a:extLst>
          </p:cNvPr>
          <p:cNvSpPr/>
          <p:nvPr/>
        </p:nvSpPr>
        <p:spPr>
          <a:xfrm>
            <a:off x="3784450" y="1527397"/>
            <a:ext cx="4385451" cy="1619426"/>
          </a:xfrm>
          <a:prstGeom prst="wedgeRectCallout">
            <a:avLst>
              <a:gd name="adj1" fmla="val 12471"/>
              <a:gd name="adj2" fmla="val -86405"/>
            </a:avLst>
          </a:prstGeom>
          <a:solidFill>
            <a:srgbClr val="92D050"/>
          </a:solidFill>
          <a:ln>
            <a:solidFill>
              <a:srgbClr val="040404"/>
            </a:solidFill>
          </a:ln>
        </p:spPr>
        <p:txBody>
          <a:bodyPr rtlCol="0" anchor="ctr"/>
          <a:lstStyle/>
          <a:p>
            <a:pPr algn="ctr"/>
            <a:r>
              <a:rPr lang="en-GB" sz="3646" dirty="0"/>
              <a:t>Know your history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1CD66DB0-F91C-4C80-BE0B-C1D73DE5647C}"/>
              </a:ext>
            </a:extLst>
          </p:cNvPr>
          <p:cNvSpPr/>
          <p:nvPr/>
        </p:nvSpPr>
        <p:spPr>
          <a:xfrm>
            <a:off x="195980" y="8132588"/>
            <a:ext cx="4385451" cy="746785"/>
          </a:xfrm>
          <a:prstGeom prst="wedgeRectCallout">
            <a:avLst>
              <a:gd name="adj1" fmla="val 77161"/>
              <a:gd name="adj2" fmla="val -157398"/>
            </a:avLst>
          </a:prstGeom>
          <a:solidFill>
            <a:srgbClr val="92D050"/>
          </a:solidFill>
          <a:ln>
            <a:solidFill>
              <a:srgbClr val="040404"/>
            </a:solidFill>
          </a:ln>
        </p:spPr>
        <p:txBody>
          <a:bodyPr rtlCol="0" anchor="ctr"/>
          <a:lstStyle/>
          <a:p>
            <a:pPr algn="ctr"/>
            <a:r>
              <a:rPr lang="en-GB" sz="2800" dirty="0"/>
              <a:t>Indicators of Deprivation 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59E69295-3B8C-4924-BDE1-AD126C394263}"/>
              </a:ext>
            </a:extLst>
          </p:cNvPr>
          <p:cNvSpPr/>
          <p:nvPr/>
        </p:nvSpPr>
        <p:spPr>
          <a:xfrm>
            <a:off x="1639512" y="8915926"/>
            <a:ext cx="4788218" cy="963211"/>
          </a:xfrm>
          <a:prstGeom prst="wedgeRectCallout">
            <a:avLst>
              <a:gd name="adj1" fmla="val 56160"/>
              <a:gd name="adj2" fmla="val -211648"/>
            </a:avLst>
          </a:prstGeom>
          <a:solidFill>
            <a:srgbClr val="92D050"/>
          </a:solidFill>
          <a:ln>
            <a:solidFill>
              <a:srgbClr val="040404"/>
            </a:solidFill>
          </a:ln>
        </p:spPr>
        <p:txBody>
          <a:bodyPr rtlCol="0" anchor="ctr"/>
          <a:lstStyle/>
          <a:p>
            <a:pPr algn="ctr"/>
            <a:r>
              <a:rPr lang="en-GB" sz="2800" dirty="0"/>
              <a:t>Weights of different indicators (Determined by EU rules)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6A0A29C-44BF-465B-B836-729D5FE8490D}"/>
              </a:ext>
            </a:extLst>
          </p:cNvPr>
          <p:cNvSpPr/>
          <p:nvPr/>
        </p:nvSpPr>
        <p:spPr>
          <a:xfrm>
            <a:off x="6427731" y="5308876"/>
            <a:ext cx="4756430" cy="1028394"/>
          </a:xfrm>
          <a:prstGeom prst="wedgeRoundRectCallout">
            <a:avLst>
              <a:gd name="adj1" fmla="val -26549"/>
              <a:gd name="adj2" fmla="val 87787"/>
              <a:gd name="adj3" fmla="val 16667"/>
            </a:avLst>
          </a:prstGeom>
          <a:ln>
            <a:solidFill>
              <a:srgbClr val="040404"/>
            </a:solidFill>
          </a:ln>
        </p:spPr>
        <p:txBody>
          <a:bodyPr rtlCol="0" anchor="ctr"/>
          <a:lstStyle/>
          <a:p>
            <a:pPr algn="ctr"/>
            <a:r>
              <a:rPr lang="en-GB" sz="2800" dirty="0"/>
              <a:t>In reality not linear but let’s use as approximation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827BF25C-7074-4538-AB4B-8B9206369CBB}"/>
              </a:ext>
            </a:extLst>
          </p:cNvPr>
          <p:cNvSpPr/>
          <p:nvPr/>
        </p:nvSpPr>
        <p:spPr>
          <a:xfrm>
            <a:off x="7398021" y="8302249"/>
            <a:ext cx="4668680" cy="1449765"/>
          </a:xfrm>
          <a:prstGeom prst="wedgeRectCallout">
            <a:avLst>
              <a:gd name="adj1" fmla="val -44867"/>
              <a:gd name="adj2" fmla="val -104410"/>
            </a:avLst>
          </a:prstGeom>
          <a:solidFill>
            <a:srgbClr val="92D050"/>
          </a:solidFill>
          <a:ln>
            <a:solidFill>
              <a:srgbClr val="040404"/>
            </a:solidFill>
          </a:ln>
        </p:spPr>
        <p:txBody>
          <a:bodyPr rtlCol="0" anchor="ctr"/>
          <a:lstStyle/>
          <a:p>
            <a:pPr algn="ctr"/>
            <a:r>
              <a:rPr lang="en-GB" sz="2800" dirty="0"/>
              <a:t>Rules that apply in period t. Change every 7 years; e.g. in </a:t>
            </a:r>
            <a:r>
              <a:rPr lang="en-GB" sz="2800" b="1" dirty="0"/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252732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195980" y="529816"/>
            <a:ext cx="11263310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982" kern="0" dirty="0">
                <a:latin typeface="Palatino Linotype" charset="0"/>
              </a:rPr>
              <a:t>Instrument 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413158" y="5425364"/>
                <a:ext cx="10738902" cy="7521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3982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Δ</m:t>
                    </m:r>
                    <m:r>
                      <a:rPr lang="en-GB" sz="3982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𝑁𝐺𝐸</m:t>
                    </m:r>
                    <m:r>
                      <a:rPr lang="en-GB" sz="3982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GB" sz="3982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GB" sz="3982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𝑘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GB" sz="3982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bPr>
                          <m:e>
                            <m:r>
                              <a:rPr lang="en-GB" sz="3982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GB" sz="3982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  <m:t>𝑘</m:t>
                            </m:r>
                            <m:r>
                              <a:rPr lang="en-GB" sz="3982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  <m:t>,2002</m:t>
                            </m:r>
                          </m:sub>
                        </m:sSub>
                        <m:sSub>
                          <m:sSubPr>
                            <m:ctrlPr>
                              <a:rPr lang="en-GB" sz="3982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bPr>
                          <m:e>
                            <m:r>
                              <a:rPr lang="en-GB" sz="3982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GB" sz="3982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  <m:t>𝑘</m:t>
                            </m:r>
                            <m:r>
                              <a:rPr lang="en-GB" sz="3982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  <m:t>,</m:t>
                            </m:r>
                            <m:r>
                              <a:rPr lang="en-GB" sz="3982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  <m:t>𝑝𝑜𝑠𝑡</m:t>
                            </m:r>
                            <m:r>
                              <a:rPr lang="en-GB" sz="3982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  <m:t>2000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GB" sz="3982" dirty="0">
                    <a:solidFill>
                      <a:schemeClr val="tx1">
                        <a:lumMod val="50000"/>
                      </a:schemeClr>
                    </a:solidFill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982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3982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𝐷</m:t>
                        </m:r>
                      </m:e>
                      <m:sub>
                        <m:r>
                          <a:rPr lang="en-GB" sz="3982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𝑘</m:t>
                        </m:r>
                        <m:r>
                          <a:rPr lang="en-GB" sz="3982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,1997</m:t>
                        </m:r>
                      </m:sub>
                    </m:sSub>
                    <m:sSub>
                      <m:sSubPr>
                        <m:ctrlPr>
                          <a:rPr lang="en-GB" sz="3982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3982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𝑊</m:t>
                        </m:r>
                      </m:e>
                      <m:sub>
                        <m:r>
                          <a:rPr lang="en-GB" sz="3982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𝑘</m:t>
                        </m:r>
                        <m:r>
                          <a:rPr lang="en-GB" sz="3982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,</m:t>
                        </m:r>
                        <m:r>
                          <a:rPr lang="en-GB" sz="3982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𝑝𝑟𝑒</m:t>
                        </m:r>
                        <m:r>
                          <a:rPr lang="en-GB" sz="3982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2000</m:t>
                        </m:r>
                      </m:sub>
                    </m:sSub>
                  </m:oMath>
                </a14:m>
                <a:endParaRPr lang="en-GB" sz="3982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158" y="5425364"/>
                <a:ext cx="10738902" cy="752194"/>
              </a:xfrm>
              <a:prstGeom prst="rect">
                <a:avLst/>
              </a:prstGeom>
              <a:blipFill>
                <a:blip r:embed="rId2"/>
                <a:stretch>
                  <a:fillRect t="-14634" b="-284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E6ABE31-A333-482F-AF51-618BD41B9474}"/>
                  </a:ext>
                </a:extLst>
              </p:cNvPr>
              <p:cNvSpPr/>
              <p:nvPr/>
            </p:nvSpPr>
            <p:spPr>
              <a:xfrm>
                <a:off x="2926085" y="3472043"/>
                <a:ext cx="9357393" cy="13649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3982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Δ</m:t>
                      </m:r>
                      <m:func>
                        <m:funcPr>
                          <m:ctrlPr>
                            <a:rPr lang="en-GB" sz="3982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3982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ln</m:t>
                          </m:r>
                        </m:fName>
                        <m:e>
                          <m:r>
                            <a:rPr lang="en-GB" sz="3982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𝑈𝑛𝑒𝑚𝑝</m:t>
                          </m:r>
                        </m:e>
                      </m:func>
                      <m:r>
                        <a:rPr lang="en-GB" sz="3982" i="1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 </m:t>
                      </m:r>
                      <m:r>
                        <a:rPr lang="en-GB" sz="3982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=</m:t>
                      </m:r>
                      <m:r>
                        <a:rPr lang="en-GB" sz="3982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𝛽</m:t>
                      </m:r>
                      <m:r>
                        <m:rPr>
                          <m:sty m:val="p"/>
                        </m:rPr>
                        <a:rPr lang="en-GB" sz="3982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Δ</m:t>
                      </m:r>
                      <m:r>
                        <a:rPr lang="en-GB" sz="3982" i="1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𝑁𝐺𝐸</m:t>
                      </m:r>
                      <m:r>
                        <a:rPr lang="en-GB" sz="3982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r>
                        <a:rPr lang="en-GB" sz="3982" i="1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𝛽</m:t>
                      </m:r>
                      <m:sSub>
                        <m:sSubPr>
                          <m:ctrlPr>
                            <a:rPr lang="en-GB" sz="398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398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𝐷</m:t>
                          </m:r>
                        </m:e>
                        <m:sub>
                          <m:r>
                            <a:rPr lang="en-GB" sz="398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𝑝𝑟𝑒</m:t>
                          </m:r>
                          <m:r>
                            <a:rPr lang="en-GB" sz="398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2000</m:t>
                          </m:r>
                        </m:sub>
                      </m:sSub>
                      <m:r>
                        <a:rPr lang="en-GB" sz="3982" i="1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r>
                        <a:rPr lang="en-GB" sz="3982" i="1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𝜈</m:t>
                      </m:r>
                    </m:oMath>
                  </m:oMathPara>
                </a14:m>
                <a:endParaRPr lang="en-GB" sz="3982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endParaRPr lang="en-GB" sz="3982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E6ABE31-A333-482F-AF51-618BD41B94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085" y="3472043"/>
                <a:ext cx="9357393" cy="13649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F982FDA-FA5A-4D7C-8FED-04347116A04A}"/>
              </a:ext>
            </a:extLst>
          </p:cNvPr>
          <p:cNvCxnSpPr>
            <a:cxnSpLocks/>
          </p:cNvCxnSpPr>
          <p:nvPr/>
        </p:nvCxnSpPr>
        <p:spPr bwMode="auto">
          <a:xfrm flipH="1">
            <a:off x="6503194" y="4018621"/>
            <a:ext cx="5008586" cy="153077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A3CD7A1-EC5A-4EA3-B04B-308FD5D16E0C}"/>
                  </a:ext>
                </a:extLst>
              </p:cNvPr>
              <p:cNvSpPr/>
              <p:nvPr/>
            </p:nvSpPr>
            <p:spPr>
              <a:xfrm>
                <a:off x="1599014" y="7258123"/>
                <a:ext cx="11626644" cy="7993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3982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Δ</m:t>
                    </m:r>
                    <m:r>
                      <a:rPr lang="en-GB" sz="3982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𝑍</m:t>
                    </m:r>
                    <m:r>
                      <a:rPr lang="en-GB" sz="3982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GB" sz="3982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GB" sz="3982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𝑘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GB" sz="3982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bPr>
                          <m:e>
                            <m:r>
                              <a:rPr lang="en-GB" sz="3982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GB" sz="3982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  <m:t>𝑘</m:t>
                            </m:r>
                            <m:r>
                              <a:rPr lang="en-GB" sz="3982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  <m:t>,</m:t>
                            </m:r>
                            <m:r>
                              <a:rPr lang="en-GB" sz="3982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  <m:t>𝑝𝑟𝑒</m:t>
                            </m:r>
                            <m:r>
                              <a:rPr lang="en-GB" sz="3982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  <m:t>2000</m:t>
                            </m:r>
                          </m:sub>
                        </m:sSub>
                        <m:sSub>
                          <m:sSubPr>
                            <m:ctrlPr>
                              <a:rPr lang="en-GB" sz="3982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sSubPr>
                          <m:e>
                            <m:r>
                              <a:rPr lang="en-GB" sz="3982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GB" sz="3982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  <m:t>𝑘</m:t>
                            </m:r>
                            <m:r>
                              <a:rPr lang="en-GB" sz="3982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  <m:t>,</m:t>
                            </m:r>
                            <m:r>
                              <a:rPr lang="en-GB" sz="3982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  <m:t>𝑝𝑜𝑠𝑡</m:t>
                            </m:r>
                            <m:r>
                              <a:rPr lang="en-GB" sz="3982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  <m:t>2000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GB" sz="4266" dirty="0">
                    <a:solidFill>
                      <a:schemeClr val="tx1">
                        <a:lumMod val="50000"/>
                      </a:schemeClr>
                    </a:solidFill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4266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4266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𝐷</m:t>
                        </m:r>
                      </m:e>
                      <m:sub>
                        <m:r>
                          <a:rPr lang="en-GB" sz="4266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𝑘</m:t>
                        </m:r>
                        <m:r>
                          <a:rPr lang="en-GB" sz="4266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,</m:t>
                        </m:r>
                        <m:r>
                          <a:rPr lang="en-GB" sz="4266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𝑝𝑟𝑒</m:t>
                        </m:r>
                        <m:r>
                          <a:rPr lang="en-GB" sz="4266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2000</m:t>
                        </m:r>
                      </m:sub>
                    </m:sSub>
                    <m:sSub>
                      <m:sSubPr>
                        <m:ctrlPr>
                          <a:rPr lang="en-GB" sz="4266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4266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𝑊</m:t>
                        </m:r>
                      </m:e>
                      <m:sub>
                        <m:r>
                          <a:rPr lang="en-GB" sz="4266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𝑘</m:t>
                        </m:r>
                        <m:r>
                          <a:rPr lang="en-GB" sz="4266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,</m:t>
                        </m:r>
                        <m:r>
                          <a:rPr lang="en-GB" sz="4266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𝑝𝑟𝑒</m:t>
                        </m:r>
                        <m:r>
                          <a:rPr lang="en-GB" sz="4266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2000</m:t>
                        </m:r>
                      </m:sub>
                    </m:sSub>
                  </m:oMath>
                </a14:m>
                <a:endParaRPr lang="en-GB" sz="4266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A3CD7A1-EC5A-4EA3-B04B-308FD5D16E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014" y="7258123"/>
                <a:ext cx="11626644" cy="799321"/>
              </a:xfrm>
              <a:prstGeom prst="rect">
                <a:avLst/>
              </a:prstGeom>
              <a:blipFill>
                <a:blip r:embed="rId4"/>
                <a:stretch>
                  <a:fillRect t="-15267" b="-282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13B409F-BA0E-4986-8A3B-B45B8F71D779}"/>
              </a:ext>
            </a:extLst>
          </p:cNvPr>
          <p:cNvCxnSpPr>
            <a:cxnSpLocks/>
          </p:cNvCxnSpPr>
          <p:nvPr/>
        </p:nvCxnSpPr>
        <p:spPr bwMode="auto">
          <a:xfrm flipV="1">
            <a:off x="2254724" y="6232203"/>
            <a:ext cx="1104186" cy="1168569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497D6B2-B4AE-415E-A1CC-B284A548259F}"/>
              </a:ext>
            </a:extLst>
          </p:cNvPr>
          <p:cNvCxnSpPr>
            <a:cxnSpLocks/>
          </p:cNvCxnSpPr>
          <p:nvPr/>
        </p:nvCxnSpPr>
        <p:spPr bwMode="auto">
          <a:xfrm flipH="1">
            <a:off x="10080303" y="4018622"/>
            <a:ext cx="1378987" cy="1742062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D496674-6327-4EBA-9DE0-1B7282352E87}"/>
              </a:ext>
            </a:extLst>
          </p:cNvPr>
          <p:cNvCxnSpPr>
            <a:cxnSpLocks/>
          </p:cNvCxnSpPr>
          <p:nvPr/>
        </p:nvCxnSpPr>
        <p:spPr bwMode="auto">
          <a:xfrm flipH="1">
            <a:off x="5015186" y="4018622"/>
            <a:ext cx="6496595" cy="3504856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2" name="Multiplication Sign 41">
            <a:extLst>
              <a:ext uri="{FF2B5EF4-FFF2-40B4-BE49-F238E27FC236}">
                <a16:creationId xmlns:a16="http://schemas.microsoft.com/office/drawing/2014/main" id="{2C567049-A277-4D22-9DD3-50A3719088A1}"/>
              </a:ext>
            </a:extLst>
          </p:cNvPr>
          <p:cNvSpPr/>
          <p:nvPr/>
        </p:nvSpPr>
        <p:spPr>
          <a:xfrm>
            <a:off x="5448011" y="6354271"/>
            <a:ext cx="1870440" cy="931742"/>
          </a:xfrm>
          <a:prstGeom prst="mathMultiply">
            <a:avLst>
              <a:gd name="adj1" fmla="val 551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GB" sz="364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Speech Bubble: Rectangle 42">
                <a:extLst>
                  <a:ext uri="{FF2B5EF4-FFF2-40B4-BE49-F238E27FC236}">
                    <a16:creationId xmlns:a16="http://schemas.microsoft.com/office/drawing/2014/main" id="{F38F2B1C-09D2-4A6B-8370-17CBB04C8850}"/>
                  </a:ext>
                </a:extLst>
              </p:cNvPr>
              <p:cNvSpPr/>
              <p:nvPr/>
            </p:nvSpPr>
            <p:spPr>
              <a:xfrm>
                <a:off x="392433" y="8324583"/>
                <a:ext cx="12446615" cy="920969"/>
              </a:xfrm>
              <a:prstGeom prst="wedgeRectCallout">
                <a:avLst>
                  <a:gd name="adj1" fmla="val 12201"/>
                  <a:gd name="adj2" fmla="val -79987"/>
                </a:avLst>
              </a:prstGeom>
              <a:solidFill>
                <a:srgbClr val="92D050"/>
              </a:solidFill>
              <a:ln>
                <a:solidFill>
                  <a:srgbClr val="040404"/>
                </a:solidFill>
              </a:ln>
            </p:spPr>
            <p:txBody>
              <a:bodyPr rtlCol="0" anchor="ctr"/>
              <a:lstStyle/>
              <a:p>
                <a:pPr algn="ctr"/>
                <a:r>
                  <a:rPr lang="en-GB" sz="2800" dirty="0"/>
                  <a:t>After controlling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𝑝𝑟𝑒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2000</m:t>
                        </m:r>
                      </m:sub>
                    </m:sSub>
                  </m:oMath>
                </a14:m>
                <a:r>
                  <a:rPr lang="en-GB" sz="28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800" dirty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GB" sz="2800" dirty="0"/>
                  <a:t> does no longer depend on </a:t>
                </a:r>
                <a14:m>
                  <m:oMath xmlns:m="http://schemas.openxmlformats.org/officeDocument/2006/math">
                    <m:r>
                      <a:rPr lang="en-GB" sz="2800" i="1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sz="2800" dirty="0"/>
                  <a:t> and thus becomes valid instrument</a:t>
                </a:r>
              </a:p>
            </p:txBody>
          </p:sp>
        </mc:Choice>
        <mc:Fallback xmlns="">
          <p:sp>
            <p:nvSpPr>
              <p:cNvPr id="43" name="Speech Bubble: Rectangle 42">
                <a:extLst>
                  <a:ext uri="{FF2B5EF4-FFF2-40B4-BE49-F238E27FC236}">
                    <a16:creationId xmlns:a16="http://schemas.microsoft.com/office/drawing/2014/main" id="{F38F2B1C-09D2-4A6B-8370-17CBB04C8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33" y="8324583"/>
                <a:ext cx="12446615" cy="920969"/>
              </a:xfrm>
              <a:prstGeom prst="wedgeRectCallout">
                <a:avLst>
                  <a:gd name="adj1" fmla="val 12201"/>
                  <a:gd name="adj2" fmla="val -79987"/>
                </a:avLst>
              </a:prstGeom>
              <a:blipFill>
                <a:blip r:embed="rId5"/>
                <a:stretch>
                  <a:fillRect b="-15578"/>
                </a:stretch>
              </a:blipFill>
              <a:ln>
                <a:solidFill>
                  <a:srgbClr val="040404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44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E5F0A0E2-2B00-429C-8BF4-5DB46E12DE9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12" y="0"/>
            <a:ext cx="4348724" cy="2900598"/>
          </a:xfrm>
          <a:prstGeom prst="rect">
            <a:avLst/>
          </a:prstGeom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7A4485D4-3E85-4341-B1D4-0659B2A76301}"/>
              </a:ext>
            </a:extLst>
          </p:cNvPr>
          <p:cNvSpPr/>
          <p:nvPr/>
        </p:nvSpPr>
        <p:spPr>
          <a:xfrm>
            <a:off x="919737" y="2066437"/>
            <a:ext cx="7090407" cy="920969"/>
          </a:xfrm>
          <a:prstGeom prst="wedgeRectCallout">
            <a:avLst>
              <a:gd name="adj1" fmla="val 66504"/>
              <a:gd name="adj2" fmla="val 98729"/>
            </a:avLst>
          </a:prstGeom>
          <a:solidFill>
            <a:srgbClr val="92D050"/>
          </a:solidFill>
          <a:ln>
            <a:solidFill>
              <a:srgbClr val="040404"/>
            </a:solidFill>
          </a:ln>
        </p:spPr>
        <p:txBody>
          <a:bodyPr rtlCol="0" anchor="ctr"/>
          <a:lstStyle/>
          <a:p>
            <a:pPr algn="ctr"/>
            <a:r>
              <a:rPr lang="en-GB" sz="2800" dirty="0"/>
              <a:t>Conditional IV</a:t>
            </a:r>
          </a:p>
        </p:txBody>
      </p:sp>
    </p:spTree>
    <p:extLst>
      <p:ext uri="{BB962C8B-B14F-4D97-AF65-F5344CB8AC3E}">
        <p14:creationId xmlns:p14="http://schemas.microsoft.com/office/powerpoint/2010/main" val="111633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  <p:bldP spid="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195980" y="187334"/>
            <a:ext cx="11263310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982" kern="0" dirty="0">
                <a:latin typeface="Palatino Linotype" charset="0"/>
              </a:rPr>
              <a:t>Implementation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979" y="1849792"/>
            <a:ext cx="12591845" cy="5170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1"/>
            <a:r>
              <a:rPr lang="en-US" sz="2100" dirty="0">
                <a:latin typeface="Courier"/>
              </a:rPr>
              <a:t>df=read.csv( "https://www.dropbox.com/s/8pdffaq268v7m8o/unempprep.csv?dl=1")</a:t>
            </a:r>
          </a:p>
          <a:p>
            <a:pPr latinLnBrk="1"/>
            <a:r>
              <a:rPr lang="en-US" sz="2100" dirty="0">
                <a:latin typeface="Courier"/>
              </a:rPr>
              <a:t> </a:t>
            </a:r>
            <a:r>
              <a:rPr lang="en-US" sz="2100" i="1" dirty="0">
                <a:latin typeface="Courier"/>
              </a:rPr>
              <a:t># Simple OLS</a:t>
            </a:r>
            <a:br>
              <a:rPr lang="en-US" sz="2100" dirty="0">
                <a:latin typeface="Courier"/>
              </a:rPr>
            </a:br>
            <a:r>
              <a:rPr lang="en-US" sz="2100" dirty="0">
                <a:latin typeface="Courier"/>
              </a:rPr>
              <a:t>     </a:t>
            </a:r>
            <a:r>
              <a:rPr lang="en-US" sz="2100" dirty="0" err="1">
                <a:latin typeface="Courier"/>
              </a:rPr>
              <a:t>regOLS</a:t>
            </a:r>
            <a:r>
              <a:rPr lang="en-US" sz="2100" dirty="0">
                <a:latin typeface="Courier"/>
              </a:rPr>
              <a:t>=</a:t>
            </a:r>
            <a:r>
              <a:rPr lang="en-US" sz="2100" b="1" dirty="0" err="1">
                <a:latin typeface="Courier"/>
              </a:rPr>
              <a:t>lm</a:t>
            </a:r>
            <a:r>
              <a:rPr lang="en-US" sz="2100" dirty="0">
                <a:latin typeface="Courier"/>
              </a:rPr>
              <a:t>(  DDDln1Punemp </a:t>
            </a:r>
            <a:r>
              <a:rPr lang="en-US" sz="2100" b="1" dirty="0">
                <a:latin typeface="Courier"/>
              </a:rPr>
              <a:t>~</a:t>
            </a:r>
            <a:r>
              <a:rPr lang="en-US" sz="2100" dirty="0">
                <a:latin typeface="Courier"/>
              </a:rPr>
              <a:t> DDDNGE ,df)</a:t>
            </a:r>
            <a:br>
              <a:rPr lang="en-US" sz="2100" dirty="0">
                <a:latin typeface="Courier"/>
              </a:rPr>
            </a:br>
            <a:r>
              <a:rPr lang="en-US" sz="2100" dirty="0">
                <a:latin typeface="Courier"/>
              </a:rPr>
              <a:t>   </a:t>
            </a:r>
            <a:r>
              <a:rPr lang="en-US" sz="2100" b="1" dirty="0">
                <a:latin typeface="Courier"/>
              </a:rPr>
              <a:t>summary</a:t>
            </a:r>
            <a:r>
              <a:rPr lang="en-US" sz="2100" dirty="0">
                <a:latin typeface="Courier"/>
              </a:rPr>
              <a:t>(</a:t>
            </a:r>
            <a:r>
              <a:rPr lang="en-US" sz="2100" dirty="0" err="1">
                <a:latin typeface="Courier"/>
              </a:rPr>
              <a:t>regOLS</a:t>
            </a:r>
            <a:r>
              <a:rPr lang="en-US" sz="2100" dirty="0">
                <a:latin typeface="Courier"/>
              </a:rPr>
              <a:t>)</a:t>
            </a:r>
            <a:endParaRPr lang="en-GB" sz="2100" dirty="0">
              <a:latin typeface="Courier"/>
            </a:endParaRPr>
          </a:p>
          <a:p>
            <a:r>
              <a:rPr lang="en-US" sz="2100" dirty="0">
                <a:latin typeface="Courier"/>
              </a:rPr>
              <a:t>## </a:t>
            </a:r>
            <a:br>
              <a:rPr lang="en-US" sz="2100" dirty="0">
                <a:latin typeface="Courier"/>
              </a:rPr>
            </a:br>
            <a:r>
              <a:rPr lang="en-US" sz="2100" dirty="0">
                <a:latin typeface="Courier"/>
              </a:rPr>
              <a:t>## Call:</a:t>
            </a:r>
            <a:br>
              <a:rPr lang="en-US" sz="2100" dirty="0">
                <a:latin typeface="Courier"/>
              </a:rPr>
            </a:br>
            <a:r>
              <a:rPr lang="en-US" sz="2100" dirty="0">
                <a:latin typeface="Courier"/>
              </a:rPr>
              <a:t>## </a:t>
            </a:r>
            <a:r>
              <a:rPr lang="en-US" sz="2100" dirty="0" err="1">
                <a:latin typeface="Courier"/>
              </a:rPr>
              <a:t>lm</a:t>
            </a:r>
            <a:r>
              <a:rPr lang="en-US" sz="2100" dirty="0">
                <a:latin typeface="Courier"/>
              </a:rPr>
              <a:t>(formula = DDDln1Punemp ~ DDDNGE, data = df)</a:t>
            </a:r>
            <a:br>
              <a:rPr lang="en-US" sz="2100" dirty="0">
                <a:latin typeface="Courier"/>
              </a:rPr>
            </a:br>
            <a:r>
              <a:rPr lang="en-US" sz="2100" dirty="0">
                <a:latin typeface="Courier"/>
              </a:rPr>
              <a:t>## </a:t>
            </a:r>
            <a:br>
              <a:rPr lang="en-US" sz="2100" dirty="0">
                <a:latin typeface="Courier"/>
              </a:rPr>
            </a:br>
            <a:r>
              <a:rPr lang="en-US" sz="2100" dirty="0">
                <a:latin typeface="Courier"/>
              </a:rPr>
              <a:t>## Residuals:</a:t>
            </a:r>
            <a:br>
              <a:rPr lang="en-US" sz="2100" dirty="0">
                <a:latin typeface="Courier"/>
              </a:rPr>
            </a:br>
            <a:r>
              <a:rPr lang="en-US" sz="2100" dirty="0">
                <a:latin typeface="Courier"/>
              </a:rPr>
              <a:t>##     Min      1Q  Median      3Q     Max </a:t>
            </a:r>
            <a:br>
              <a:rPr lang="en-US" sz="2100" dirty="0">
                <a:latin typeface="Courier"/>
              </a:rPr>
            </a:br>
            <a:r>
              <a:rPr lang="en-US" sz="2100" dirty="0">
                <a:latin typeface="Courier"/>
              </a:rPr>
              <a:t>## -3.5451 -0.1907  0.0165  0.2109  2.8601 </a:t>
            </a:r>
            <a:br>
              <a:rPr lang="en-US" sz="2100" dirty="0">
                <a:latin typeface="Courier"/>
              </a:rPr>
            </a:br>
            <a:r>
              <a:rPr lang="en-US" sz="2100" dirty="0">
                <a:latin typeface="Courier"/>
              </a:rPr>
              <a:t>## </a:t>
            </a:r>
            <a:br>
              <a:rPr lang="en-US" sz="2100" dirty="0">
                <a:latin typeface="Courier"/>
              </a:rPr>
            </a:br>
            <a:r>
              <a:rPr lang="en-US" sz="2100" dirty="0">
                <a:latin typeface="Courier"/>
              </a:rPr>
              <a:t>## Coefficients:</a:t>
            </a:r>
            <a:br>
              <a:rPr lang="en-US" sz="2100" dirty="0">
                <a:latin typeface="Courier"/>
              </a:rPr>
            </a:br>
            <a:r>
              <a:rPr lang="en-US" sz="2100" dirty="0">
                <a:latin typeface="Courier"/>
              </a:rPr>
              <a:t>##              Estimate Std. Error  t value </a:t>
            </a:r>
            <a:r>
              <a:rPr lang="en-US" sz="2100" dirty="0" err="1">
                <a:latin typeface="Courier"/>
              </a:rPr>
              <a:t>Pr</a:t>
            </a:r>
            <a:r>
              <a:rPr lang="en-US" sz="2100" dirty="0">
                <a:latin typeface="Courier"/>
              </a:rPr>
              <a:t>(&gt;|t|)    </a:t>
            </a:r>
            <a:br>
              <a:rPr lang="en-US" sz="2100" dirty="0">
                <a:latin typeface="Courier"/>
              </a:rPr>
            </a:br>
            <a:r>
              <a:rPr lang="en-US" sz="2100" dirty="0">
                <a:latin typeface="Courier"/>
              </a:rPr>
              <a:t>## (Intercept) -0.462220   0.003648 -126.703  &lt; 2e-16 ***</a:t>
            </a:r>
            <a:br>
              <a:rPr lang="en-US" sz="2100" dirty="0">
                <a:latin typeface="Courier"/>
              </a:rPr>
            </a:br>
            <a:r>
              <a:rPr lang="en-US" sz="2100" dirty="0">
                <a:latin typeface="Courier"/>
              </a:rPr>
              <a:t>## DDDNGE      -0.221062   0.036012   -6.138 8.62e-10 ***</a:t>
            </a:r>
            <a:endParaRPr lang="en-US" sz="2100" dirty="0">
              <a:latin typeface="Courier"/>
              <a:ea typeface="Palatino Linotype" charset="0"/>
              <a:cs typeface="Palatino Linotype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86252" y="7600176"/>
            <a:ext cx="12300951" cy="977563"/>
          </a:xfrm>
          <a:prstGeom prst="wedgeRoundRectCallout">
            <a:avLst>
              <a:gd name="adj1" fmla="val -22989"/>
              <a:gd name="adj2" fmla="val -83560"/>
              <a:gd name="adj3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800" dirty="0">
                <a:latin typeface="Palatino Linotype" charset="0"/>
                <a:ea typeface="Palatino Linotype" charset="0"/>
                <a:cs typeface="Palatino Linotype" charset="0"/>
              </a:rPr>
              <a:t>A change in support from 0 to 10% (0-0.1) will reduce unemployment by 2.2%</a:t>
            </a:r>
            <a:endParaRPr lang="en-US" sz="28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15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195980" y="187334"/>
            <a:ext cx="11263310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982" kern="0" dirty="0">
                <a:latin typeface="Palatino Linotype" charset="0"/>
              </a:rPr>
              <a:t>IV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7ABEE77-8E27-4969-85D0-1B7D9CC894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196" y="1295262"/>
          <a:ext cx="8144736" cy="7995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Document" r:id="rId3" imgW="5728114" imgH="5623634" progId="Word.Document.12">
                  <p:embed/>
                </p:oleObj>
              </mc:Choice>
              <mc:Fallback>
                <p:oleObj name="Document" r:id="rId3" imgW="5728114" imgH="5623634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C7ABEE77-8E27-4969-85D0-1B7D9CC894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3196" y="1295262"/>
                        <a:ext cx="8144736" cy="79957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7AA434C2-6AAD-4CF6-B666-F5109224F9E9}"/>
              </a:ext>
            </a:extLst>
          </p:cNvPr>
          <p:cNvSpPr/>
          <p:nvPr/>
        </p:nvSpPr>
        <p:spPr>
          <a:xfrm>
            <a:off x="7560227" y="3534366"/>
            <a:ext cx="4498660" cy="1758769"/>
          </a:xfrm>
          <a:prstGeom prst="wedgeRoundRectCallout">
            <a:avLst>
              <a:gd name="adj1" fmla="val -109436"/>
              <a:gd name="adj2" fmla="val 138899"/>
              <a:gd name="adj3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800" dirty="0">
                <a:latin typeface="Palatino Linotype" charset="0"/>
                <a:ea typeface="Palatino Linotype" charset="0"/>
                <a:cs typeface="Palatino Linotype" charset="0"/>
              </a:rPr>
              <a:t>A change in support from 0 to 10% (0-0.1) will reduce unemployment by 4.5%</a:t>
            </a:r>
            <a:endParaRPr lang="en-US" sz="28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ular Callout 8">
                <a:extLst>
                  <a:ext uri="{FF2B5EF4-FFF2-40B4-BE49-F238E27FC236}">
                    <a16:creationId xmlns:a16="http://schemas.microsoft.com/office/drawing/2014/main" id="{65252018-EBA7-46C1-87CF-C584CE8ADCCF}"/>
                  </a:ext>
                </a:extLst>
              </p:cNvPr>
              <p:cNvSpPr/>
              <p:nvPr/>
            </p:nvSpPr>
            <p:spPr>
              <a:xfrm>
                <a:off x="9931175" y="1580417"/>
                <a:ext cx="1467149" cy="834397"/>
              </a:xfrm>
              <a:prstGeom prst="wedgeRoundRectCallout">
                <a:avLst>
                  <a:gd name="adj1" fmla="val -242533"/>
                  <a:gd name="adj2" fmla="val 140329"/>
                  <a:gd name="adj3" fmla="val 16667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3646" dirty="0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Δ</m:t>
                      </m:r>
                      <m:r>
                        <a:rPr lang="en-GB" sz="3646" i="1" dirty="0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𝑍</m:t>
                      </m:r>
                    </m:oMath>
                  </m:oMathPara>
                </a14:m>
                <a:endParaRPr lang="en-US" sz="3646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</mc:Choice>
        <mc:Fallback xmlns="">
          <p:sp>
            <p:nvSpPr>
              <p:cNvPr id="5" name="Rounded Rectangular Callout 8">
                <a:extLst>
                  <a:ext uri="{FF2B5EF4-FFF2-40B4-BE49-F238E27FC236}">
                    <a16:creationId xmlns:a16="http://schemas.microsoft.com/office/drawing/2014/main" id="{65252018-EBA7-46C1-87CF-C584CE8ADC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1175" y="1580417"/>
                <a:ext cx="1467149" cy="834397"/>
              </a:xfrm>
              <a:prstGeom prst="wedgeRoundRectCallout">
                <a:avLst>
                  <a:gd name="adj1" fmla="val -242533"/>
                  <a:gd name="adj2" fmla="val 140329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1391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195980" y="187334"/>
            <a:ext cx="11263310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982" kern="0" dirty="0">
                <a:latin typeface="Palatino Linotype" charset="0"/>
              </a:rPr>
              <a:t>First Stage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C426987-B743-420F-A559-720DF211D1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785009"/>
              </p:ext>
            </p:extLst>
          </p:nvPr>
        </p:nvGraphicFramePr>
        <p:xfrm>
          <a:off x="4735114" y="1408624"/>
          <a:ext cx="8144736" cy="6937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Document" r:id="rId3" imgW="5728114" imgH="4877723" progId="Word.Document.12">
                  <p:embed/>
                </p:oleObj>
              </mc:Choice>
              <mc:Fallback>
                <p:oleObj name="Document" r:id="rId3" imgW="5728114" imgH="4877723" progId="Word.Documen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CC426987-B743-420F-A559-720DF211D1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35114" y="1408624"/>
                        <a:ext cx="8144736" cy="6937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unded Rectangular Callout 8">
            <a:extLst>
              <a:ext uri="{FF2B5EF4-FFF2-40B4-BE49-F238E27FC236}">
                <a16:creationId xmlns:a16="http://schemas.microsoft.com/office/drawing/2014/main" id="{2142231C-327D-48AB-93C2-9678542E7BC3}"/>
              </a:ext>
            </a:extLst>
          </p:cNvPr>
          <p:cNvSpPr/>
          <p:nvPr/>
        </p:nvSpPr>
        <p:spPr>
          <a:xfrm>
            <a:off x="126538" y="5376672"/>
            <a:ext cx="4498660" cy="804727"/>
          </a:xfrm>
          <a:prstGeom prst="wedgeRoundRectCallout">
            <a:avLst>
              <a:gd name="adj1" fmla="val 57619"/>
              <a:gd name="adj2" fmla="val 17218"/>
              <a:gd name="adj3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000" dirty="0">
                <a:latin typeface="Palatino Linotype" charset="0"/>
                <a:ea typeface="Palatino Linotype" charset="0"/>
                <a:cs typeface="Palatino Linotype" charset="0"/>
              </a:rPr>
              <a:t>The IV variable is called </a:t>
            </a:r>
            <a:r>
              <a:rPr lang="en-GB" sz="2000" dirty="0" err="1">
                <a:latin typeface="Palatino Linotype" charset="0"/>
                <a:ea typeface="Palatino Linotype" charset="0"/>
                <a:cs typeface="Palatino Linotype" charset="0"/>
              </a:rPr>
              <a:t>DDDxnivav</a:t>
            </a:r>
            <a:endParaRPr lang="en-US" sz="20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570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195980" y="187334"/>
            <a:ext cx="11263310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982" kern="0" dirty="0">
                <a:latin typeface="Palatino Linotype" charset="0"/>
              </a:rPr>
              <a:t>F-test of Z=0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79E7BC1-73B6-4416-BE32-86CBE45E6B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5267" y="2230363"/>
          <a:ext cx="8144736" cy="4392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Document" r:id="rId4" imgW="5728114" imgH="3090051" progId="Word.Document.12">
                  <p:embed/>
                </p:oleObj>
              </mc:Choice>
              <mc:Fallback>
                <p:oleObj name="Document" r:id="rId4" imgW="5728114" imgH="3090051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79E7BC1-73B6-4416-BE32-86CBE45E6B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5267" y="2230363"/>
                        <a:ext cx="8144736" cy="4392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50CF3A9-339E-4DE1-A9C8-A45FE5518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9673" y="0"/>
            <a:ext cx="3024864" cy="1701486"/>
          </a:xfrm>
          <a:prstGeom prst="rect">
            <a:avLst/>
          </a:prstGeom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5D48979E-D6DC-4797-8962-30BEA923777B}"/>
              </a:ext>
            </a:extLst>
          </p:cNvPr>
          <p:cNvSpPr/>
          <p:nvPr/>
        </p:nvSpPr>
        <p:spPr>
          <a:xfrm>
            <a:off x="3949940" y="7305145"/>
            <a:ext cx="4498660" cy="1758769"/>
          </a:xfrm>
          <a:prstGeom prst="wedgeRoundRectCallout">
            <a:avLst>
              <a:gd name="adj1" fmla="val -7222"/>
              <a:gd name="adj2" fmla="val -123890"/>
              <a:gd name="adj3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3646" dirty="0">
                <a:latin typeface="Palatino Linotype" charset="0"/>
                <a:ea typeface="Palatino Linotype" charset="0"/>
                <a:cs typeface="Palatino Linotype" charset="0"/>
              </a:rPr>
              <a:t>F statistic is larger 10…hurray!!!</a:t>
            </a:r>
            <a:endParaRPr lang="en-US" sz="3646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2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re It I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195980" y="187334"/>
            <a:ext cx="11263310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982" kern="0" dirty="0">
                <a:latin typeface="Palatino Linotype" charset="0"/>
              </a:rPr>
              <a:t>Reduced Form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9808581" y="3371329"/>
            <a:ext cx="3011346" cy="2135735"/>
          </a:xfrm>
          <a:prstGeom prst="wedgeRoundRectCallout">
            <a:avLst>
              <a:gd name="adj1" fmla="val -89828"/>
              <a:gd name="adj2" fmla="val 54174"/>
              <a:gd name="adj3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Palatino Linotype" charset="0"/>
                <a:ea typeface="Palatino Linotype" charset="0"/>
                <a:cs typeface="Palatino Linotype" charset="0"/>
              </a:rPr>
              <a:t>IF reduced form is not significant IV will not be either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A5FE399-FD8C-4584-B475-B68C8C9498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5069" y="1640009"/>
          <a:ext cx="8144736" cy="6471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Document" r:id="rId3" imgW="5728114" imgH="4550959" progId="Word.Document.12">
                  <p:embed/>
                </p:oleObj>
              </mc:Choice>
              <mc:Fallback>
                <p:oleObj name="Document" r:id="rId3" imgW="5728114" imgH="4550959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A5FE399-FD8C-4584-B475-B68C8C9498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5069" y="1640009"/>
                        <a:ext cx="8144736" cy="64719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978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365581" y="473034"/>
            <a:ext cx="9829892" cy="1329092"/>
          </a:xfrm>
        </p:spPr>
        <p:txBody>
          <a:bodyPr/>
          <a:lstStyle/>
          <a:p>
            <a:r>
              <a:rPr lang="en-US" sz="3413" dirty="0">
                <a:latin typeface="Palatino Linotype" charset="0"/>
                <a:hlinkClick r:id="rId3"/>
              </a:rPr>
              <a:t>Panic on the streets of London</a:t>
            </a:r>
            <a:br>
              <a:rPr lang="en-US" sz="3413" dirty="0">
                <a:latin typeface="Palatino Linotype" charset="0"/>
              </a:rPr>
            </a:br>
            <a:r>
              <a:rPr lang="en-US" sz="2844" dirty="0">
                <a:latin typeface="Palatino Linotype" charset="0"/>
              </a:rPr>
              <a:t>(Study by </a:t>
            </a:r>
            <a:r>
              <a:rPr lang="en-US" sz="2844" dirty="0" err="1">
                <a:latin typeface="Palatino Linotype" charset="0"/>
                <a:hlinkClick r:id="rId4"/>
              </a:rPr>
              <a:t>Draca</a:t>
            </a:r>
            <a:r>
              <a:rPr lang="en-US" sz="2844" dirty="0">
                <a:latin typeface="Palatino Linotype" charset="0"/>
                <a:hlinkClick r:id="rId4"/>
              </a:rPr>
              <a:t>, </a:t>
            </a:r>
            <a:r>
              <a:rPr lang="en-US" sz="2844" dirty="0" err="1">
                <a:latin typeface="Palatino Linotype" charset="0"/>
                <a:hlinkClick r:id="rId4"/>
              </a:rPr>
              <a:t>Machin</a:t>
            </a:r>
            <a:r>
              <a:rPr lang="en-US" sz="2844" dirty="0">
                <a:latin typeface="Palatino Linotype" charset="0"/>
                <a:hlinkClick r:id="rId4"/>
              </a:rPr>
              <a:t> and Witt</a:t>
            </a:r>
            <a:r>
              <a:rPr lang="en-US" sz="2844" dirty="0">
                <a:latin typeface="Palatino Linotype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5941227" y="-3660756"/>
            <a:ext cx="437620" cy="5252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413" dirty="0">
                <a:latin typeface="Palatino Linotype"/>
                <a:cs typeface="Palatino Linotype"/>
              </a:rPr>
              <a:t>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29499" y="2990987"/>
                <a:ext cx="12003925" cy="42011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4550" dirty="0">
                    <a:latin typeface="Palatino Linotype" charset="0"/>
                    <a:ea typeface="Palatino Linotype" charset="0"/>
                    <a:cs typeface="Palatino Linotype" charset="0"/>
                  </a:rPr>
                  <a:t>Does more police on the street lead to less crime?</a:t>
                </a:r>
              </a:p>
              <a:p>
                <a:endParaRPr lang="en-US" sz="4550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r>
                  <a:rPr lang="en-US" sz="4550" dirty="0">
                    <a:latin typeface="Palatino Linotype" charset="0"/>
                    <a:ea typeface="Palatino Linotype" charset="0"/>
                    <a:cs typeface="Palatino Linotype" charset="0"/>
                  </a:rPr>
                  <a:t>Simple regression?</a:t>
                </a:r>
              </a:p>
              <a:p>
                <a:endParaRPr lang="en-US" sz="4550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50" i="1" dirty="0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𝐶𝑟𝑖𝑚</m:t>
                      </m:r>
                      <m:sSub>
                        <m:sSubPr>
                          <m:ctrlPr>
                            <a:rPr lang="en-GB" sz="4550" i="1" dirty="0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US" sz="4550" i="1" dirty="0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𝑒</m:t>
                          </m:r>
                        </m:e>
                        <m:sub>
                          <m:r>
                            <a:rPr lang="en-GB" sz="4550" i="1" dirty="0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𝐴𝑟𝑒𝑎</m:t>
                          </m:r>
                        </m:sub>
                      </m:sSub>
                      <m:r>
                        <a:rPr lang="en-US" sz="4550" i="1" dirty="0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=</m:t>
                      </m:r>
                      <m:r>
                        <a:rPr lang="en-US" sz="4550" i="1" dirty="0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𝛽</m:t>
                      </m:r>
                      <m:r>
                        <a:rPr lang="en-GB" sz="4550" i="1" dirty="0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𝑃𝑜𝑙𝑖𝑐𝑒𝑡𝑖𝑚</m:t>
                      </m:r>
                      <m:sSub>
                        <m:sSubPr>
                          <m:ctrlPr>
                            <a:rPr lang="en-GB" sz="4550" i="1" dirty="0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4550" i="1" dirty="0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𝑒</m:t>
                          </m:r>
                        </m:e>
                        <m:sub>
                          <m:r>
                            <a:rPr lang="en-GB" sz="4550" i="1" dirty="0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𝐴𝑟𝑒𝑎</m:t>
                          </m:r>
                        </m:sub>
                      </m:sSub>
                      <m:r>
                        <a:rPr lang="en-GB" sz="4550" i="1" dirty="0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sSub>
                        <m:sSubPr>
                          <m:ctrlPr>
                            <a:rPr lang="en-GB" sz="4550" i="1" dirty="0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4550" i="1" dirty="0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𝜖</m:t>
                          </m:r>
                        </m:e>
                        <m:sub>
                          <m:r>
                            <a:rPr lang="en-GB" sz="4550" i="1" dirty="0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𝐴𝑟𝑒𝑎</m:t>
                          </m:r>
                        </m:sub>
                      </m:sSub>
                      <m:r>
                        <a:rPr lang="en-GB" sz="4550" i="1" dirty="0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 </m:t>
                      </m:r>
                    </m:oMath>
                  </m:oMathPara>
                </a14:m>
                <a:endParaRPr lang="en-US" sz="4550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499" y="2990987"/>
                <a:ext cx="12003925" cy="4201150"/>
              </a:xfrm>
              <a:prstGeom prst="rect">
                <a:avLst/>
              </a:prstGeom>
              <a:blipFill>
                <a:blip r:embed="rId5"/>
                <a:stretch>
                  <a:fillRect l="-2946" t="-42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473" y="0"/>
            <a:ext cx="2809063" cy="1861359"/>
          </a:xfrm>
          <a:prstGeom prst="rect">
            <a:avLst/>
          </a:prstGeom>
        </p:spPr>
      </p:pic>
      <p:sp>
        <p:nvSpPr>
          <p:cNvPr id="3" name="Curved Up Arrow 2"/>
          <p:cNvSpPr/>
          <p:nvPr/>
        </p:nvSpPr>
        <p:spPr>
          <a:xfrm flipH="1">
            <a:off x="7210357" y="7455261"/>
            <a:ext cx="3236044" cy="866846"/>
          </a:xfrm>
          <a:prstGeom prst="curvedUpArrow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rtlCol="0" anchor="ctr"/>
          <a:lstStyle/>
          <a:p>
            <a:pPr algn="ctr"/>
            <a:endParaRPr lang="en-US" sz="3646"/>
          </a:p>
        </p:txBody>
      </p:sp>
      <p:sp>
        <p:nvSpPr>
          <p:cNvPr id="5" name="TextBox 4"/>
          <p:cNvSpPr txBox="1"/>
          <p:nvPr/>
        </p:nvSpPr>
        <p:spPr>
          <a:xfrm>
            <a:off x="6531462" y="8828138"/>
            <a:ext cx="5710867" cy="525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13">
                <a:latin typeface="Palatino Linotype"/>
                <a:cs typeface="Palatino Linotype"/>
              </a:rPr>
              <a:t>Police go where the crime is</a:t>
            </a:r>
            <a:endParaRPr lang="en-US" sz="3413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74195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4E90F-6535-4038-9396-DD1DE3FC4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/>
              <a:t>2 Stage Least Squares Estimator (2 SLS)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D90588-BA5C-4C21-A51F-C1C263F59D23}"/>
                  </a:ext>
                </a:extLst>
              </p:cNvPr>
              <p:cNvSpPr txBox="1"/>
              <p:nvPr/>
            </p:nvSpPr>
            <p:spPr>
              <a:xfrm>
                <a:off x="381599" y="1183976"/>
                <a:ext cx="12475037" cy="79206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413" dirty="0">
                    <a:latin typeface="+mj-lt"/>
                    <a:ea typeface="Palatino Linotype" charset="0"/>
                    <a:cs typeface="Palatino Linotype" charset="0"/>
                  </a:rPr>
                  <a:t>Setup:   </a:t>
                </a:r>
                <a14:m>
                  <m:oMath xmlns:m="http://schemas.openxmlformats.org/officeDocument/2006/math">
                    <m:r>
                      <a:rPr lang="en-GB" sz="3413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𝑌</m:t>
                    </m:r>
                    <m:r>
                      <a:rPr lang="en-GB" sz="3413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=</m:t>
                    </m:r>
                    <m:sSub>
                      <m:sSubPr>
                        <m:ctrlPr>
                          <a:rPr lang="en-GB" sz="3413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3413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𝛽</m:t>
                        </m:r>
                      </m:e>
                      <m:sub>
                        <m:r>
                          <a:rPr lang="en-GB" sz="3413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0</m:t>
                        </m:r>
                      </m:sub>
                    </m:sSub>
                    <m:r>
                      <a:rPr lang="en-GB" sz="3413" b="0" i="1" smtClean="0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+</m:t>
                    </m:r>
                    <m:r>
                      <a:rPr lang="en-GB" sz="3413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𝛽</m:t>
                    </m:r>
                    <m:r>
                      <a:rPr lang="en-GB" sz="3413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𝑋</m:t>
                    </m:r>
                    <m:r>
                      <a:rPr lang="en-GB" sz="3413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+</m:t>
                    </m:r>
                    <m:r>
                      <a:rPr lang="en-GB" sz="3413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𝜖</m:t>
                    </m:r>
                  </m:oMath>
                </a14:m>
                <a:endParaRPr lang="en-GB" sz="3413" dirty="0">
                  <a:latin typeface="+mj-lt"/>
                  <a:ea typeface="Palatino Linotype" charset="0"/>
                  <a:cs typeface="Palatino Linotype" charset="0"/>
                </a:endParaRPr>
              </a:p>
              <a:p>
                <a:endParaRPr lang="en-US" sz="3413" dirty="0">
                  <a:latin typeface="+mj-lt"/>
                  <a:ea typeface="Palatino Linotype" charset="0"/>
                  <a:cs typeface="Palatino Linotype" charset="0"/>
                </a:endParaRPr>
              </a:p>
              <a:p>
                <a:r>
                  <a:rPr lang="en-US" sz="3413" dirty="0">
                    <a:latin typeface="+mj-lt"/>
                    <a:ea typeface="Palatino Linotype" charset="0"/>
                    <a:cs typeface="Palatino Linotype" charset="0"/>
                  </a:rPr>
                  <a:t>Instrument: Z</a:t>
                </a:r>
              </a:p>
              <a:p>
                <a:endParaRPr lang="en-US" sz="3413" dirty="0">
                  <a:latin typeface="+mj-lt"/>
                  <a:ea typeface="Palatino Linotype" charset="0"/>
                  <a:cs typeface="Palatino Linotype" charset="0"/>
                </a:endParaRPr>
              </a:p>
              <a:p>
                <a:endParaRPr lang="en-US" sz="3413" dirty="0">
                  <a:latin typeface="+mj-lt"/>
                  <a:ea typeface="Palatino Linotype" charset="0"/>
                  <a:cs typeface="Palatino Linotype" charset="0"/>
                </a:endParaRPr>
              </a:p>
              <a:p>
                <a:r>
                  <a:rPr lang="en-US" sz="3413" dirty="0">
                    <a:latin typeface="+mj-lt"/>
                    <a:ea typeface="Palatino Linotype" charset="0"/>
                    <a:cs typeface="Palatino Linotype" charset="0"/>
                  </a:rPr>
                  <a:t>Stage 1: Regress X on Z; i.e. 		</a:t>
                </a:r>
                <a14:m>
                  <m:oMath xmlns:m="http://schemas.openxmlformats.org/officeDocument/2006/math">
                    <m:r>
                      <a:rPr lang="en-GB" sz="3413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𝑋</m:t>
                    </m:r>
                    <m:r>
                      <a:rPr lang="en-GB" sz="3413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=</m:t>
                    </m:r>
                    <m:sSub>
                      <m:sSubPr>
                        <m:ctrlPr>
                          <a:rPr lang="en-GB" sz="3413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3413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𝜋</m:t>
                        </m:r>
                      </m:e>
                      <m:sub>
                        <m:r>
                          <a:rPr lang="en-GB" sz="3413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0</m:t>
                        </m:r>
                      </m:sub>
                    </m:sSub>
                    <m:r>
                      <a:rPr lang="en-GB" sz="3413" b="0" i="1" smtClean="0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+</m:t>
                    </m:r>
                    <m:r>
                      <a:rPr lang="en-GB" sz="3413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𝜋</m:t>
                    </m:r>
                    <m:r>
                      <a:rPr lang="en-GB" sz="3413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𝑍</m:t>
                    </m:r>
                    <m:r>
                      <a:rPr lang="en-GB" sz="3413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+</m:t>
                    </m:r>
                    <m:r>
                      <a:rPr lang="en-GB" sz="3413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𝜂</m:t>
                    </m:r>
                  </m:oMath>
                </a14:m>
                <a:endParaRPr lang="en-GB" sz="3413" dirty="0">
                  <a:latin typeface="+mj-lt"/>
                  <a:ea typeface="Palatino Linotype" charset="0"/>
                  <a:cs typeface="Palatino Linotype" charset="0"/>
                </a:endParaRPr>
              </a:p>
              <a:p>
                <a:endParaRPr lang="en-US" sz="3413" dirty="0">
                  <a:latin typeface="+mj-lt"/>
                  <a:ea typeface="Palatino Linotype" charset="0"/>
                  <a:cs typeface="Palatino Linotype" charset="0"/>
                </a:endParaRPr>
              </a:p>
              <a:p>
                <a:r>
                  <a:rPr lang="en-US" sz="3413" b="1" dirty="0">
                    <a:latin typeface="+mj-lt"/>
                    <a:ea typeface="Palatino Linotype" charset="0"/>
                    <a:cs typeface="Palatino Linotype" charset="0"/>
                  </a:rPr>
                  <a:t>Predict X: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3413" b="1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accPr>
                      <m:e>
                        <m:r>
                          <a:rPr lang="en-GB" sz="3413" b="1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𝑿</m:t>
                        </m:r>
                      </m:e>
                    </m:acc>
                    <m:r>
                      <a:rPr lang="en-GB" sz="3413" b="1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=</m:t>
                    </m:r>
                    <m:sSub>
                      <m:sSubPr>
                        <m:ctrlPr>
                          <a:rPr lang="en-GB" sz="3413" b="1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sz="3413" b="1" i="1" smtClean="0"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accPr>
                          <m:e>
                            <m:r>
                              <a:rPr lang="en-GB" sz="3413" b="1" i="1" smtClean="0"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  <m:t>𝝅</m:t>
                            </m:r>
                          </m:e>
                        </m:acc>
                      </m:e>
                      <m:sub>
                        <m:r>
                          <a:rPr lang="en-GB" sz="3413" b="1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𝟎</m:t>
                        </m:r>
                      </m:sub>
                    </m:sSub>
                    <m:r>
                      <a:rPr lang="en-GB" sz="3413" b="1" i="1" smtClean="0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GB" sz="3413" b="1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accPr>
                      <m:e>
                        <m:r>
                          <a:rPr lang="en-GB" sz="3413" b="1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𝝅</m:t>
                        </m:r>
                      </m:e>
                    </m:acc>
                    <m:r>
                      <a:rPr lang="en-GB" sz="3413" b="1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𝒁</m:t>
                    </m:r>
                  </m:oMath>
                </a14:m>
                <a:r>
                  <a:rPr lang="en-US" sz="3413" b="1" dirty="0">
                    <a:latin typeface="+mj-lt"/>
                    <a:ea typeface="Palatino Linotype" charset="0"/>
                    <a:cs typeface="Palatino Linotype" charset="0"/>
                  </a:rPr>
                  <a:t> </a:t>
                </a:r>
              </a:p>
              <a:p>
                <a:endParaRPr lang="en-US" sz="3413" dirty="0">
                  <a:latin typeface="+mj-lt"/>
                  <a:ea typeface="Palatino Linotype" charset="0"/>
                  <a:cs typeface="Palatino Linotype" charset="0"/>
                </a:endParaRPr>
              </a:p>
              <a:p>
                <a:r>
                  <a:rPr lang="en-US" sz="3413" dirty="0">
                    <a:latin typeface="+mj-lt"/>
                    <a:ea typeface="Palatino Linotype" charset="0"/>
                    <a:cs typeface="Palatino Linotype" charset="0"/>
                  </a:rPr>
                  <a:t>Stage 2: Regress Y 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3413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accPr>
                      <m:e>
                        <m:r>
                          <a:rPr lang="en-GB" sz="3413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𝑋</m:t>
                        </m:r>
                      </m:e>
                    </m:acc>
                    <m:r>
                      <a:rPr lang="en-GB" sz="3413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 </m:t>
                    </m:r>
                  </m:oMath>
                </a14:m>
                <a:r>
                  <a:rPr lang="en-US" sz="3413" dirty="0">
                    <a:latin typeface="+mj-lt"/>
                    <a:ea typeface="Palatino Linotype" charset="0"/>
                    <a:cs typeface="Palatino Linotype" charset="0"/>
                  </a:rPr>
                  <a:t>; i.e. 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3413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Y</m:t>
                    </m:r>
                    <m:r>
                      <a:rPr lang="en-GB" sz="3413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=</m:t>
                    </m:r>
                    <m:sSub>
                      <m:sSubPr>
                        <m:ctrlPr>
                          <a:rPr lang="en-GB" sz="3413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3413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𝛽</m:t>
                        </m:r>
                      </m:e>
                      <m:sub>
                        <m:r>
                          <a:rPr lang="en-GB" sz="3413" b="0" i="1" smtClean="0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0</m:t>
                        </m:r>
                      </m:sub>
                    </m:sSub>
                    <m:r>
                      <a:rPr lang="en-GB" sz="3413" b="0" i="1" smtClean="0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+</m:t>
                    </m:r>
                    <m:r>
                      <a:rPr lang="en-GB" sz="3413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𝛽</m:t>
                    </m:r>
                    <m:acc>
                      <m:accPr>
                        <m:chr m:val="̂"/>
                        <m:ctrlPr>
                          <a:rPr lang="en-GB" sz="3413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accPr>
                      <m:e>
                        <m:r>
                          <a:rPr lang="en-GB" sz="3413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𝑋</m:t>
                        </m:r>
                      </m:e>
                    </m:acc>
                    <m:r>
                      <a:rPr lang="en-GB" sz="3413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+</m:t>
                    </m:r>
                    <m:r>
                      <a:rPr lang="en-GB" sz="3413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𝜖</m:t>
                    </m:r>
                  </m:oMath>
                </a14:m>
                <a:endParaRPr lang="en-GB" sz="3413" dirty="0">
                  <a:latin typeface="+mj-lt"/>
                  <a:ea typeface="Palatino Linotype" charset="0"/>
                  <a:cs typeface="Palatino Linotype" charset="0"/>
                </a:endParaRPr>
              </a:p>
              <a:p>
                <a:endParaRPr lang="en-US" sz="3413" dirty="0">
                  <a:latin typeface="+mj-lt"/>
                  <a:ea typeface="Palatino Linotype" charset="0"/>
                  <a:cs typeface="Palatino Linotype" charset="0"/>
                </a:endParaRPr>
              </a:p>
              <a:p>
                <a:r>
                  <a:rPr lang="en-GB" sz="3413" dirty="0">
                    <a:latin typeface="+mj-lt"/>
                    <a:ea typeface="Palatino Linotype" charset="0"/>
                    <a:cs typeface="Palatino Linotype" charset="0"/>
                  </a:rPr>
                  <a:t>Unlike X,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3413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accPr>
                      <m:e>
                        <m:r>
                          <a:rPr lang="en-GB" sz="3413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en-US" sz="3413" dirty="0">
                    <a:latin typeface="+mj-lt"/>
                    <a:ea typeface="Palatino Linotype" charset="0"/>
                    <a:cs typeface="Palatino Linotype" charset="0"/>
                  </a:rPr>
                  <a:t> is independent of </a:t>
                </a:r>
                <a14:m>
                  <m:oMath xmlns:m="http://schemas.openxmlformats.org/officeDocument/2006/math">
                    <m:r>
                      <a:rPr lang="en-GB" sz="3413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𝜖</m:t>
                    </m:r>
                    <m:r>
                      <a:rPr lang="en-GB" sz="3413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 </m:t>
                    </m:r>
                  </m:oMath>
                </a14:m>
                <a:r>
                  <a:rPr lang="en-US" sz="3413" dirty="0">
                    <a:latin typeface="+mj-lt"/>
                    <a:ea typeface="Palatino Linotype" charset="0"/>
                    <a:cs typeface="Palatino Linotype" charset="0"/>
                  </a:rPr>
                  <a:t> because it is only driven by Z</a:t>
                </a:r>
              </a:p>
              <a:p>
                <a:r>
                  <a:rPr lang="en-US" sz="3413" dirty="0">
                    <a:latin typeface="+mj-lt"/>
                    <a:ea typeface="Palatino Linotype" charset="0"/>
                    <a:cs typeface="Palatino Linotype" charset="0"/>
                  </a:rPr>
                  <a:t>Hence Stage 2 provides consistent (although not unbiased) estimate of </a:t>
                </a:r>
                <a14:m>
                  <m:oMath xmlns:m="http://schemas.openxmlformats.org/officeDocument/2006/math">
                    <m:r>
                      <a:rPr lang="en-GB" sz="3413" i="1">
                        <a:latin typeface="Cambria Math" panose="02040503050406030204" pitchFamily="18" charset="0"/>
                        <a:ea typeface="Palatino Linotype" charset="0"/>
                        <a:cs typeface="Palatino Linotype" charset="0"/>
                      </a:rPr>
                      <m:t>𝛽</m:t>
                    </m:r>
                  </m:oMath>
                </a14:m>
                <a:r>
                  <a:rPr lang="en-US" sz="3413" dirty="0">
                    <a:latin typeface="+mj-lt"/>
                    <a:ea typeface="Palatino Linotype" charset="0"/>
                    <a:cs typeface="Palatino Linotype" charset="0"/>
                  </a:rPr>
                  <a:t>.</a:t>
                </a:r>
              </a:p>
              <a:p>
                <a:endParaRPr lang="en-US" sz="3413" dirty="0">
                  <a:latin typeface="+mj-lt"/>
                  <a:ea typeface="Palatino Linotype" charset="0"/>
                  <a:cs typeface="Palatino Linotype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D90588-BA5C-4C21-A51F-C1C263F59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99" y="1183976"/>
                <a:ext cx="12475037" cy="7920630"/>
              </a:xfrm>
              <a:prstGeom prst="rect">
                <a:avLst/>
              </a:prstGeom>
              <a:blipFill>
                <a:blip r:embed="rId2"/>
                <a:stretch>
                  <a:fillRect l="-2102" t="-1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7735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365581" y="473034"/>
            <a:ext cx="9829892" cy="1329092"/>
          </a:xfrm>
        </p:spPr>
        <p:txBody>
          <a:bodyPr/>
          <a:lstStyle/>
          <a:p>
            <a:r>
              <a:rPr lang="en-US" sz="3413" dirty="0">
                <a:latin typeface="Palatino Linotype" charset="0"/>
                <a:hlinkClick r:id="rId3"/>
              </a:rPr>
              <a:t>Panic on the streets of London</a:t>
            </a:r>
            <a:br>
              <a:rPr lang="en-US" sz="3413" dirty="0">
                <a:latin typeface="Palatino Linotype" charset="0"/>
              </a:rPr>
            </a:br>
            <a:r>
              <a:rPr lang="en-US" sz="2844" dirty="0">
                <a:latin typeface="Palatino Linotype" charset="0"/>
              </a:rPr>
              <a:t>(Study by </a:t>
            </a:r>
            <a:r>
              <a:rPr lang="en-US" sz="2844" dirty="0" err="1">
                <a:latin typeface="Palatino Linotype" charset="0"/>
                <a:hlinkClick r:id="rId4"/>
              </a:rPr>
              <a:t>Draca</a:t>
            </a:r>
            <a:r>
              <a:rPr lang="en-US" sz="2844" dirty="0">
                <a:latin typeface="Palatino Linotype" charset="0"/>
                <a:hlinkClick r:id="rId4"/>
              </a:rPr>
              <a:t>, </a:t>
            </a:r>
            <a:r>
              <a:rPr lang="en-US" sz="2844" dirty="0" err="1">
                <a:latin typeface="Palatino Linotype" charset="0"/>
                <a:hlinkClick r:id="rId4"/>
              </a:rPr>
              <a:t>Machin</a:t>
            </a:r>
            <a:r>
              <a:rPr lang="en-US" sz="2844" dirty="0">
                <a:latin typeface="Palatino Linotype" charset="0"/>
                <a:hlinkClick r:id="rId4"/>
              </a:rPr>
              <a:t> and Witt</a:t>
            </a:r>
            <a:r>
              <a:rPr lang="en-US" sz="2844" dirty="0">
                <a:latin typeface="Palatino Linotype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5941227" y="-3660756"/>
            <a:ext cx="437620" cy="5252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413" dirty="0">
                <a:latin typeface="Palatino Linotype"/>
                <a:cs typeface="Palatino Linotype"/>
              </a:rPr>
              <a:t>→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5122" y="2334393"/>
            <a:ext cx="12003925" cy="6827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13" dirty="0">
                <a:latin typeface="Palatino Linotype" charset="0"/>
                <a:ea typeface="Palatino Linotype" charset="0"/>
                <a:cs typeface="Palatino Linotype" charset="0"/>
              </a:rPr>
              <a:t>Solution: </a:t>
            </a:r>
          </a:p>
          <a:p>
            <a:endParaRPr lang="en-US" sz="3413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en-US" sz="3413" dirty="0">
                <a:latin typeface="Palatino Linotype" charset="0"/>
                <a:ea typeface="Palatino Linotype" charset="0"/>
                <a:cs typeface="Palatino Linotype" charset="0"/>
              </a:rPr>
              <a:t>Use 											as instrument</a:t>
            </a:r>
          </a:p>
          <a:p>
            <a:endParaRPr lang="en-US" sz="3413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endParaRPr lang="en-US" sz="3413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en-US" sz="3413" dirty="0">
                <a:latin typeface="Palatino Linotype" charset="0"/>
                <a:ea typeface="Palatino Linotype" charset="0"/>
                <a:cs typeface="Palatino Linotype" charset="0"/>
              </a:rPr>
              <a:t>July 7 bombings of 2005 led to increases in police in certain areas (central London, near tube stations) which had nothing to do with crimes such as pick pocketing etc.</a:t>
            </a:r>
          </a:p>
          <a:p>
            <a:endParaRPr lang="en-US" sz="3413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en-US" sz="3413" dirty="0">
                <a:latin typeface="Palatino Linotype" charset="0"/>
                <a:ea typeface="Palatino Linotype" charset="0"/>
                <a:cs typeface="Palatino Linotype" charset="0"/>
              </a:rPr>
              <a:t>Results: 10% more police activity reduces crime by 3 to 4 percent.</a:t>
            </a:r>
          </a:p>
          <a:p>
            <a:endParaRPr lang="en-US" sz="3413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473" y="0"/>
            <a:ext cx="2809063" cy="1861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986" y="2417463"/>
            <a:ext cx="3887859" cy="228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17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1F41E-7F19-4C91-8552-4D365756A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Panic on the streets of London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F95ADA7-FA15-4F4D-BFF1-75F1D8B0E188}"/>
                  </a:ext>
                </a:extLst>
              </p:cNvPr>
              <p:cNvSpPr txBox="1"/>
              <p:nvPr/>
            </p:nvSpPr>
            <p:spPr>
              <a:xfrm>
                <a:off x="1149147" y="4213704"/>
                <a:ext cx="5349477" cy="5252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3413" dirty="0">
                          <a:latin typeface="Cambria Math" panose="02040503050406030204" pitchFamily="18" charset="0"/>
                          <a:cs typeface="Palatino Linotype"/>
                        </a:rPr>
                        <m:t>Δ</m:t>
                      </m:r>
                      <m:r>
                        <a:rPr lang="en-GB" sz="3413" i="1" dirty="0">
                          <a:latin typeface="Cambria Math" panose="02040503050406030204" pitchFamily="18" charset="0"/>
                          <a:cs typeface="Palatino Linotype"/>
                        </a:rPr>
                        <m:t>𝐶𝑟𝑖𝑚</m:t>
                      </m:r>
                      <m:sSub>
                        <m:sSubPr>
                          <m:ctrlPr>
                            <a:rPr lang="en-GB" sz="3413" i="1" dirty="0">
                              <a:latin typeface="Cambria Math" panose="02040503050406030204" pitchFamily="18" charset="0"/>
                              <a:cs typeface="Palatino Linotype"/>
                            </a:rPr>
                          </m:ctrlPr>
                        </m:sSubPr>
                        <m:e>
                          <m:r>
                            <a:rPr lang="en-GB" sz="3413" i="1" dirty="0">
                              <a:latin typeface="Cambria Math" panose="02040503050406030204" pitchFamily="18" charset="0"/>
                              <a:cs typeface="Palatino Linotype"/>
                            </a:rPr>
                            <m:t>𝑒</m:t>
                          </m:r>
                        </m:e>
                        <m:sub>
                          <m:r>
                            <a:rPr lang="en-GB" sz="3413" i="1" dirty="0">
                              <a:latin typeface="Cambria Math" panose="02040503050406030204" pitchFamily="18" charset="0"/>
                              <a:cs typeface="Palatino Linotype"/>
                            </a:rPr>
                            <m:t>𝑎</m:t>
                          </m:r>
                        </m:sub>
                      </m:sSub>
                      <m:r>
                        <a:rPr lang="en-GB" sz="3413" i="1" dirty="0">
                          <a:latin typeface="Cambria Math" panose="02040503050406030204" pitchFamily="18" charset="0"/>
                          <a:cs typeface="Palatino Linotype"/>
                        </a:rPr>
                        <m:t>=</m:t>
                      </m:r>
                      <m:r>
                        <a:rPr lang="en-GB" sz="3413" i="1" dirty="0">
                          <a:latin typeface="Cambria Math" panose="02040503050406030204" pitchFamily="18" charset="0"/>
                          <a:cs typeface="Palatino Linotype"/>
                        </a:rPr>
                        <m:t>𝛽</m:t>
                      </m:r>
                      <m:r>
                        <m:rPr>
                          <m:sty m:val="p"/>
                        </m:rPr>
                        <a:rPr lang="en-GB" sz="3413" dirty="0">
                          <a:latin typeface="Cambria Math" panose="02040503050406030204" pitchFamily="18" charset="0"/>
                          <a:cs typeface="Palatino Linotype"/>
                        </a:rPr>
                        <m:t>Δ</m:t>
                      </m:r>
                      <m:r>
                        <a:rPr lang="en-GB" sz="3413" i="1" dirty="0">
                          <a:latin typeface="Cambria Math" panose="02040503050406030204" pitchFamily="18" charset="0"/>
                          <a:cs typeface="Palatino Linotype"/>
                        </a:rPr>
                        <m:t>𝑃𝑜𝑙𝑖𝑐</m:t>
                      </m:r>
                      <m:sSub>
                        <m:sSubPr>
                          <m:ctrlPr>
                            <a:rPr lang="en-GB" sz="3413" i="1" dirty="0">
                              <a:latin typeface="Cambria Math" panose="02040503050406030204" pitchFamily="18" charset="0"/>
                              <a:cs typeface="Palatino Linotype"/>
                            </a:rPr>
                          </m:ctrlPr>
                        </m:sSubPr>
                        <m:e>
                          <m:r>
                            <a:rPr lang="en-GB" sz="3413" i="1" dirty="0">
                              <a:latin typeface="Cambria Math" panose="02040503050406030204" pitchFamily="18" charset="0"/>
                              <a:cs typeface="Palatino Linotype"/>
                            </a:rPr>
                            <m:t>𝑒</m:t>
                          </m:r>
                        </m:e>
                        <m:sub>
                          <m:r>
                            <a:rPr lang="en-GB" sz="3413" i="1" dirty="0">
                              <a:latin typeface="Cambria Math" panose="02040503050406030204" pitchFamily="18" charset="0"/>
                              <a:cs typeface="Palatino Linotype"/>
                            </a:rPr>
                            <m:t>𝑎</m:t>
                          </m:r>
                        </m:sub>
                      </m:sSub>
                      <m:r>
                        <a:rPr lang="en-GB" sz="3413" i="1" dirty="0">
                          <a:latin typeface="Cambria Math" panose="02040503050406030204" pitchFamily="18" charset="0"/>
                          <a:cs typeface="Palatino Linotype"/>
                        </a:rPr>
                        <m:t>+</m:t>
                      </m:r>
                      <m:sSub>
                        <m:sSubPr>
                          <m:ctrlPr>
                            <a:rPr lang="en-GB" sz="3413" i="1" dirty="0">
                              <a:latin typeface="Cambria Math" panose="02040503050406030204" pitchFamily="18" charset="0"/>
                              <a:cs typeface="Palatino Linotype"/>
                            </a:rPr>
                          </m:ctrlPr>
                        </m:sSubPr>
                        <m:e>
                          <m:r>
                            <a:rPr lang="en-GB" sz="3413" i="1" dirty="0">
                              <a:latin typeface="Cambria Math" panose="02040503050406030204" pitchFamily="18" charset="0"/>
                              <a:cs typeface="Palatino Linotype"/>
                            </a:rPr>
                            <m:t>𝜖</m:t>
                          </m:r>
                        </m:e>
                        <m:sub>
                          <m:r>
                            <a:rPr lang="en-GB" sz="3413" i="1" dirty="0">
                              <a:latin typeface="Cambria Math" panose="02040503050406030204" pitchFamily="18" charset="0"/>
                              <a:cs typeface="Palatino Linotype"/>
                            </a:rPr>
                            <m:t>𝑎</m:t>
                          </m:r>
                        </m:sub>
                      </m:sSub>
                      <m:r>
                        <a:rPr lang="en-GB" sz="3413" i="1" dirty="0">
                          <a:latin typeface="Cambria Math" panose="02040503050406030204" pitchFamily="18" charset="0"/>
                          <a:cs typeface="Palatino Linotype"/>
                        </a:rPr>
                        <m:t> </m:t>
                      </m:r>
                    </m:oMath>
                  </m:oMathPara>
                </a14:m>
                <a:endParaRPr lang="en-GB" sz="3413" dirty="0">
                  <a:latin typeface="Palatino Linotype"/>
                  <a:cs typeface="Palatino Linotype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F95ADA7-FA15-4F4D-BFF1-75F1D8B0E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147" y="4213704"/>
                <a:ext cx="5349477" cy="5252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Speech Bubble: Rectangle 3">
                <a:extLst>
                  <a:ext uri="{FF2B5EF4-FFF2-40B4-BE49-F238E27FC236}">
                    <a16:creationId xmlns:a16="http://schemas.microsoft.com/office/drawing/2014/main" id="{D7ABCF3C-6E99-47AA-8276-0F4FB0DDBE98}"/>
                  </a:ext>
                </a:extLst>
              </p:cNvPr>
              <p:cNvSpPr/>
              <p:nvPr/>
            </p:nvSpPr>
            <p:spPr>
              <a:xfrm>
                <a:off x="1100474" y="2572722"/>
                <a:ext cx="4575275" cy="806584"/>
              </a:xfrm>
              <a:prstGeom prst="wedgeRectCallout">
                <a:avLst>
                  <a:gd name="adj1" fmla="val -27216"/>
                  <a:gd name="adj2" fmla="val 156118"/>
                </a:avLst>
              </a:prstGeom>
              <a:ln>
                <a:solidFill>
                  <a:srgbClr val="040404"/>
                </a:solidFill>
              </a:ln>
            </p:spPr>
            <p:txBody>
              <a:bodyPr rtlCol="0" anchor="ctr"/>
              <a:lstStyle/>
              <a:p>
                <a:pPr algn="ctr"/>
                <a:r>
                  <a:rPr lang="en-GB" sz="2400" dirty="0">
                    <a:cs typeface="Palatino Linotype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 dirty="0">
                        <a:latin typeface="Cambria Math" panose="02040503050406030204" pitchFamily="18" charset="0"/>
                        <a:cs typeface="Palatino Linotype"/>
                      </a:rPr>
                      <m:t>𝐶𝑟𝑖𝑚</m:t>
                    </m:r>
                    <m:sSub>
                      <m:sSubPr>
                        <m:ctrlPr>
                          <a:rPr lang="en-GB" sz="2400" i="1" dirty="0">
                            <a:latin typeface="Cambria Math" panose="02040503050406030204" pitchFamily="18" charset="0"/>
                            <a:cs typeface="Palatino Linotype"/>
                          </a:rPr>
                        </m:ctrlPr>
                      </m:sSubPr>
                      <m:e>
                        <m:r>
                          <a:rPr lang="en-GB" sz="2400" i="1" dirty="0">
                            <a:latin typeface="Cambria Math" panose="02040503050406030204" pitchFamily="18" charset="0"/>
                            <a:cs typeface="Palatino Linotype"/>
                          </a:rPr>
                          <m:t>𝑒</m:t>
                        </m:r>
                      </m:e>
                      <m:sub>
                        <m:r>
                          <a:rPr lang="en-GB" sz="2400" i="1" dirty="0">
                            <a:latin typeface="Cambria Math" panose="02040503050406030204" pitchFamily="18" charset="0"/>
                            <a:cs typeface="Palatino Linotype"/>
                          </a:rPr>
                          <m:t>𝑃𝑜𝑠𝑡</m:t>
                        </m:r>
                        <m:r>
                          <a:rPr lang="en-GB" sz="2400" i="1" dirty="0">
                            <a:latin typeface="Cambria Math" panose="02040503050406030204" pitchFamily="18" charset="0"/>
                            <a:cs typeface="Palatino Linotype"/>
                          </a:rPr>
                          <m:t>7</m:t>
                        </m:r>
                        <m:r>
                          <a:rPr lang="en-GB" sz="2400" i="1" dirty="0">
                            <a:latin typeface="Cambria Math" panose="02040503050406030204" pitchFamily="18" charset="0"/>
                            <a:cs typeface="Palatino Linotype"/>
                          </a:rPr>
                          <m:t>/</m:t>
                        </m:r>
                        <m:r>
                          <a:rPr lang="en-GB" sz="2400" i="1" dirty="0">
                            <a:latin typeface="Cambria Math" panose="02040503050406030204" pitchFamily="18" charset="0"/>
                            <a:cs typeface="Palatino Linotype"/>
                          </a:rPr>
                          <m:t>7</m:t>
                        </m:r>
                      </m:sub>
                    </m:sSub>
                    <m:r>
                      <a:rPr lang="en-GB" sz="2400" i="1" dirty="0">
                        <a:latin typeface="Cambria Math" panose="02040503050406030204" pitchFamily="18" charset="0"/>
                        <a:cs typeface="Palatino Linotype"/>
                      </a:rPr>
                      <m:t>−</m:t>
                    </m:r>
                    <m:r>
                      <a:rPr lang="en-GB" sz="2400" i="1" dirty="0">
                        <a:latin typeface="Cambria Math" panose="02040503050406030204" pitchFamily="18" charset="0"/>
                        <a:cs typeface="Palatino Linotype"/>
                      </a:rPr>
                      <m:t>𝐶𝑟𝑖𝑚</m:t>
                    </m:r>
                    <m:sSub>
                      <m:sSubPr>
                        <m:ctrlPr>
                          <a:rPr lang="en-GB" sz="2400" i="1" dirty="0">
                            <a:latin typeface="Cambria Math" panose="02040503050406030204" pitchFamily="18" charset="0"/>
                            <a:cs typeface="Palatino Linotype"/>
                          </a:rPr>
                        </m:ctrlPr>
                      </m:sSubPr>
                      <m:e>
                        <m:r>
                          <a:rPr lang="en-GB" sz="2400" i="1" dirty="0">
                            <a:latin typeface="Cambria Math" panose="02040503050406030204" pitchFamily="18" charset="0"/>
                            <a:cs typeface="Palatino Linotype"/>
                          </a:rPr>
                          <m:t>𝑒</m:t>
                        </m:r>
                      </m:e>
                      <m:sub>
                        <m:r>
                          <a:rPr lang="en-GB" sz="2400" i="1" dirty="0">
                            <a:latin typeface="Cambria Math" panose="02040503050406030204" pitchFamily="18" charset="0"/>
                            <a:cs typeface="Palatino Linotype"/>
                          </a:rPr>
                          <m:t>𝑃𝑟𝑒</m:t>
                        </m:r>
                        <m:r>
                          <a:rPr lang="en-GB" sz="2400" i="1" dirty="0">
                            <a:latin typeface="Cambria Math" panose="02040503050406030204" pitchFamily="18" charset="0"/>
                            <a:cs typeface="Palatino Linotype"/>
                          </a:rPr>
                          <m:t> </m:t>
                        </m:r>
                        <m:r>
                          <a:rPr lang="en-GB" sz="2400" i="1" dirty="0">
                            <a:latin typeface="Cambria Math" panose="02040503050406030204" pitchFamily="18" charset="0"/>
                            <a:cs typeface="Palatino Linotype"/>
                          </a:rPr>
                          <m:t>7</m:t>
                        </m:r>
                        <m:r>
                          <a:rPr lang="en-GB" sz="2400" i="1" dirty="0">
                            <a:latin typeface="Cambria Math" panose="02040503050406030204" pitchFamily="18" charset="0"/>
                            <a:cs typeface="Palatino Linotype"/>
                          </a:rPr>
                          <m:t>/</m:t>
                        </m:r>
                        <m:r>
                          <a:rPr lang="en-GB" sz="2400" i="1" dirty="0">
                            <a:latin typeface="Cambria Math" panose="02040503050406030204" pitchFamily="18" charset="0"/>
                            <a:cs typeface="Palatino Linotype"/>
                          </a:rPr>
                          <m:t>7</m:t>
                        </m:r>
                      </m:sub>
                    </m:sSub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Speech Bubble: Rectangle 3">
                <a:extLst>
                  <a:ext uri="{FF2B5EF4-FFF2-40B4-BE49-F238E27FC236}">
                    <a16:creationId xmlns:a16="http://schemas.microsoft.com/office/drawing/2014/main" id="{D7ABCF3C-6E99-47AA-8276-0F4FB0DDBE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474" y="2572722"/>
                <a:ext cx="4575275" cy="806584"/>
              </a:xfrm>
              <a:prstGeom prst="wedgeRectCallout">
                <a:avLst>
                  <a:gd name="adj1" fmla="val -27216"/>
                  <a:gd name="adj2" fmla="val 156118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040404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Speech Bubble: Rectangle 4">
                <a:extLst>
                  <a:ext uri="{FF2B5EF4-FFF2-40B4-BE49-F238E27FC236}">
                    <a16:creationId xmlns:a16="http://schemas.microsoft.com/office/drawing/2014/main" id="{8108D2BA-B9CE-47A5-B8CC-7927CFE112B4}"/>
                  </a:ext>
                </a:extLst>
              </p:cNvPr>
              <p:cNvSpPr/>
              <p:nvPr/>
            </p:nvSpPr>
            <p:spPr>
              <a:xfrm>
                <a:off x="2853867" y="6172848"/>
                <a:ext cx="6653156" cy="806584"/>
              </a:xfrm>
              <a:prstGeom prst="wedgeRectCallout">
                <a:avLst>
                  <a:gd name="adj1" fmla="val -26380"/>
                  <a:gd name="adj2" fmla="val -191295"/>
                </a:avLst>
              </a:prstGeom>
              <a:ln>
                <a:solidFill>
                  <a:srgbClr val="040404"/>
                </a:solidFill>
              </a:ln>
            </p:spPr>
            <p:txBody>
              <a:bodyPr rtlCol="0" anchor="ctr"/>
              <a:lstStyle/>
              <a:p>
                <a:pPr algn="ctr"/>
                <a:r>
                  <a:rPr lang="en-GB" sz="3200" dirty="0">
                    <a:cs typeface="Palatino Linotype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dirty="0">
                            <a:latin typeface="Cambria Math" panose="02040503050406030204" pitchFamily="18" charset="0"/>
                            <a:cs typeface="Palatino Linotype"/>
                          </a:rPr>
                        </m:ctrlPr>
                      </m:sSubPr>
                      <m:e>
                        <m:r>
                          <a:rPr lang="en-GB" sz="3200" i="1" dirty="0">
                            <a:latin typeface="Cambria Math" panose="02040503050406030204" pitchFamily="18" charset="0"/>
                            <a:cs typeface="Palatino Linotype"/>
                          </a:rPr>
                          <m:t>𝑍</m:t>
                        </m:r>
                      </m:e>
                      <m:sub>
                        <m:r>
                          <a:rPr lang="en-GB" sz="3200" i="1" dirty="0">
                            <a:latin typeface="Cambria Math" panose="02040503050406030204" pitchFamily="18" charset="0"/>
                            <a:cs typeface="Palatino Linotype"/>
                          </a:rPr>
                          <m:t>𝑎</m:t>
                        </m:r>
                      </m:sub>
                    </m:sSub>
                    <m:r>
                      <a:rPr lang="en-GB" sz="3200" i="1" dirty="0">
                        <a:latin typeface="Cambria Math" panose="02040503050406030204" pitchFamily="18" charset="0"/>
                        <a:cs typeface="Palatino Linotype"/>
                      </a:rPr>
                      <m:t>=</m:t>
                    </m:r>
                    <m:r>
                      <a:rPr lang="en-GB" sz="3200" i="1" dirty="0">
                        <a:latin typeface="Cambria Math" panose="02040503050406030204" pitchFamily="18" charset="0"/>
                        <a:cs typeface="Palatino Linotype"/>
                      </a:rPr>
                      <m:t>𝑎𝑟𝑒𝑎</m:t>
                    </m:r>
                    <m:r>
                      <a:rPr lang="en-GB" sz="3200" i="1" dirty="0">
                        <a:latin typeface="Cambria Math" panose="02040503050406030204" pitchFamily="18" charset="0"/>
                        <a:cs typeface="Palatino Linotype"/>
                      </a:rPr>
                      <m:t>  </m:t>
                    </m:r>
                    <m:r>
                      <a:rPr lang="en-GB" sz="3200" i="1" dirty="0">
                        <a:latin typeface="Cambria Math" panose="02040503050406030204" pitchFamily="18" charset="0"/>
                        <a:cs typeface="Palatino Linotype"/>
                      </a:rPr>
                      <m:t>𝐶𝑙𝑜𝑠𝑒</m:t>
                    </m:r>
                    <m:r>
                      <a:rPr lang="en-GB" sz="3200" i="1" dirty="0">
                        <a:latin typeface="Cambria Math" panose="02040503050406030204" pitchFamily="18" charset="0"/>
                        <a:cs typeface="Palatino Linotype"/>
                      </a:rPr>
                      <m:t> </m:t>
                    </m:r>
                    <m:r>
                      <a:rPr lang="en-GB" sz="3200" i="1" dirty="0">
                        <a:latin typeface="Cambria Math" panose="02040503050406030204" pitchFamily="18" charset="0"/>
                        <a:cs typeface="Palatino Linotype"/>
                      </a:rPr>
                      <m:t>𝑡𝑜</m:t>
                    </m:r>
                    <m:r>
                      <a:rPr lang="en-GB" sz="3200" i="1" dirty="0">
                        <a:latin typeface="Cambria Math" panose="02040503050406030204" pitchFamily="18" charset="0"/>
                        <a:cs typeface="Palatino Linotype"/>
                      </a:rPr>
                      <m:t> </m:t>
                    </m:r>
                    <m:r>
                      <a:rPr lang="en-GB" sz="3200" i="1" dirty="0">
                        <a:latin typeface="Cambria Math" panose="02040503050406030204" pitchFamily="18" charset="0"/>
                        <a:cs typeface="Palatino Linotype"/>
                      </a:rPr>
                      <m:t>𝑡𝑒𝑟𝑟𝑜𝑟</m:t>
                    </m:r>
                    <m:r>
                      <a:rPr lang="en-GB" sz="3200" i="1" dirty="0">
                        <a:latin typeface="Cambria Math" panose="02040503050406030204" pitchFamily="18" charset="0"/>
                        <a:cs typeface="Palatino Linotype"/>
                      </a:rPr>
                      <m:t> </m:t>
                    </m:r>
                    <m:r>
                      <a:rPr lang="en-GB" sz="3200" i="1" dirty="0">
                        <a:latin typeface="Cambria Math" panose="02040503050406030204" pitchFamily="18" charset="0"/>
                        <a:cs typeface="Palatino Linotype"/>
                      </a:rPr>
                      <m:t>𝑡𝑎𝑟𝑔𝑒𝑡</m:t>
                    </m:r>
                  </m:oMath>
                </a14:m>
                <a:endParaRPr lang="en-GB" sz="3200" dirty="0"/>
              </a:p>
            </p:txBody>
          </p:sp>
        </mc:Choice>
        <mc:Fallback xmlns="">
          <p:sp>
            <p:nvSpPr>
              <p:cNvPr id="5" name="Speech Bubble: Rectangle 4">
                <a:extLst>
                  <a:ext uri="{FF2B5EF4-FFF2-40B4-BE49-F238E27FC236}">
                    <a16:creationId xmlns:a16="http://schemas.microsoft.com/office/drawing/2014/main" id="{8108D2BA-B9CE-47A5-B8CC-7927CFE112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3867" y="6172848"/>
                <a:ext cx="6653156" cy="806584"/>
              </a:xfrm>
              <a:prstGeom prst="wedgeRectCallout">
                <a:avLst>
                  <a:gd name="adj1" fmla="val -26380"/>
                  <a:gd name="adj2" fmla="val -191295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40404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2409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529499" y="518656"/>
            <a:ext cx="9829892" cy="948289"/>
          </a:xfrm>
        </p:spPr>
        <p:txBody>
          <a:bodyPr/>
          <a:lstStyle/>
          <a:p>
            <a:r>
              <a:rPr lang="en-US" sz="4550">
                <a:latin typeface="Palatino Linotype" charset="0"/>
              </a:rPr>
              <a:t>Summary</a:t>
            </a:r>
            <a:endParaRPr lang="en-US" sz="4550" dirty="0">
              <a:latin typeface="Palatino Linotype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5941227" y="-3660756"/>
            <a:ext cx="437620" cy="5252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413" dirty="0">
                <a:latin typeface="Palatino Linotype"/>
                <a:cs typeface="Palatino Linotype"/>
              </a:rPr>
              <a:t>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1069" y="1697234"/>
                <a:ext cx="12684250" cy="61555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812673" indent="-812673">
                  <a:buFont typeface="Arial" charset="0"/>
                  <a:buChar char="•"/>
                </a:pPr>
                <a:r>
                  <a:rPr lang="en-GB" sz="4000" dirty="0">
                    <a:latin typeface="Palatino Linotype" charset="0"/>
                    <a:ea typeface="Palatino Linotype" charset="0"/>
                    <a:cs typeface="Palatino Linotype" charset="0"/>
                  </a:rPr>
                  <a:t>Endogeneity is often a problem: X(</a:t>
                </a:r>
                <a14:m>
                  <m:oMath xmlns:m="http://schemas.openxmlformats.org/officeDocument/2006/math">
                    <m:r>
                      <a:rPr lang="en-GB" sz="4000" i="1" dirty="0">
                        <a:latin typeface="Cambria Math" charset="0"/>
                        <a:ea typeface="Palatino Linotype" charset="0"/>
                        <a:cs typeface="Palatino Linotype" charset="0"/>
                      </a:rPr>
                      <m:t>𝜖</m:t>
                    </m:r>
                  </m:oMath>
                </a14:m>
                <a:r>
                  <a:rPr lang="en-GB" sz="4000" dirty="0">
                    <a:latin typeface="Palatino Linotype" charset="0"/>
                    <a:ea typeface="Palatino Linotype" charset="0"/>
                    <a:cs typeface="Palatino Linotype" charset="0"/>
                  </a:rPr>
                  <a:t>)</a:t>
                </a:r>
              </a:p>
              <a:p>
                <a:pPr marL="812673" indent="-812673">
                  <a:buFont typeface="Arial" charset="0"/>
                  <a:buChar char="•"/>
                </a:pPr>
                <a:r>
                  <a:rPr lang="en-GB" sz="4000" dirty="0">
                    <a:latin typeface="Palatino Linotype" charset="0"/>
                    <a:ea typeface="Palatino Linotype" charset="0"/>
                    <a:cs typeface="Palatino Linotype" charset="0"/>
                  </a:rPr>
                  <a:t>However, X is also driven by other factors</a:t>
                </a:r>
              </a:p>
              <a:p>
                <a:pPr marL="812673" indent="-812673">
                  <a:buFont typeface="Arial" charset="0"/>
                  <a:buChar char="•"/>
                </a:pPr>
                <a:r>
                  <a:rPr lang="en-GB" sz="4000" dirty="0">
                    <a:latin typeface="Palatino Linotype" charset="0"/>
                    <a:ea typeface="Palatino Linotype" charset="0"/>
                    <a:cs typeface="Palatino Linotype" charset="0"/>
                  </a:rPr>
                  <a:t>If we can find data on at least on other factor Z which is independent of </a:t>
                </a:r>
                <a14:m>
                  <m:oMath xmlns:m="http://schemas.openxmlformats.org/officeDocument/2006/math">
                    <m:r>
                      <a:rPr lang="en-GB" sz="4000" i="1" dirty="0">
                        <a:latin typeface="Cambria Math" charset="0"/>
                        <a:ea typeface="Palatino Linotype" charset="0"/>
                        <a:cs typeface="Palatino Linotype" charset="0"/>
                      </a:rPr>
                      <m:t>𝜖</m:t>
                    </m:r>
                  </m:oMath>
                </a14:m>
                <a:r>
                  <a:rPr lang="en-GB" sz="4000" dirty="0">
                    <a:latin typeface="Palatino Linotype" charset="0"/>
                    <a:ea typeface="Palatino Linotype" charset="0"/>
                    <a:cs typeface="Palatino Linotype" charset="0"/>
                  </a:rPr>
                  <a:t> we can do 2SLS IV</a:t>
                </a:r>
              </a:p>
              <a:p>
                <a:pPr marL="812673" indent="-812673">
                  <a:buFont typeface="Arial" charset="0"/>
                  <a:buChar char="•"/>
                </a:pPr>
                <a:r>
                  <a:rPr lang="en-GB" sz="4000" dirty="0">
                    <a:latin typeface="Palatino Linotype" charset="0"/>
                    <a:ea typeface="Palatino Linotype" charset="0"/>
                    <a:cs typeface="Palatino Linotype" charset="0"/>
                  </a:rPr>
                  <a:t>Can combine with using various other controls to make it more plausible that remaining error </a:t>
                </a:r>
                <a14:m>
                  <m:oMath xmlns:m="http://schemas.openxmlformats.org/officeDocument/2006/math">
                    <m:r>
                      <a:rPr lang="en-GB" sz="4000" i="1" dirty="0">
                        <a:latin typeface="Cambria Math" charset="0"/>
                        <a:ea typeface="Palatino Linotype" charset="0"/>
                        <a:cs typeface="Palatino Linotype" charset="0"/>
                      </a:rPr>
                      <m:t>𝜖</m:t>
                    </m:r>
                  </m:oMath>
                </a14:m>
                <a:r>
                  <a:rPr lang="en-GB" sz="4000" dirty="0">
                    <a:latin typeface="Palatino Linotype" charset="0"/>
                    <a:ea typeface="Palatino Linotype" charset="0"/>
                    <a:cs typeface="Palatino Linotype" charset="0"/>
                  </a:rPr>
                  <a:t> is indeed independent of Z</a:t>
                </a:r>
              </a:p>
              <a:p>
                <a:pPr marL="812673" indent="-812673">
                  <a:buFont typeface="Arial" charset="0"/>
                  <a:buChar char="•"/>
                </a:pPr>
                <a:r>
                  <a:rPr lang="en-GB" sz="4000" dirty="0">
                    <a:latin typeface="Palatino Linotype" charset="0"/>
                    <a:ea typeface="Palatino Linotype" charset="0"/>
                    <a:cs typeface="Palatino Linotype" charset="0"/>
                  </a:rPr>
                  <a:t>Need to ensure strong first stage </a:t>
                </a:r>
              </a:p>
              <a:p>
                <a:pPr marL="812673" indent="-812673">
                  <a:buFont typeface="Arial" charset="0"/>
                  <a:buChar char="•"/>
                </a:pPr>
                <a:r>
                  <a:rPr lang="en-GB" sz="4000" dirty="0">
                    <a:latin typeface="Palatino Linotype" charset="0"/>
                    <a:ea typeface="Palatino Linotype" charset="0"/>
                    <a:cs typeface="Palatino Linotype" charset="0"/>
                  </a:rPr>
                  <a:t>Finding IVs is a bit of an art </a:t>
                </a:r>
              </a:p>
              <a:p>
                <a:pPr marL="812673" indent="-812673">
                  <a:buFont typeface="Arial" charset="0"/>
                  <a:buChar char="•"/>
                </a:pPr>
                <a:endParaRPr lang="en-US" sz="4000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069" y="1697234"/>
                <a:ext cx="12684250" cy="6155531"/>
              </a:xfrm>
              <a:prstGeom prst="rect">
                <a:avLst/>
              </a:prstGeom>
              <a:blipFill>
                <a:blip r:embed="rId3"/>
                <a:stretch>
                  <a:fillRect l="-2259" t="-24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6350" y="8179523"/>
            <a:ext cx="3078186" cy="157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5F517-8064-4E9D-8DE6-800949A76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/>
              <a:t>Schooling effects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13D418-3E1A-4FD8-989C-522B24AD4910}"/>
                  </a:ext>
                </a:extLst>
              </p:cNvPr>
              <p:cNvSpPr txBox="1"/>
              <p:nvPr/>
            </p:nvSpPr>
            <p:spPr>
              <a:xfrm>
                <a:off x="2340864" y="1901952"/>
                <a:ext cx="7872984" cy="6181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0" i="1" dirty="0" smtClean="0">
                          <a:latin typeface="Cambria Math" panose="02040503050406030204" pitchFamily="18" charset="0"/>
                        </a:rPr>
                        <m:t>𝑊𝑎𝑔𝑒</m:t>
                      </m:r>
                      <m:r>
                        <a:rPr lang="en-GB" sz="3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3600" b="0" i="1" dirty="0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GB" sz="3600" b="0" i="1" dirty="0" smtClean="0">
                          <a:latin typeface="Cambria Math" panose="02040503050406030204" pitchFamily="18" charset="0"/>
                        </a:rPr>
                        <m:t>𝐸𝑑𝑢𝑐𝑎𝑡𝑖𝑜𝑛</m:t>
                      </m:r>
                      <m:r>
                        <a:rPr lang="en-GB" sz="36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3600" b="0" i="1" dirty="0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13D418-3E1A-4FD8-989C-522B24AD4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864" y="1901952"/>
                <a:ext cx="7872984" cy="6181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2B2B27BD-F636-4B62-9B90-2F81897311F2}"/>
              </a:ext>
            </a:extLst>
          </p:cNvPr>
          <p:cNvSpPr/>
          <p:nvPr/>
        </p:nvSpPr>
        <p:spPr>
          <a:xfrm>
            <a:off x="6277356" y="4270248"/>
            <a:ext cx="4128516" cy="874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Academic Talent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222275B-1339-42C2-B3F7-ECA1B7BD5AFF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6940296" y="2520070"/>
            <a:ext cx="1401318" cy="175017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45F4633-CFC4-4CA9-B89C-474412621754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8341614" y="2368296"/>
            <a:ext cx="427482" cy="190195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0A5DE3C-B6FA-4C50-80B1-A16B76B80B71}"/>
              </a:ext>
            </a:extLst>
          </p:cNvPr>
          <p:cNvSpPr txBox="1"/>
          <p:nvPr/>
        </p:nvSpPr>
        <p:spPr>
          <a:xfrm>
            <a:off x="6839712" y="3138188"/>
            <a:ext cx="67665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GB" sz="4000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A03B8A-0DD7-44BD-B1BA-D190D1C93824}"/>
              </a:ext>
            </a:extLst>
          </p:cNvPr>
          <p:cNvSpPr txBox="1"/>
          <p:nvPr/>
        </p:nvSpPr>
        <p:spPr>
          <a:xfrm>
            <a:off x="8476488" y="3087776"/>
            <a:ext cx="67665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GB" sz="4000" dirty="0">
                <a:solidFill>
                  <a:schemeClr val="accent1"/>
                </a:solidFill>
              </a:rPr>
              <a:t>+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C1A8F6A-EDBB-497C-BD6E-36134328FA1B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5244084" y="2368296"/>
            <a:ext cx="1513332" cy="3845224"/>
          </a:xfrm>
          <a:prstGeom prst="straightConnector1">
            <a:avLst/>
          </a:prstGeom>
          <a:ln w="76200"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71C1B55-8509-4124-B8CC-EE0D6F01C385}"/>
              </a:ext>
            </a:extLst>
          </p:cNvPr>
          <p:cNvSpPr/>
          <p:nvPr/>
        </p:nvSpPr>
        <p:spPr>
          <a:xfrm>
            <a:off x="3118104" y="6213520"/>
            <a:ext cx="4251960" cy="1143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Cost of attending college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8C0087-AABD-458F-9ADA-E92AAECCFC4A}"/>
              </a:ext>
            </a:extLst>
          </p:cNvPr>
          <p:cNvCxnSpPr>
            <a:cxnSpLocks/>
            <a:stCxn id="26" idx="1"/>
            <a:endCxn id="19" idx="3"/>
          </p:cNvCxnSpPr>
          <p:nvPr/>
        </p:nvCxnSpPr>
        <p:spPr>
          <a:xfrm flipH="1">
            <a:off x="7370064" y="6785020"/>
            <a:ext cx="1356932" cy="0"/>
          </a:xfrm>
          <a:prstGeom prst="straightConnector1">
            <a:avLst/>
          </a:prstGeom>
          <a:ln w="76200"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BD28454-25D6-47E0-917A-7E77071F60DA}"/>
              </a:ext>
            </a:extLst>
          </p:cNvPr>
          <p:cNvSpPr/>
          <p:nvPr/>
        </p:nvSpPr>
        <p:spPr>
          <a:xfrm>
            <a:off x="8726996" y="6213520"/>
            <a:ext cx="3671316" cy="1143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Closeness to college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F3A7152A-D978-4C3C-8BB6-F14EF23A6934}"/>
              </a:ext>
            </a:extLst>
          </p:cNvPr>
          <p:cNvSpPr/>
          <p:nvPr/>
        </p:nvSpPr>
        <p:spPr>
          <a:xfrm>
            <a:off x="6277356" y="7549614"/>
            <a:ext cx="6537960" cy="1514775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See also paper by </a:t>
            </a:r>
            <a:r>
              <a:rPr lang="en-GB" b="1" dirty="0">
                <a:hlinkClick r:id="rId3"/>
              </a:rPr>
              <a:t>Card 1993</a:t>
            </a:r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C98EE5-F060-4500-A379-1934FC47A059}"/>
              </a:ext>
            </a:extLst>
          </p:cNvPr>
          <p:cNvSpPr/>
          <p:nvPr/>
        </p:nvSpPr>
        <p:spPr>
          <a:xfrm>
            <a:off x="6958584" y="331656"/>
            <a:ext cx="4128516" cy="874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Super nerd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D3E34FB-5890-409F-81BC-5411409ACCD5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6502699" y="769004"/>
            <a:ext cx="455885" cy="113294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BF16323-08D8-47F1-A84A-5B51900EB44A}"/>
              </a:ext>
            </a:extLst>
          </p:cNvPr>
          <p:cNvSpPr txBox="1"/>
          <p:nvPr/>
        </p:nvSpPr>
        <p:spPr>
          <a:xfrm>
            <a:off x="6012180" y="1028146"/>
            <a:ext cx="67665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GB" sz="4000" dirty="0">
                <a:solidFill>
                  <a:schemeClr val="accent1"/>
                </a:solidFill>
              </a:rPr>
              <a:t>+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A1C8073-B9B7-4881-B697-AA6F47E7152E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8726996" y="1206351"/>
            <a:ext cx="295846" cy="77832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EF52C98-E57B-4CE6-8093-9E710590B56A}"/>
              </a:ext>
            </a:extLst>
          </p:cNvPr>
          <p:cNvSpPr txBox="1"/>
          <p:nvPr/>
        </p:nvSpPr>
        <p:spPr>
          <a:xfrm>
            <a:off x="8895493" y="1182034"/>
            <a:ext cx="67665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GB" sz="4000" dirty="0">
                <a:solidFill>
                  <a:schemeClr val="accent1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43819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 animBg="1"/>
      <p:bldP spid="30" grpId="0" animBg="1"/>
      <p:bldP spid="34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13442F-BD30-441B-91ED-15C695CB8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032" y="1183976"/>
            <a:ext cx="6035356" cy="4178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75F517-8064-4E9D-8DE6-800949A76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Schooling example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C60AC8-7FF4-4D20-8BB9-A0A553837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20" y="1183976"/>
            <a:ext cx="6887805" cy="630285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156A33E-A792-463C-9114-8DEF7AA74ACE}"/>
              </a:ext>
            </a:extLst>
          </p:cNvPr>
          <p:cNvSpPr/>
          <p:nvPr/>
        </p:nvSpPr>
        <p:spPr>
          <a:xfrm>
            <a:off x="4123102" y="6935661"/>
            <a:ext cx="6357779" cy="1527048"/>
          </a:xfrm>
          <a:prstGeom prst="wedgeRoundRectCallout">
            <a:avLst>
              <a:gd name="adj1" fmla="val -75337"/>
              <a:gd name="adj2" fmla="val -1285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For every additional year of education $30 more</a:t>
            </a:r>
          </a:p>
        </p:txBody>
      </p:sp>
    </p:spTree>
    <p:extLst>
      <p:ext uri="{BB962C8B-B14F-4D97-AF65-F5344CB8AC3E}">
        <p14:creationId xmlns:p14="http://schemas.microsoft.com/office/powerpoint/2010/main" val="32405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5F517-8064-4E9D-8DE6-800949A76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Schooling example: The distance instrument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B3EF5-1EA9-4FC5-997D-38BD0FD5E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688" y="918282"/>
            <a:ext cx="7901679" cy="564524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B110560-E3C9-4B3B-B238-5D4B6B9FA517}"/>
              </a:ext>
            </a:extLst>
          </p:cNvPr>
          <p:cNvSpPr/>
          <p:nvPr/>
        </p:nvSpPr>
        <p:spPr>
          <a:xfrm>
            <a:off x="145415" y="6886557"/>
            <a:ext cx="12665329" cy="2144958"/>
          </a:xfrm>
          <a:prstGeom prst="wedgeRoundRectCallout">
            <a:avLst>
              <a:gd name="adj1" fmla="val -23560"/>
              <a:gd name="adj2" fmla="val -600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If you grow up near a public 4 year college you have nearly an additional year of education on average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Note that this is super significant (including high F&gt;10)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90538E-580D-4FE3-847A-A795ADAAC3C8}"/>
              </a:ext>
            </a:extLst>
          </p:cNvPr>
          <p:cNvSpPr/>
          <p:nvPr/>
        </p:nvSpPr>
        <p:spPr>
          <a:xfrm>
            <a:off x="2491874" y="6053221"/>
            <a:ext cx="786063" cy="4545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18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30768-0DEE-4E61-847C-507920DA7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Implementing IV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916FD-66C4-4E19-A2B9-F01F8C8B7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163" y="2013263"/>
            <a:ext cx="8478433" cy="6018094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6CBD46F-18DB-4934-981E-BEA62D1EE922}"/>
              </a:ext>
            </a:extLst>
          </p:cNvPr>
          <p:cNvSpPr/>
          <p:nvPr/>
        </p:nvSpPr>
        <p:spPr>
          <a:xfrm>
            <a:off x="3696556" y="237298"/>
            <a:ext cx="7056788" cy="1018660"/>
          </a:xfrm>
          <a:prstGeom prst="wedgeRoundRectCallout">
            <a:avLst>
              <a:gd name="adj1" fmla="val -84973"/>
              <a:gd name="adj2" fmla="val 14989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New regression command to implement 2SLS [part of library(AER)]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CA92790-984C-48DA-9BD3-F3B913176529}"/>
              </a:ext>
            </a:extLst>
          </p:cNvPr>
          <p:cNvSpPr/>
          <p:nvPr/>
        </p:nvSpPr>
        <p:spPr>
          <a:xfrm>
            <a:off x="6502699" y="3895344"/>
            <a:ext cx="6357779" cy="1391240"/>
          </a:xfrm>
          <a:prstGeom prst="wedgeRoundRectCallout">
            <a:avLst>
              <a:gd name="adj1" fmla="val -97054"/>
              <a:gd name="adj2" fmla="val 1088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Seems the effect of education is stronger than thought: an extra $114 for every year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E4C8C16-6DC9-4C37-9E69-C3E9E631559C}"/>
              </a:ext>
            </a:extLst>
          </p:cNvPr>
          <p:cNvSpPr/>
          <p:nvPr/>
        </p:nvSpPr>
        <p:spPr>
          <a:xfrm>
            <a:off x="7726680" y="6568316"/>
            <a:ext cx="5133798" cy="2456811"/>
          </a:xfrm>
          <a:prstGeom prst="wedgeRoundRectCallout">
            <a:avLst>
              <a:gd name="adj1" fmla="val 14727"/>
              <a:gd name="adj2" fmla="val -105653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Could mean</a:t>
            </a:r>
          </a:p>
          <a:p>
            <a:pPr marL="514350" indent="-514350">
              <a:buAutoNum type="alphaLcParenBoth"/>
            </a:pPr>
            <a:r>
              <a:rPr lang="en-GB" dirty="0"/>
              <a:t>In OLS case we had downward bias</a:t>
            </a:r>
          </a:p>
          <a:p>
            <a:pPr marL="514350" indent="-514350">
              <a:buAutoNum type="alphaLcParenBoth"/>
            </a:pPr>
            <a:r>
              <a:rPr lang="en-GB" dirty="0"/>
              <a:t>Could be indicative of problem with IV</a:t>
            </a:r>
          </a:p>
        </p:txBody>
      </p:sp>
    </p:spTree>
    <p:extLst>
      <p:ext uri="{BB962C8B-B14F-4D97-AF65-F5344CB8AC3E}">
        <p14:creationId xmlns:p14="http://schemas.microsoft.com/office/powerpoint/2010/main" val="527175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EC504-1C10-490B-A0D2-0CC5109D1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 graphical representation of IV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20CF8061-A2C3-4F2F-8472-3EB6F3EAFA6D}"/>
                  </a:ext>
                </a:extLst>
              </p14:cNvPr>
              <p14:cNvContentPartPr/>
              <p14:nvPr/>
            </p14:nvContentPartPr>
            <p14:xfrm>
              <a:off x="11579504" y="4725246"/>
              <a:ext cx="6655" cy="8703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20CF8061-A2C3-4F2F-8472-3EB6F3EAFA6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561018" y="4616458"/>
                <a:ext cx="43258" cy="2259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58EACB-69CC-4AE6-B220-5C8D98C0D531}"/>
                  </a:ext>
                </a:extLst>
              </p:cNvPr>
              <p:cNvSpPr txBox="1"/>
              <p:nvPr/>
            </p:nvSpPr>
            <p:spPr>
              <a:xfrm>
                <a:off x="4194696" y="1232179"/>
                <a:ext cx="5918159" cy="1181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7679" i="1">
                          <a:latin typeface="Cambria Math" panose="02040503050406030204" pitchFamily="18" charset="0"/>
                          <a:cs typeface="Palatino Linotype"/>
                        </a:rPr>
                        <m:t>𝑌</m:t>
                      </m:r>
                      <m:r>
                        <a:rPr lang="en-GB" sz="7679" i="1">
                          <a:latin typeface="Cambria Math" panose="02040503050406030204" pitchFamily="18" charset="0"/>
                          <a:cs typeface="Palatino Linotype"/>
                        </a:rPr>
                        <m:t>=</m:t>
                      </m:r>
                      <m:r>
                        <a:rPr lang="en-GB" sz="7679" i="1">
                          <a:latin typeface="Cambria Math" panose="02040503050406030204" pitchFamily="18" charset="0"/>
                          <a:cs typeface="Palatino Linotype"/>
                        </a:rPr>
                        <m:t>𝑋</m:t>
                      </m:r>
                      <m:r>
                        <a:rPr lang="en-GB" sz="7679" i="1">
                          <a:latin typeface="Cambria Math" panose="02040503050406030204" pitchFamily="18" charset="0"/>
                          <a:cs typeface="Palatino Linotype"/>
                        </a:rPr>
                        <m:t>𝛽</m:t>
                      </m:r>
                      <m:r>
                        <a:rPr lang="en-GB" sz="7679" i="1">
                          <a:latin typeface="Cambria Math" panose="02040503050406030204" pitchFamily="18" charset="0"/>
                          <a:cs typeface="Palatino Linotype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sz="7679" i="1">
                          <a:latin typeface="Cambria Math" panose="02040503050406030204" pitchFamily="18" charset="0"/>
                          <a:cs typeface="Palatino Linotype"/>
                        </a:rPr>
                        <m:t>ϵ</m:t>
                      </m:r>
                    </m:oMath>
                  </m:oMathPara>
                </a14:m>
                <a:endParaRPr lang="en-GB" sz="7679" dirty="0">
                  <a:latin typeface="Palatino Linotype"/>
                  <a:cs typeface="Palatino Linotype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58EACB-69CC-4AE6-B220-5C8D98C0D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696" y="1232179"/>
                <a:ext cx="5918159" cy="11817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2337350-D6DB-4F02-83CF-5BCE417EB56D}"/>
                  </a:ext>
                </a:extLst>
              </p:cNvPr>
              <p:cNvSpPr txBox="1"/>
              <p:nvPr/>
            </p:nvSpPr>
            <p:spPr>
              <a:xfrm>
                <a:off x="6479590" y="4689739"/>
                <a:ext cx="854400" cy="1181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7679" i="1" dirty="0">
                          <a:latin typeface="Cambria Math" panose="02040503050406030204" pitchFamily="18" charset="0"/>
                          <a:cs typeface="Palatino Linotype"/>
                        </a:rPr>
                        <m:t>𝑍</m:t>
                      </m:r>
                    </m:oMath>
                  </m:oMathPara>
                </a14:m>
                <a:endParaRPr lang="en-GB" sz="7679" dirty="0">
                  <a:latin typeface="Palatino Linotype"/>
                  <a:cs typeface="Palatino Linotype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2337350-D6DB-4F02-83CF-5BCE417EB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590" y="4689739"/>
                <a:ext cx="854400" cy="11817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DFEEBFB-E10E-434B-B316-9B0D016C2291}"/>
              </a:ext>
            </a:extLst>
          </p:cNvPr>
          <p:cNvCxnSpPr>
            <a:cxnSpLocks/>
            <a:stCxn id="4" idx="0"/>
          </p:cNvCxnSpPr>
          <p:nvPr/>
        </p:nvCxnSpPr>
        <p:spPr bwMode="auto">
          <a:xfrm flipH="1" flipV="1">
            <a:off x="6906487" y="2272387"/>
            <a:ext cx="303" cy="2417352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0F4DBB-DF27-4BF0-A4DB-F80E6482096F}"/>
              </a:ext>
            </a:extLst>
          </p:cNvPr>
          <p:cNvCxnSpPr>
            <a:cxnSpLocks/>
            <a:stCxn id="4" idx="0"/>
          </p:cNvCxnSpPr>
          <p:nvPr/>
        </p:nvCxnSpPr>
        <p:spPr bwMode="auto">
          <a:xfrm flipV="1">
            <a:off x="6906790" y="2272387"/>
            <a:ext cx="2287334" cy="2417352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3B6E709-B092-426F-AF10-D8880F5827A8}"/>
              </a:ext>
            </a:extLst>
          </p:cNvPr>
          <p:cNvSpPr/>
          <p:nvPr/>
        </p:nvSpPr>
        <p:spPr>
          <a:xfrm>
            <a:off x="6989926" y="445646"/>
            <a:ext cx="2266778" cy="1071619"/>
          </a:xfrm>
          <a:custGeom>
            <a:avLst/>
            <a:gdLst>
              <a:gd name="connsiteX0" fmla="*/ 0 w 1594088"/>
              <a:gd name="connsiteY0" fmla="*/ 655808 h 753605"/>
              <a:gd name="connsiteX1" fmla="*/ 836162 w 1594088"/>
              <a:gd name="connsiteY1" fmla="*/ 570 h 753605"/>
              <a:gd name="connsiteX2" fmla="*/ 1594088 w 1594088"/>
              <a:gd name="connsiteY2" fmla="*/ 753605 h 753605"/>
              <a:gd name="connsiteX3" fmla="*/ 1594088 w 1594088"/>
              <a:gd name="connsiteY3" fmla="*/ 753605 h 753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088" h="753605">
                <a:moveTo>
                  <a:pt x="0" y="655808"/>
                </a:moveTo>
                <a:cubicBezTo>
                  <a:pt x="285240" y="320039"/>
                  <a:pt x="570481" y="-15730"/>
                  <a:pt x="836162" y="570"/>
                </a:cubicBezTo>
                <a:cubicBezTo>
                  <a:pt x="1101843" y="16870"/>
                  <a:pt x="1594088" y="753605"/>
                  <a:pt x="1594088" y="753605"/>
                </a:cubicBezTo>
                <a:lnTo>
                  <a:pt x="1594088" y="753605"/>
                </a:lnTo>
              </a:path>
            </a:pathLst>
          </a:custGeom>
          <a:noFill/>
          <a:ln w="47625" cap="flat" cmpd="sng" algn="ctr">
            <a:solidFill>
              <a:srgbClr val="0070C0"/>
            </a:solidFill>
            <a:prstDash val="solid"/>
            <a:round/>
            <a:headEnd type="stealth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GB" sz="3646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1FEDBB5-6174-40CF-B2DC-398337F88233}"/>
              </a:ext>
            </a:extLst>
          </p:cNvPr>
          <p:cNvSpPr/>
          <p:nvPr/>
        </p:nvSpPr>
        <p:spPr>
          <a:xfrm rot="7285868">
            <a:off x="6757659" y="3527173"/>
            <a:ext cx="3824495" cy="1071619"/>
          </a:xfrm>
          <a:custGeom>
            <a:avLst/>
            <a:gdLst>
              <a:gd name="connsiteX0" fmla="*/ 0 w 1594088"/>
              <a:gd name="connsiteY0" fmla="*/ 655808 h 753605"/>
              <a:gd name="connsiteX1" fmla="*/ 836162 w 1594088"/>
              <a:gd name="connsiteY1" fmla="*/ 570 h 753605"/>
              <a:gd name="connsiteX2" fmla="*/ 1594088 w 1594088"/>
              <a:gd name="connsiteY2" fmla="*/ 753605 h 753605"/>
              <a:gd name="connsiteX3" fmla="*/ 1594088 w 1594088"/>
              <a:gd name="connsiteY3" fmla="*/ 753605 h 753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088" h="753605">
                <a:moveTo>
                  <a:pt x="0" y="655808"/>
                </a:moveTo>
                <a:cubicBezTo>
                  <a:pt x="285240" y="320039"/>
                  <a:pt x="570481" y="-15730"/>
                  <a:pt x="836162" y="570"/>
                </a:cubicBezTo>
                <a:cubicBezTo>
                  <a:pt x="1101843" y="16870"/>
                  <a:pt x="1594088" y="753605"/>
                  <a:pt x="1594088" y="753605"/>
                </a:cubicBezTo>
                <a:lnTo>
                  <a:pt x="1594088" y="753605"/>
                </a:lnTo>
              </a:path>
            </a:pathLst>
          </a:custGeom>
          <a:noFill/>
          <a:ln w="47625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/>
          </a:ln>
          <a:effectLst/>
        </p:spPr>
        <p:txBody>
          <a:bodyPr rtlCol="0" anchor="ctr"/>
          <a:lstStyle/>
          <a:p>
            <a:pPr algn="ctr"/>
            <a:endParaRPr lang="en-GB" sz="3646"/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1503FCC6-8543-4322-BD34-7FB44DF4B8CE}"/>
              </a:ext>
            </a:extLst>
          </p:cNvPr>
          <p:cNvSpPr/>
          <p:nvPr/>
        </p:nvSpPr>
        <p:spPr>
          <a:xfrm>
            <a:off x="8253844" y="3767440"/>
            <a:ext cx="1870440" cy="931742"/>
          </a:xfrm>
          <a:prstGeom prst="mathMultiply">
            <a:avLst>
              <a:gd name="adj1" fmla="val 551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GB" sz="3646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CC7A6E28-2B77-44B9-A5FF-CA838796ADC7}"/>
              </a:ext>
            </a:extLst>
          </p:cNvPr>
          <p:cNvSpPr/>
          <p:nvPr/>
        </p:nvSpPr>
        <p:spPr>
          <a:xfrm>
            <a:off x="10416414" y="3561538"/>
            <a:ext cx="2101389" cy="521954"/>
          </a:xfrm>
          <a:prstGeom prst="wedgeRoundRectCallout">
            <a:avLst>
              <a:gd name="adj1" fmla="val -84302"/>
              <a:gd name="adj2" fmla="val 37189"/>
              <a:gd name="adj3" fmla="val 16667"/>
            </a:avLst>
          </a:prstGeom>
          <a:ln>
            <a:solidFill>
              <a:srgbClr val="040404"/>
            </a:solidFill>
          </a:ln>
        </p:spPr>
        <p:txBody>
          <a:bodyPr rot="0" spcFirstLastPara="0" vertOverflow="overflow" horzOverflow="overflow" vert="horz" wrap="square" lIns="130027" tIns="65013" rIns="130027" bIns="65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991" b="1" dirty="0"/>
              <a:t>Criterion 1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E4D5085-450C-4F51-9016-E7EE994B2FC1}"/>
              </a:ext>
            </a:extLst>
          </p:cNvPr>
          <p:cNvSpPr/>
          <p:nvPr/>
        </p:nvSpPr>
        <p:spPr>
          <a:xfrm>
            <a:off x="3837495" y="3300560"/>
            <a:ext cx="2101389" cy="521954"/>
          </a:xfrm>
          <a:prstGeom prst="wedgeRoundRectCallout">
            <a:avLst>
              <a:gd name="adj1" fmla="val 94048"/>
              <a:gd name="adj2" fmla="val 18539"/>
              <a:gd name="adj3" fmla="val 16667"/>
            </a:avLst>
          </a:prstGeom>
          <a:ln>
            <a:solidFill>
              <a:srgbClr val="040404"/>
            </a:solidFill>
          </a:ln>
        </p:spPr>
        <p:txBody>
          <a:bodyPr rot="0" spcFirstLastPara="0" vertOverflow="overflow" horzOverflow="overflow" vert="horz" wrap="square" lIns="130027" tIns="65013" rIns="130027" bIns="65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991" b="1" dirty="0"/>
              <a:t>Criterion 2</a:t>
            </a:r>
          </a:p>
        </p:txBody>
      </p:sp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EA9C1783-AD25-4A5D-84D0-646CA869F29D}"/>
              </a:ext>
            </a:extLst>
          </p:cNvPr>
          <p:cNvSpPr/>
          <p:nvPr/>
        </p:nvSpPr>
        <p:spPr>
          <a:xfrm>
            <a:off x="6961065" y="3202139"/>
            <a:ext cx="1870440" cy="931742"/>
          </a:xfrm>
          <a:prstGeom prst="mathMultiply">
            <a:avLst>
              <a:gd name="adj1" fmla="val 551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GB" sz="3646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9EF547F5-0779-4AE1-87BA-44E348617C5A}"/>
              </a:ext>
            </a:extLst>
          </p:cNvPr>
          <p:cNvSpPr/>
          <p:nvPr/>
        </p:nvSpPr>
        <p:spPr>
          <a:xfrm>
            <a:off x="7101179" y="2369678"/>
            <a:ext cx="1730322" cy="521954"/>
          </a:xfrm>
          <a:prstGeom prst="wedgeRoundRectCallout">
            <a:avLst>
              <a:gd name="adj1" fmla="val -17347"/>
              <a:gd name="adj2" fmla="val 169074"/>
              <a:gd name="adj3" fmla="val 16667"/>
            </a:avLst>
          </a:prstGeom>
          <a:ln>
            <a:solidFill>
              <a:srgbClr val="040404"/>
            </a:solidFill>
          </a:ln>
        </p:spPr>
        <p:txBody>
          <a:bodyPr rtlCol="0" anchor="ctr"/>
          <a:lstStyle/>
          <a:p>
            <a:pPr algn="ctr"/>
            <a:r>
              <a:rPr lang="en-GB" sz="1991" b="1"/>
              <a:t>Criterion 3</a:t>
            </a:r>
            <a:endParaRPr lang="en-GB" sz="1991" b="1" dirty="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06FA979B-1A1A-4F9E-81B0-7DCF44188238}"/>
              </a:ext>
            </a:extLst>
          </p:cNvPr>
          <p:cNvSpPr txBox="1">
            <a:spLocks noChangeArrowheads="1"/>
          </p:cNvSpPr>
          <p:nvPr/>
        </p:nvSpPr>
        <p:spPr>
          <a:xfrm>
            <a:off x="381599" y="6386554"/>
            <a:ext cx="9829892" cy="9482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300277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Palatino Linotype" charset="0"/>
              </a:rPr>
              <a:t>3 Criteria for instrumental variables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5DC9FA-E4A0-4DB8-8E3E-96C3EADF7D4C}"/>
              </a:ext>
            </a:extLst>
          </p:cNvPr>
          <p:cNvSpPr txBox="1"/>
          <p:nvPr/>
        </p:nvSpPr>
        <p:spPr>
          <a:xfrm>
            <a:off x="531351" y="6985755"/>
            <a:ext cx="124750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812673" indent="-812673">
              <a:buFont typeface="+mj-lt"/>
              <a:buAutoNum type="arabicPeriod"/>
            </a:pPr>
            <a:r>
              <a:rPr lang="en-US" sz="2800" dirty="0">
                <a:latin typeface="Palatino Linotype" charset="0"/>
                <a:ea typeface="Palatino Linotype" charset="0"/>
                <a:cs typeface="Palatino Linotype" charset="0"/>
              </a:rPr>
              <a:t>Must be independent of shocks</a:t>
            </a:r>
          </a:p>
          <a:p>
            <a:pPr marL="812673" indent="-812673">
              <a:buFont typeface="+mj-lt"/>
              <a:buAutoNum type="arabicPeriod"/>
            </a:pPr>
            <a:r>
              <a:rPr lang="en-US" sz="2800" dirty="0">
                <a:latin typeface="Palatino Linotype" charset="0"/>
                <a:ea typeface="Palatino Linotype" charset="0"/>
                <a:cs typeface="Palatino Linotype" charset="0"/>
              </a:rPr>
              <a:t>Must be driver of variable of interest</a:t>
            </a:r>
          </a:p>
          <a:p>
            <a:pPr marL="812673" indent="-812673">
              <a:buFont typeface="+mj-lt"/>
              <a:buAutoNum type="arabicPeriod"/>
            </a:pPr>
            <a:r>
              <a:rPr lang="en-US" sz="2800" dirty="0">
                <a:latin typeface="Palatino Linotype" charset="0"/>
                <a:ea typeface="Palatino Linotype" charset="0"/>
                <a:cs typeface="Palatino Linotype" charset="0"/>
              </a:rPr>
              <a:t>Must not affect outcome variable other than trough variable of interest</a:t>
            </a:r>
          </a:p>
          <a:p>
            <a:endParaRPr lang="en-US" sz="28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20" name="Rounded Rectangular Callout 5">
            <a:extLst>
              <a:ext uri="{FF2B5EF4-FFF2-40B4-BE49-F238E27FC236}">
                <a16:creationId xmlns:a16="http://schemas.microsoft.com/office/drawing/2014/main" id="{5E38821E-A1F5-42D9-9136-212C869383B9}"/>
              </a:ext>
            </a:extLst>
          </p:cNvPr>
          <p:cNvSpPr/>
          <p:nvPr/>
        </p:nvSpPr>
        <p:spPr>
          <a:xfrm>
            <a:off x="7228841" y="5985484"/>
            <a:ext cx="5151588" cy="601344"/>
          </a:xfrm>
          <a:prstGeom prst="wedgeRoundRectCallout">
            <a:avLst>
              <a:gd name="adj1" fmla="val -63730"/>
              <a:gd name="adj2" fmla="val 148604"/>
              <a:gd name="adj3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Palatino Linotype" charset="0"/>
                <a:ea typeface="Palatino Linotype" charset="0"/>
                <a:cs typeface="Palatino Linotype" charset="0"/>
              </a:rPr>
              <a:t>Must be argued</a:t>
            </a:r>
          </a:p>
        </p:txBody>
      </p:sp>
      <p:sp>
        <p:nvSpPr>
          <p:cNvPr id="21" name="Rounded Rectangular Callout 7">
            <a:extLst>
              <a:ext uri="{FF2B5EF4-FFF2-40B4-BE49-F238E27FC236}">
                <a16:creationId xmlns:a16="http://schemas.microsoft.com/office/drawing/2014/main" id="{7E5BC6BA-A01C-4BDE-AEDB-7D5AF59F3156}"/>
              </a:ext>
            </a:extLst>
          </p:cNvPr>
          <p:cNvSpPr/>
          <p:nvPr/>
        </p:nvSpPr>
        <p:spPr>
          <a:xfrm>
            <a:off x="8986835" y="6789244"/>
            <a:ext cx="3393593" cy="601344"/>
          </a:xfrm>
          <a:prstGeom prst="wedgeRoundRectCallout">
            <a:avLst>
              <a:gd name="adj1" fmla="val -102646"/>
              <a:gd name="adj2" fmla="val 75615"/>
              <a:gd name="adj3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Palatino Linotype" charset="0"/>
                <a:ea typeface="Palatino Linotype" charset="0"/>
                <a:cs typeface="Palatino Linotype" charset="0"/>
              </a:rPr>
              <a:t>Can be checked</a:t>
            </a:r>
          </a:p>
        </p:txBody>
      </p:sp>
      <p:sp>
        <p:nvSpPr>
          <p:cNvPr id="22" name="Rounded Rectangular Callout 5">
            <a:extLst>
              <a:ext uri="{FF2B5EF4-FFF2-40B4-BE49-F238E27FC236}">
                <a16:creationId xmlns:a16="http://schemas.microsoft.com/office/drawing/2014/main" id="{FBC6258D-C8B5-41CF-81ED-C808254B1D9F}"/>
              </a:ext>
            </a:extLst>
          </p:cNvPr>
          <p:cNvSpPr/>
          <p:nvPr/>
        </p:nvSpPr>
        <p:spPr>
          <a:xfrm>
            <a:off x="7202442" y="8435513"/>
            <a:ext cx="5272595" cy="601344"/>
          </a:xfrm>
          <a:prstGeom prst="wedgeRoundRectCallout">
            <a:avLst>
              <a:gd name="adj1" fmla="val -26964"/>
              <a:gd name="adj2" fmla="val -73403"/>
              <a:gd name="adj3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alatino Linotype" charset="0"/>
                <a:ea typeface="Palatino Linotype" charset="0"/>
                <a:cs typeface="Palatino Linotype" charset="0"/>
              </a:rPr>
              <a:t>Must be argued</a:t>
            </a:r>
          </a:p>
        </p:txBody>
      </p:sp>
    </p:spTree>
    <p:extLst>
      <p:ext uri="{BB962C8B-B14F-4D97-AF65-F5344CB8AC3E}">
        <p14:creationId xmlns:p14="http://schemas.microsoft.com/office/powerpoint/2010/main" val="30699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4" grpId="0" animBg="1"/>
      <p:bldP spid="12" grpId="0" animBg="1"/>
      <p:bldP spid="13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EC504-1C10-490B-A0D2-0CC5109D1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The College distance instrument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20CF8061-A2C3-4F2F-8472-3EB6F3EAFA6D}"/>
                  </a:ext>
                </a:extLst>
              </p14:cNvPr>
              <p14:cNvContentPartPr/>
              <p14:nvPr/>
            </p14:nvContentPartPr>
            <p14:xfrm>
              <a:off x="11579504" y="4725246"/>
              <a:ext cx="6655" cy="8703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20CF8061-A2C3-4F2F-8472-3EB6F3EAFA6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561018" y="4616458"/>
                <a:ext cx="43258" cy="2259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58EACB-69CC-4AE6-B220-5C8D98C0D531}"/>
                  </a:ext>
                </a:extLst>
              </p:cNvPr>
              <p:cNvSpPr txBox="1"/>
              <p:nvPr/>
            </p:nvSpPr>
            <p:spPr>
              <a:xfrm>
                <a:off x="4194696" y="1232179"/>
                <a:ext cx="5918159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0" i="1" smtClean="0">
                          <a:latin typeface="Cambria Math" panose="02040503050406030204" pitchFamily="18" charset="0"/>
                          <a:cs typeface="Palatino Linotype"/>
                        </a:rPr>
                        <m:t>𝑊𝑎𝑔𝑒</m:t>
                      </m:r>
                      <m:r>
                        <a:rPr lang="en-GB" sz="5400" i="1">
                          <a:latin typeface="Cambria Math" panose="02040503050406030204" pitchFamily="18" charset="0"/>
                          <a:cs typeface="Palatino Linotype"/>
                        </a:rPr>
                        <m:t>=</m:t>
                      </m:r>
                      <m:r>
                        <a:rPr lang="en-GB" sz="5400" b="0" i="1" smtClean="0">
                          <a:latin typeface="Cambria Math" panose="02040503050406030204" pitchFamily="18" charset="0"/>
                          <a:cs typeface="Palatino Linotype"/>
                        </a:rPr>
                        <m:t>𝐸𝐷𝑈</m:t>
                      </m:r>
                      <m:r>
                        <a:rPr lang="en-GB" sz="5400" i="1">
                          <a:latin typeface="Cambria Math" panose="02040503050406030204" pitchFamily="18" charset="0"/>
                          <a:cs typeface="Palatino Linotype"/>
                        </a:rPr>
                        <m:t>𝛽</m:t>
                      </m:r>
                      <m:r>
                        <a:rPr lang="en-GB" sz="5400" i="1">
                          <a:latin typeface="Cambria Math" panose="02040503050406030204" pitchFamily="18" charset="0"/>
                          <a:cs typeface="Palatino Linotype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sz="5400" i="1">
                          <a:latin typeface="Cambria Math" panose="02040503050406030204" pitchFamily="18" charset="0"/>
                          <a:cs typeface="Palatino Linotype"/>
                        </a:rPr>
                        <m:t>ϵ</m:t>
                      </m:r>
                    </m:oMath>
                  </m:oMathPara>
                </a14:m>
                <a:endParaRPr lang="en-GB" sz="5400" dirty="0">
                  <a:latin typeface="Palatino Linotype"/>
                  <a:cs typeface="Palatino Linotype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58EACB-69CC-4AE6-B220-5C8D98C0D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696" y="1232179"/>
                <a:ext cx="5918159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2337350-D6DB-4F02-83CF-5BCE417EB56D}"/>
              </a:ext>
            </a:extLst>
          </p:cNvPr>
          <p:cNvSpPr txBox="1"/>
          <p:nvPr/>
        </p:nvSpPr>
        <p:spPr>
          <a:xfrm>
            <a:off x="5030756" y="5190453"/>
            <a:ext cx="3787896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5400" dirty="0">
                <a:cs typeface="Palatino Linotype"/>
              </a:rPr>
              <a:t>Near College</a:t>
            </a:r>
            <a:endParaRPr lang="en-GB" sz="5400" dirty="0">
              <a:latin typeface="Palatino Linotype"/>
              <a:cs typeface="Palatino Linotype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DFEEBFB-E10E-434B-B316-9B0D016C2291}"/>
              </a:ext>
            </a:extLst>
          </p:cNvPr>
          <p:cNvCxnSpPr>
            <a:cxnSpLocks/>
            <a:stCxn id="4" idx="0"/>
          </p:cNvCxnSpPr>
          <p:nvPr/>
        </p:nvCxnSpPr>
        <p:spPr bwMode="auto">
          <a:xfrm flipV="1">
            <a:off x="6924704" y="2203991"/>
            <a:ext cx="104048" cy="2986462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0F4DBB-DF27-4BF0-A4DB-F80E6482096F}"/>
              </a:ext>
            </a:extLst>
          </p:cNvPr>
          <p:cNvCxnSpPr>
            <a:cxnSpLocks/>
            <a:stCxn id="4" idx="0"/>
          </p:cNvCxnSpPr>
          <p:nvPr/>
        </p:nvCxnSpPr>
        <p:spPr bwMode="auto">
          <a:xfrm flipV="1">
            <a:off x="6924704" y="2018210"/>
            <a:ext cx="2813656" cy="3172243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3B6E709-B092-426F-AF10-D8880F5827A8}"/>
              </a:ext>
            </a:extLst>
          </p:cNvPr>
          <p:cNvSpPr/>
          <p:nvPr/>
        </p:nvSpPr>
        <p:spPr>
          <a:xfrm>
            <a:off x="5605272" y="445646"/>
            <a:ext cx="3651432" cy="1071619"/>
          </a:xfrm>
          <a:custGeom>
            <a:avLst/>
            <a:gdLst>
              <a:gd name="connsiteX0" fmla="*/ 0 w 1594088"/>
              <a:gd name="connsiteY0" fmla="*/ 655808 h 753605"/>
              <a:gd name="connsiteX1" fmla="*/ 836162 w 1594088"/>
              <a:gd name="connsiteY1" fmla="*/ 570 h 753605"/>
              <a:gd name="connsiteX2" fmla="*/ 1594088 w 1594088"/>
              <a:gd name="connsiteY2" fmla="*/ 753605 h 753605"/>
              <a:gd name="connsiteX3" fmla="*/ 1594088 w 1594088"/>
              <a:gd name="connsiteY3" fmla="*/ 753605 h 753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088" h="753605">
                <a:moveTo>
                  <a:pt x="0" y="655808"/>
                </a:moveTo>
                <a:cubicBezTo>
                  <a:pt x="285240" y="320039"/>
                  <a:pt x="570481" y="-15730"/>
                  <a:pt x="836162" y="570"/>
                </a:cubicBezTo>
                <a:cubicBezTo>
                  <a:pt x="1101843" y="16870"/>
                  <a:pt x="1594088" y="753605"/>
                  <a:pt x="1594088" y="753605"/>
                </a:cubicBezTo>
                <a:lnTo>
                  <a:pt x="1594088" y="753605"/>
                </a:lnTo>
              </a:path>
            </a:pathLst>
          </a:custGeom>
          <a:noFill/>
          <a:ln w="47625" cap="flat" cmpd="sng" algn="ctr">
            <a:solidFill>
              <a:srgbClr val="0070C0"/>
            </a:solidFill>
            <a:prstDash val="solid"/>
            <a:round/>
            <a:headEnd type="stealth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GB" sz="3646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1FEDBB5-6174-40CF-B2DC-398337F88233}"/>
              </a:ext>
            </a:extLst>
          </p:cNvPr>
          <p:cNvSpPr/>
          <p:nvPr/>
        </p:nvSpPr>
        <p:spPr>
          <a:xfrm rot="7285868">
            <a:off x="7300025" y="3313151"/>
            <a:ext cx="4103053" cy="1609817"/>
          </a:xfrm>
          <a:custGeom>
            <a:avLst/>
            <a:gdLst>
              <a:gd name="connsiteX0" fmla="*/ 0 w 1594088"/>
              <a:gd name="connsiteY0" fmla="*/ 655808 h 753605"/>
              <a:gd name="connsiteX1" fmla="*/ 836162 w 1594088"/>
              <a:gd name="connsiteY1" fmla="*/ 570 h 753605"/>
              <a:gd name="connsiteX2" fmla="*/ 1594088 w 1594088"/>
              <a:gd name="connsiteY2" fmla="*/ 753605 h 753605"/>
              <a:gd name="connsiteX3" fmla="*/ 1594088 w 1594088"/>
              <a:gd name="connsiteY3" fmla="*/ 753605 h 753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088" h="753605">
                <a:moveTo>
                  <a:pt x="0" y="655808"/>
                </a:moveTo>
                <a:cubicBezTo>
                  <a:pt x="285240" y="320039"/>
                  <a:pt x="570481" y="-15730"/>
                  <a:pt x="836162" y="570"/>
                </a:cubicBezTo>
                <a:cubicBezTo>
                  <a:pt x="1101843" y="16870"/>
                  <a:pt x="1594088" y="753605"/>
                  <a:pt x="1594088" y="753605"/>
                </a:cubicBezTo>
                <a:lnTo>
                  <a:pt x="1594088" y="753605"/>
                </a:lnTo>
              </a:path>
            </a:pathLst>
          </a:custGeom>
          <a:noFill/>
          <a:ln w="47625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/>
          </a:ln>
          <a:effectLst/>
        </p:spPr>
        <p:txBody>
          <a:bodyPr rtlCol="0" anchor="ctr"/>
          <a:lstStyle/>
          <a:p>
            <a:pPr algn="ctr"/>
            <a:endParaRPr lang="en-GB" sz="3646"/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1503FCC6-8543-4322-BD34-7FB44DF4B8CE}"/>
              </a:ext>
            </a:extLst>
          </p:cNvPr>
          <p:cNvSpPr/>
          <p:nvPr/>
        </p:nvSpPr>
        <p:spPr>
          <a:xfrm>
            <a:off x="9102780" y="4101936"/>
            <a:ext cx="1870440" cy="931742"/>
          </a:xfrm>
          <a:prstGeom prst="mathMultiply">
            <a:avLst>
              <a:gd name="adj1" fmla="val 551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GB" sz="3646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CC7A6E28-2B77-44B9-A5FF-CA838796ADC7}"/>
              </a:ext>
            </a:extLst>
          </p:cNvPr>
          <p:cNvSpPr/>
          <p:nvPr/>
        </p:nvSpPr>
        <p:spPr>
          <a:xfrm>
            <a:off x="10416414" y="3561538"/>
            <a:ext cx="2101389" cy="521954"/>
          </a:xfrm>
          <a:prstGeom prst="wedgeRoundRectCallout">
            <a:avLst>
              <a:gd name="adj1" fmla="val -59934"/>
              <a:gd name="adj2" fmla="val 24926"/>
              <a:gd name="adj3" fmla="val 16667"/>
            </a:avLst>
          </a:prstGeom>
          <a:ln>
            <a:solidFill>
              <a:srgbClr val="040404"/>
            </a:solidFill>
          </a:ln>
        </p:spPr>
        <p:txBody>
          <a:bodyPr rot="0" spcFirstLastPara="0" vertOverflow="overflow" horzOverflow="overflow" vert="horz" wrap="square" lIns="130027" tIns="65013" rIns="130027" bIns="65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991" b="1" dirty="0"/>
              <a:t>Criterion 1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E4D5085-450C-4F51-9016-E7EE994B2FC1}"/>
              </a:ext>
            </a:extLst>
          </p:cNvPr>
          <p:cNvSpPr/>
          <p:nvPr/>
        </p:nvSpPr>
        <p:spPr>
          <a:xfrm>
            <a:off x="3837495" y="3300560"/>
            <a:ext cx="2101389" cy="521954"/>
          </a:xfrm>
          <a:prstGeom prst="wedgeRoundRectCallout">
            <a:avLst>
              <a:gd name="adj1" fmla="val 94048"/>
              <a:gd name="adj2" fmla="val 18539"/>
              <a:gd name="adj3" fmla="val 16667"/>
            </a:avLst>
          </a:prstGeom>
          <a:ln>
            <a:solidFill>
              <a:srgbClr val="040404"/>
            </a:solidFill>
          </a:ln>
        </p:spPr>
        <p:txBody>
          <a:bodyPr rot="0" spcFirstLastPara="0" vertOverflow="overflow" horzOverflow="overflow" vert="horz" wrap="square" lIns="130027" tIns="65013" rIns="130027" bIns="65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991" b="1" dirty="0"/>
              <a:t>Criterion 2</a:t>
            </a:r>
          </a:p>
        </p:txBody>
      </p:sp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EA9C1783-AD25-4A5D-84D0-646CA869F29D}"/>
              </a:ext>
            </a:extLst>
          </p:cNvPr>
          <p:cNvSpPr/>
          <p:nvPr/>
        </p:nvSpPr>
        <p:spPr>
          <a:xfrm>
            <a:off x="7253017" y="3273451"/>
            <a:ext cx="1870440" cy="931742"/>
          </a:xfrm>
          <a:prstGeom prst="mathMultiply">
            <a:avLst>
              <a:gd name="adj1" fmla="val 551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GB" sz="3646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9EF547F5-0779-4AE1-87BA-44E348617C5A}"/>
              </a:ext>
            </a:extLst>
          </p:cNvPr>
          <p:cNvSpPr/>
          <p:nvPr/>
        </p:nvSpPr>
        <p:spPr>
          <a:xfrm>
            <a:off x="7101179" y="2369678"/>
            <a:ext cx="1730322" cy="521954"/>
          </a:xfrm>
          <a:prstGeom prst="wedgeRoundRectCallout">
            <a:avLst>
              <a:gd name="adj1" fmla="val -17347"/>
              <a:gd name="adj2" fmla="val 169074"/>
              <a:gd name="adj3" fmla="val 16667"/>
            </a:avLst>
          </a:prstGeom>
          <a:ln>
            <a:solidFill>
              <a:srgbClr val="040404"/>
            </a:solidFill>
          </a:ln>
        </p:spPr>
        <p:txBody>
          <a:bodyPr rtlCol="0" anchor="ctr"/>
          <a:lstStyle/>
          <a:p>
            <a:pPr algn="ctr"/>
            <a:r>
              <a:rPr lang="en-GB" sz="1991" b="1"/>
              <a:t>Criterion 3</a:t>
            </a:r>
            <a:endParaRPr lang="en-GB" sz="1991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627E7B-0E09-400D-9ED2-56ED40B07F17}"/>
              </a:ext>
            </a:extLst>
          </p:cNvPr>
          <p:cNvSpPr txBox="1"/>
          <p:nvPr/>
        </p:nvSpPr>
        <p:spPr>
          <a:xfrm>
            <a:off x="2020823" y="7323326"/>
            <a:ext cx="1078575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GB" sz="3200" dirty="0"/>
              <a:t>Places with opportunities (e.g. cities)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1DD5B16-F68A-49BC-9C5B-D64AC6D4912C}"/>
              </a:ext>
            </a:extLst>
          </p:cNvPr>
          <p:cNvCxnSpPr>
            <a:cxnSpLocks/>
            <a:stCxn id="23" idx="0"/>
            <a:endCxn id="4" idx="2"/>
          </p:cNvCxnSpPr>
          <p:nvPr/>
        </p:nvCxnSpPr>
        <p:spPr bwMode="auto">
          <a:xfrm flipH="1" flipV="1">
            <a:off x="6924704" y="6021450"/>
            <a:ext cx="488996" cy="1301876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DA2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0FD3113-4CEA-47C9-8F96-148273C32A7C}"/>
              </a:ext>
            </a:extLst>
          </p:cNvPr>
          <p:cNvCxnSpPr>
            <a:cxnSpLocks/>
            <a:stCxn id="23" idx="0"/>
          </p:cNvCxnSpPr>
          <p:nvPr/>
        </p:nvCxnSpPr>
        <p:spPr bwMode="auto">
          <a:xfrm flipV="1">
            <a:off x="7413700" y="2063176"/>
            <a:ext cx="2324660" cy="526015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CFB74923-158C-4A5D-9D85-5093DB44BE37}"/>
              </a:ext>
            </a:extLst>
          </p:cNvPr>
          <p:cNvSpPr/>
          <p:nvPr/>
        </p:nvSpPr>
        <p:spPr>
          <a:xfrm>
            <a:off x="5452004" y="8154323"/>
            <a:ext cx="3262228" cy="521954"/>
          </a:xfrm>
          <a:prstGeom prst="wedgeRoundRectCallout">
            <a:avLst>
              <a:gd name="adj1" fmla="val 31388"/>
              <a:gd name="adj2" fmla="val -119859"/>
              <a:gd name="adj3" fmla="val 16667"/>
            </a:avLst>
          </a:prstGeom>
          <a:solidFill>
            <a:srgbClr val="C00000"/>
          </a:solidFill>
          <a:ln>
            <a:solidFill>
              <a:srgbClr val="040404"/>
            </a:solidFill>
          </a:ln>
        </p:spPr>
        <p:txBody>
          <a:bodyPr rot="0" spcFirstLastPara="0" vertOverflow="overflow" horzOverflow="overflow" vert="horz" wrap="square" lIns="130027" tIns="65013" rIns="130027" bIns="65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991" b="1" dirty="0">
                <a:solidFill>
                  <a:srgbClr val="FFFF00"/>
                </a:solidFill>
              </a:rPr>
              <a:t>Violation of criterion 3</a:t>
            </a:r>
          </a:p>
        </p:txBody>
      </p:sp>
    </p:spTree>
    <p:extLst>
      <p:ext uri="{BB962C8B-B14F-4D97-AF65-F5344CB8AC3E}">
        <p14:creationId xmlns:p14="http://schemas.microsoft.com/office/powerpoint/2010/main" val="29084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4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3" grpId="0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IB_PowerpointTemplate_v2">
      <a:dk1>
        <a:srgbClr val="4F535A"/>
      </a:dk1>
      <a:lt1>
        <a:srgbClr val="FFFFFF"/>
      </a:lt1>
      <a:dk2>
        <a:srgbClr val="4F535A"/>
      </a:dk2>
      <a:lt2>
        <a:srgbClr val="ED1941"/>
      </a:lt2>
      <a:accent1>
        <a:srgbClr val="0080C6"/>
      </a:accent1>
      <a:accent2>
        <a:srgbClr val="577C96"/>
      </a:accent2>
      <a:accent3>
        <a:srgbClr val="14B1E7"/>
      </a:accent3>
      <a:accent4>
        <a:srgbClr val="2DBBAA"/>
      </a:accent4>
      <a:accent5>
        <a:srgbClr val="787E83"/>
      </a:accent5>
      <a:accent6>
        <a:srgbClr val="D8E0E6"/>
      </a:accent6>
      <a:hlink>
        <a:srgbClr val="4F535A"/>
      </a:hlink>
      <a:folHlink>
        <a:srgbClr val="4F535A"/>
      </a:folHlink>
    </a:clrScheme>
    <a:fontScheme name="Ralfs favourite">
      <a:majorFont>
        <a:latin typeface="Abadi"/>
        <a:ea typeface=""/>
        <a:cs typeface=""/>
      </a:majorFont>
      <a:minorFont>
        <a:latin typeface="Abad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marL="284400" indent="-284400">
          <a:spcAft>
            <a:spcPts val="500"/>
          </a:spcAft>
          <a:buFont typeface="Arial" charset="0"/>
          <a:buChar char="•"/>
          <a:defRPr sz="2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2013 Template June 2016.pptx" id="{AF4AD10F-F82D-4741-BCCC-BB2A30134D91}" vid="{CBEE5FA9-142D-4B74-95BE-9F5B6D5150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1543</Words>
  <Application>Microsoft Office PowerPoint</Application>
  <PresentationFormat>Custom</PresentationFormat>
  <Paragraphs>215</Paragraphs>
  <Slides>32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.AppleSystemUIFont</vt:lpstr>
      <vt:lpstr>.HelveticaNeueDeskInterface-Regular</vt:lpstr>
      <vt:lpstr>Abadi</vt:lpstr>
      <vt:lpstr>Agency FB</vt:lpstr>
      <vt:lpstr>Arial</vt:lpstr>
      <vt:lpstr>Calibri</vt:lpstr>
      <vt:lpstr>Cambria Math</vt:lpstr>
      <vt:lpstr>Courier</vt:lpstr>
      <vt:lpstr>Palatino Linotype</vt:lpstr>
      <vt:lpstr>Tahoma</vt:lpstr>
      <vt:lpstr>Times New Roman</vt:lpstr>
      <vt:lpstr>Verdana</vt:lpstr>
      <vt:lpstr>Wingdings</vt:lpstr>
      <vt:lpstr>Office Theme</vt:lpstr>
      <vt:lpstr>Document</vt:lpstr>
      <vt:lpstr>Instrumental Variables  Beating endogeneity…with music?  by Ralf Martin (r.martin@imperial.ac.uk)</vt:lpstr>
      <vt:lpstr>Fixing endogeneity</vt:lpstr>
      <vt:lpstr>2 Stage Least Squares Estimator (2 SLS)</vt:lpstr>
      <vt:lpstr>Schooling effects example</vt:lpstr>
      <vt:lpstr>Schooling example</vt:lpstr>
      <vt:lpstr>Schooling example: The distance instrument</vt:lpstr>
      <vt:lpstr>Implementing IV</vt:lpstr>
      <vt:lpstr>A graphical representation of IV</vt:lpstr>
      <vt:lpstr>The College distance instrument</vt:lpstr>
      <vt:lpstr>Conditional IV</vt:lpstr>
      <vt:lpstr>Conditional IV in action</vt:lpstr>
      <vt:lpstr>Checking first stage in conditional IV case </vt:lpstr>
      <vt:lpstr>Reduced form: regressing outcome on instrument</vt:lpstr>
      <vt:lpstr>PowerPoint Presentation</vt:lpstr>
      <vt:lpstr>Extra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Panic on the streets of London (Study by Draca, Machin and Witt)</vt:lpstr>
      <vt:lpstr>Panic on the streets of London (Study by Draca, Machin and Witt)</vt:lpstr>
      <vt:lpstr>Panic on the streets of London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2020-10-28T13:18:43Z</dcterms:created>
  <dcterms:modified xsi:type="dcterms:W3CDTF">2021-12-08T13:42:32Z</dcterms:modified>
</cp:coreProperties>
</file>