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96" r:id="rId1"/>
  </p:sldMasterIdLst>
  <p:notesMasterIdLst>
    <p:notesMasterId r:id="rId51"/>
  </p:notesMasterIdLst>
  <p:sldIdLst>
    <p:sldId id="316" r:id="rId2"/>
    <p:sldId id="372" r:id="rId3"/>
    <p:sldId id="318" r:id="rId4"/>
    <p:sldId id="414" r:id="rId5"/>
    <p:sldId id="415" r:id="rId6"/>
    <p:sldId id="416" r:id="rId7"/>
    <p:sldId id="417" r:id="rId8"/>
    <p:sldId id="418" r:id="rId9"/>
    <p:sldId id="319" r:id="rId10"/>
    <p:sldId id="398" r:id="rId11"/>
    <p:sldId id="373" r:id="rId12"/>
    <p:sldId id="374" r:id="rId13"/>
    <p:sldId id="400" r:id="rId14"/>
    <p:sldId id="419" r:id="rId15"/>
    <p:sldId id="375" r:id="rId16"/>
    <p:sldId id="377" r:id="rId17"/>
    <p:sldId id="378" r:id="rId18"/>
    <p:sldId id="379" r:id="rId19"/>
    <p:sldId id="393" r:id="rId20"/>
    <p:sldId id="427" r:id="rId21"/>
    <p:sldId id="411" r:id="rId22"/>
    <p:sldId id="383" r:id="rId23"/>
    <p:sldId id="428" r:id="rId24"/>
    <p:sldId id="412" r:id="rId25"/>
    <p:sldId id="364" r:id="rId26"/>
    <p:sldId id="385" r:id="rId27"/>
    <p:sldId id="413" r:id="rId28"/>
    <p:sldId id="386" r:id="rId29"/>
    <p:sldId id="388" r:id="rId30"/>
    <p:sldId id="422" r:id="rId31"/>
    <p:sldId id="421" r:id="rId32"/>
    <p:sldId id="390" r:id="rId33"/>
    <p:sldId id="429" r:id="rId34"/>
    <p:sldId id="380" r:id="rId35"/>
    <p:sldId id="396" r:id="rId36"/>
    <p:sldId id="397" r:id="rId37"/>
    <p:sldId id="395" r:id="rId38"/>
    <p:sldId id="381" r:id="rId39"/>
    <p:sldId id="382" r:id="rId40"/>
    <p:sldId id="352" r:id="rId41"/>
    <p:sldId id="384" r:id="rId42"/>
    <p:sldId id="281" r:id="rId43"/>
    <p:sldId id="420" r:id="rId44"/>
    <p:sldId id="424" r:id="rId45"/>
    <p:sldId id="425" r:id="rId46"/>
    <p:sldId id="423" r:id="rId47"/>
    <p:sldId id="405" r:id="rId48"/>
    <p:sldId id="406" r:id="rId49"/>
    <p:sldId id="409" r:id="rId50"/>
  </p:sldIdLst>
  <p:sldSz cx="13006388" cy="9752013"/>
  <p:notesSz cx="6858000" cy="9144000"/>
  <p:defaultTextStyle>
    <a:defPPr>
      <a:defRPr lang="en-US"/>
    </a:defPPr>
    <a:lvl1pPr marL="0" algn="l" defTabSz="1302563" rtl="0" eaLnBrk="1" latinLnBrk="0" hangingPunct="1">
      <a:defRPr sz="2564" kern="1200">
        <a:solidFill>
          <a:schemeClr val="tx1"/>
        </a:solidFill>
        <a:latin typeface="+mn-lt"/>
        <a:ea typeface="+mn-ea"/>
        <a:cs typeface="+mn-cs"/>
      </a:defRPr>
    </a:lvl1pPr>
    <a:lvl2pPr marL="651281" algn="l" defTabSz="1302563" rtl="0" eaLnBrk="1" latinLnBrk="0" hangingPunct="1">
      <a:defRPr sz="2564" kern="1200">
        <a:solidFill>
          <a:schemeClr val="tx1"/>
        </a:solidFill>
        <a:latin typeface="+mn-lt"/>
        <a:ea typeface="+mn-ea"/>
        <a:cs typeface="+mn-cs"/>
      </a:defRPr>
    </a:lvl2pPr>
    <a:lvl3pPr marL="1302563" algn="l" defTabSz="1302563" rtl="0" eaLnBrk="1" latinLnBrk="0" hangingPunct="1">
      <a:defRPr sz="2564" kern="1200">
        <a:solidFill>
          <a:schemeClr val="tx1"/>
        </a:solidFill>
        <a:latin typeface="+mn-lt"/>
        <a:ea typeface="+mn-ea"/>
        <a:cs typeface="+mn-cs"/>
      </a:defRPr>
    </a:lvl3pPr>
    <a:lvl4pPr marL="1953844" algn="l" defTabSz="1302563" rtl="0" eaLnBrk="1" latinLnBrk="0" hangingPunct="1">
      <a:defRPr sz="2564" kern="1200">
        <a:solidFill>
          <a:schemeClr val="tx1"/>
        </a:solidFill>
        <a:latin typeface="+mn-lt"/>
        <a:ea typeface="+mn-ea"/>
        <a:cs typeface="+mn-cs"/>
      </a:defRPr>
    </a:lvl4pPr>
    <a:lvl5pPr marL="2605126" algn="l" defTabSz="1302563" rtl="0" eaLnBrk="1" latinLnBrk="0" hangingPunct="1">
      <a:defRPr sz="2564" kern="1200">
        <a:solidFill>
          <a:schemeClr val="tx1"/>
        </a:solidFill>
        <a:latin typeface="+mn-lt"/>
        <a:ea typeface="+mn-ea"/>
        <a:cs typeface="+mn-cs"/>
      </a:defRPr>
    </a:lvl5pPr>
    <a:lvl6pPr marL="3256407" algn="l" defTabSz="1302563" rtl="0" eaLnBrk="1" latinLnBrk="0" hangingPunct="1">
      <a:defRPr sz="2564" kern="1200">
        <a:solidFill>
          <a:schemeClr val="tx1"/>
        </a:solidFill>
        <a:latin typeface="+mn-lt"/>
        <a:ea typeface="+mn-ea"/>
        <a:cs typeface="+mn-cs"/>
      </a:defRPr>
    </a:lvl6pPr>
    <a:lvl7pPr marL="3907688" algn="l" defTabSz="1302563" rtl="0" eaLnBrk="1" latinLnBrk="0" hangingPunct="1">
      <a:defRPr sz="2564" kern="1200">
        <a:solidFill>
          <a:schemeClr val="tx1"/>
        </a:solidFill>
        <a:latin typeface="+mn-lt"/>
        <a:ea typeface="+mn-ea"/>
        <a:cs typeface="+mn-cs"/>
      </a:defRPr>
    </a:lvl7pPr>
    <a:lvl8pPr marL="4558970" algn="l" defTabSz="1302563" rtl="0" eaLnBrk="1" latinLnBrk="0" hangingPunct="1">
      <a:defRPr sz="2564" kern="1200">
        <a:solidFill>
          <a:schemeClr val="tx1"/>
        </a:solidFill>
        <a:latin typeface="+mn-lt"/>
        <a:ea typeface="+mn-ea"/>
        <a:cs typeface="+mn-cs"/>
      </a:defRPr>
    </a:lvl8pPr>
    <a:lvl9pPr marL="5210251" algn="l" defTabSz="1302563" rtl="0" eaLnBrk="1" latinLnBrk="0" hangingPunct="1">
      <a:defRPr sz="256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71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A22"/>
    <a:srgbClr val="F3F6F8"/>
    <a:srgbClr val="282828"/>
    <a:srgbClr val="0080C6"/>
    <a:srgbClr val="D8E0E6"/>
    <a:srgbClr val="AFDFEC"/>
    <a:srgbClr val="5BC8EE"/>
    <a:srgbClr val="85888D"/>
    <a:srgbClr val="31C5B9"/>
    <a:srgbClr val="4DA6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8622" autoAdjust="0"/>
    <p:restoredTop sz="96696"/>
  </p:normalViewPr>
  <p:slideViewPr>
    <p:cSldViewPr snapToGrid="0" snapToObjects="1">
      <p:cViewPr varScale="1">
        <p:scale>
          <a:sx n="80" d="100"/>
          <a:sy n="80" d="100"/>
        </p:scale>
        <p:origin x="147" y="39"/>
      </p:cViewPr>
      <p:guideLst>
        <p:guide orient="horz" pos="3071"/>
        <p:guide pos="409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0" d="100"/>
        <a:sy n="4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1-10-26T09:03:34.805" idx="1">
    <p:pos x="10" y="10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2FE346-E604-1B4E-9B2B-E45689E64B9A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53BD7F-CC90-B745-910D-0DE8F44E1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2507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302563" rtl="0" eaLnBrk="1" latinLnBrk="0" hangingPunct="1">
      <a:defRPr sz="1709" kern="1200">
        <a:solidFill>
          <a:schemeClr val="tx1"/>
        </a:solidFill>
        <a:latin typeface="+mn-lt"/>
        <a:ea typeface="+mn-ea"/>
        <a:cs typeface="+mn-cs"/>
      </a:defRPr>
    </a:lvl1pPr>
    <a:lvl2pPr marL="651281" algn="l" defTabSz="1302563" rtl="0" eaLnBrk="1" latinLnBrk="0" hangingPunct="1">
      <a:defRPr sz="1709" kern="1200">
        <a:solidFill>
          <a:schemeClr val="tx1"/>
        </a:solidFill>
        <a:latin typeface="+mn-lt"/>
        <a:ea typeface="+mn-ea"/>
        <a:cs typeface="+mn-cs"/>
      </a:defRPr>
    </a:lvl2pPr>
    <a:lvl3pPr marL="1302563" algn="l" defTabSz="1302563" rtl="0" eaLnBrk="1" latinLnBrk="0" hangingPunct="1">
      <a:defRPr sz="1709" kern="1200">
        <a:solidFill>
          <a:schemeClr val="tx1"/>
        </a:solidFill>
        <a:latin typeface="+mn-lt"/>
        <a:ea typeface="+mn-ea"/>
        <a:cs typeface="+mn-cs"/>
      </a:defRPr>
    </a:lvl3pPr>
    <a:lvl4pPr marL="1953844" algn="l" defTabSz="1302563" rtl="0" eaLnBrk="1" latinLnBrk="0" hangingPunct="1">
      <a:defRPr sz="1709" kern="1200">
        <a:solidFill>
          <a:schemeClr val="tx1"/>
        </a:solidFill>
        <a:latin typeface="+mn-lt"/>
        <a:ea typeface="+mn-ea"/>
        <a:cs typeface="+mn-cs"/>
      </a:defRPr>
    </a:lvl4pPr>
    <a:lvl5pPr marL="2605126" algn="l" defTabSz="1302563" rtl="0" eaLnBrk="1" latinLnBrk="0" hangingPunct="1">
      <a:defRPr sz="1709" kern="1200">
        <a:solidFill>
          <a:schemeClr val="tx1"/>
        </a:solidFill>
        <a:latin typeface="+mn-lt"/>
        <a:ea typeface="+mn-ea"/>
        <a:cs typeface="+mn-cs"/>
      </a:defRPr>
    </a:lvl5pPr>
    <a:lvl6pPr marL="3256407" algn="l" defTabSz="1302563" rtl="0" eaLnBrk="1" latinLnBrk="0" hangingPunct="1">
      <a:defRPr sz="1709" kern="1200">
        <a:solidFill>
          <a:schemeClr val="tx1"/>
        </a:solidFill>
        <a:latin typeface="+mn-lt"/>
        <a:ea typeface="+mn-ea"/>
        <a:cs typeface="+mn-cs"/>
      </a:defRPr>
    </a:lvl6pPr>
    <a:lvl7pPr marL="3907688" algn="l" defTabSz="1302563" rtl="0" eaLnBrk="1" latinLnBrk="0" hangingPunct="1">
      <a:defRPr sz="1709" kern="1200">
        <a:solidFill>
          <a:schemeClr val="tx1"/>
        </a:solidFill>
        <a:latin typeface="+mn-lt"/>
        <a:ea typeface="+mn-ea"/>
        <a:cs typeface="+mn-cs"/>
      </a:defRPr>
    </a:lvl7pPr>
    <a:lvl8pPr marL="4558970" algn="l" defTabSz="1302563" rtl="0" eaLnBrk="1" latinLnBrk="0" hangingPunct="1">
      <a:defRPr sz="1709" kern="1200">
        <a:solidFill>
          <a:schemeClr val="tx1"/>
        </a:solidFill>
        <a:latin typeface="+mn-lt"/>
        <a:ea typeface="+mn-ea"/>
        <a:cs typeface="+mn-cs"/>
      </a:defRPr>
    </a:lvl8pPr>
    <a:lvl9pPr marL="5210251" algn="l" defTabSz="1302563" rtl="0" eaLnBrk="1" latinLnBrk="0" hangingPunct="1">
      <a:defRPr sz="1709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  <a:cs typeface="Times New Roman" charset="0"/>
              </a:defRPr>
            </a:lvl1pPr>
            <a:lvl2pPr marL="742950" indent="-285750" eaLnBrk="0" hangingPunct="0">
              <a:defRPr sz="1600" i="1">
                <a:solidFill>
                  <a:srgbClr val="6E6E6F"/>
                </a:solidFill>
                <a:latin typeface="Verdana" charset="0"/>
                <a:ea typeface="Times New Roman" charset="0"/>
                <a:cs typeface="Times New Roman" charset="0"/>
              </a:defRPr>
            </a:lvl2pPr>
            <a:lvl3pPr marL="1143000" indent="-228600" eaLnBrk="0" hangingPunct="0">
              <a:defRPr sz="1600" i="1">
                <a:solidFill>
                  <a:srgbClr val="6E6E6F"/>
                </a:solidFill>
                <a:latin typeface="Verdana" charset="0"/>
                <a:ea typeface="Times New Roman" charset="0"/>
                <a:cs typeface="Times New Roman" charset="0"/>
              </a:defRPr>
            </a:lvl3pPr>
            <a:lvl4pPr marL="1600200" indent="-228600" eaLnBrk="0" hangingPunct="0">
              <a:defRPr sz="1600" i="1">
                <a:solidFill>
                  <a:srgbClr val="6E6E6F"/>
                </a:solidFill>
                <a:latin typeface="Verdana" charset="0"/>
                <a:ea typeface="Times New Roman" charset="0"/>
                <a:cs typeface="Times New Roman" charset="0"/>
              </a:defRPr>
            </a:lvl4pPr>
            <a:lvl5pPr marL="2057400" indent="-228600" eaLnBrk="0" hangingPunct="0">
              <a:defRPr sz="1600" i="1">
                <a:solidFill>
                  <a:srgbClr val="6E6E6F"/>
                </a:solidFill>
                <a:latin typeface="Verdana" charset="0"/>
                <a:ea typeface="Times New Roman" charset="0"/>
                <a:cs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Times New Roman" charset="0"/>
                <a:cs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Times New Roman" charset="0"/>
                <a:cs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Times New Roman" charset="0"/>
                <a:cs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Times New Roman" charset="0"/>
                <a:cs typeface="Times New Roman" charset="0"/>
              </a:defRPr>
            </a:lvl9pPr>
          </a:lstStyle>
          <a:p>
            <a:pPr eaLnBrk="1" hangingPunct="1"/>
            <a:fld id="{BF0C523F-A065-A747-BC42-4070F4922065}" type="slidenum">
              <a:rPr lang="en-GB" sz="1200" i="0">
                <a:solidFill>
                  <a:schemeClr val="tx1"/>
                </a:solidFill>
                <a:latin typeface="Times New Roman" charset="0"/>
              </a:rPr>
              <a:pPr eaLnBrk="1" hangingPunct="1"/>
              <a:t>2</a:t>
            </a:fld>
            <a:endParaRPr lang="en-GB" sz="1200" i="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85825" y="728663"/>
            <a:ext cx="5014913" cy="3762375"/>
          </a:xfrm>
          <a:prstGeom prst="rect">
            <a:avLst/>
          </a:prstGeom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3763" y="4727575"/>
            <a:ext cx="4994275" cy="4468813"/>
          </a:xfrm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88915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8875" y="1239838"/>
            <a:ext cx="4464050" cy="33480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71714151-6111-41A1-A1B1-81A11111F1F1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93364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8875" y="1239838"/>
            <a:ext cx="4464050" cy="33480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71714151-6111-41A1-A1B1-81A11111F1F1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5322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8875" y="1239838"/>
            <a:ext cx="4464050" cy="33480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71714151-6111-41A1-A1B1-81A11111F1F1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634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8875" y="1239838"/>
            <a:ext cx="4464050" cy="33480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71714151-6111-41A1-A1B1-81A11111F1F1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49435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  <a:cs typeface="Times New Roman" charset="0"/>
              </a:defRPr>
            </a:lvl1pPr>
            <a:lvl2pPr marL="742950" indent="-285750" eaLnBrk="0" hangingPunct="0">
              <a:defRPr sz="1600" i="1">
                <a:solidFill>
                  <a:srgbClr val="6E6E6F"/>
                </a:solidFill>
                <a:latin typeface="Verdana" charset="0"/>
                <a:ea typeface="Times New Roman" charset="0"/>
                <a:cs typeface="Times New Roman" charset="0"/>
              </a:defRPr>
            </a:lvl2pPr>
            <a:lvl3pPr marL="1143000" indent="-228600" eaLnBrk="0" hangingPunct="0">
              <a:defRPr sz="1600" i="1">
                <a:solidFill>
                  <a:srgbClr val="6E6E6F"/>
                </a:solidFill>
                <a:latin typeface="Verdana" charset="0"/>
                <a:ea typeface="Times New Roman" charset="0"/>
                <a:cs typeface="Times New Roman" charset="0"/>
              </a:defRPr>
            </a:lvl3pPr>
            <a:lvl4pPr marL="1600200" indent="-228600" eaLnBrk="0" hangingPunct="0">
              <a:defRPr sz="1600" i="1">
                <a:solidFill>
                  <a:srgbClr val="6E6E6F"/>
                </a:solidFill>
                <a:latin typeface="Verdana" charset="0"/>
                <a:ea typeface="Times New Roman" charset="0"/>
                <a:cs typeface="Times New Roman" charset="0"/>
              </a:defRPr>
            </a:lvl4pPr>
            <a:lvl5pPr marL="2057400" indent="-228600" eaLnBrk="0" hangingPunct="0">
              <a:defRPr sz="1600" i="1">
                <a:solidFill>
                  <a:srgbClr val="6E6E6F"/>
                </a:solidFill>
                <a:latin typeface="Verdana" charset="0"/>
                <a:ea typeface="Times New Roman" charset="0"/>
                <a:cs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Times New Roman" charset="0"/>
                <a:cs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Times New Roman" charset="0"/>
                <a:cs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Times New Roman" charset="0"/>
                <a:cs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Times New Roman" charset="0"/>
                <a:cs typeface="Times New Roman" charset="0"/>
              </a:defRPr>
            </a:lvl9pPr>
          </a:lstStyle>
          <a:p>
            <a:pPr eaLnBrk="1" hangingPunct="1"/>
            <a:fld id="{BF0C523F-A065-A747-BC42-4070F4922065}" type="slidenum">
              <a:rPr lang="en-GB" sz="1200" i="0">
                <a:solidFill>
                  <a:schemeClr val="tx1"/>
                </a:solidFill>
                <a:latin typeface="Times New Roman" charset="0"/>
              </a:rPr>
              <a:pPr eaLnBrk="1" hangingPunct="1"/>
              <a:t>3</a:t>
            </a:fld>
            <a:endParaRPr lang="en-GB" sz="1200" i="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85825" y="728663"/>
            <a:ext cx="5014913" cy="3762375"/>
          </a:xfrm>
          <a:prstGeom prst="rect">
            <a:avLst/>
          </a:prstGeom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3763" y="4727575"/>
            <a:ext cx="4994275" cy="4468813"/>
          </a:xfrm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41343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  <a:cs typeface="Times New Roman" charset="0"/>
              </a:defRPr>
            </a:lvl1pPr>
            <a:lvl2pPr marL="742950" indent="-285750" eaLnBrk="0" hangingPunct="0">
              <a:defRPr sz="1600" i="1">
                <a:solidFill>
                  <a:srgbClr val="6E6E6F"/>
                </a:solidFill>
                <a:latin typeface="Verdana" charset="0"/>
                <a:ea typeface="Times New Roman" charset="0"/>
                <a:cs typeface="Times New Roman" charset="0"/>
              </a:defRPr>
            </a:lvl2pPr>
            <a:lvl3pPr marL="1143000" indent="-228600" eaLnBrk="0" hangingPunct="0">
              <a:defRPr sz="1600" i="1">
                <a:solidFill>
                  <a:srgbClr val="6E6E6F"/>
                </a:solidFill>
                <a:latin typeface="Verdana" charset="0"/>
                <a:ea typeface="Times New Roman" charset="0"/>
                <a:cs typeface="Times New Roman" charset="0"/>
              </a:defRPr>
            </a:lvl3pPr>
            <a:lvl4pPr marL="1600200" indent="-228600" eaLnBrk="0" hangingPunct="0">
              <a:defRPr sz="1600" i="1">
                <a:solidFill>
                  <a:srgbClr val="6E6E6F"/>
                </a:solidFill>
                <a:latin typeface="Verdana" charset="0"/>
                <a:ea typeface="Times New Roman" charset="0"/>
                <a:cs typeface="Times New Roman" charset="0"/>
              </a:defRPr>
            </a:lvl4pPr>
            <a:lvl5pPr marL="2057400" indent="-228600" eaLnBrk="0" hangingPunct="0">
              <a:defRPr sz="1600" i="1">
                <a:solidFill>
                  <a:srgbClr val="6E6E6F"/>
                </a:solidFill>
                <a:latin typeface="Verdana" charset="0"/>
                <a:ea typeface="Times New Roman" charset="0"/>
                <a:cs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Times New Roman" charset="0"/>
                <a:cs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Times New Roman" charset="0"/>
                <a:cs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Times New Roman" charset="0"/>
                <a:cs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Times New Roman" charset="0"/>
                <a:cs typeface="Times New Roman" charset="0"/>
              </a:defRPr>
            </a:lvl9pPr>
          </a:lstStyle>
          <a:p>
            <a:pPr eaLnBrk="1" hangingPunct="1"/>
            <a:fld id="{BF0C523F-A065-A747-BC42-4070F4922065}" type="slidenum">
              <a:rPr lang="en-GB" sz="1200" i="0">
                <a:solidFill>
                  <a:schemeClr val="tx1"/>
                </a:solidFill>
                <a:latin typeface="Times New Roman" charset="0"/>
              </a:rPr>
              <a:pPr eaLnBrk="1" hangingPunct="1"/>
              <a:t>5</a:t>
            </a:fld>
            <a:endParaRPr lang="en-GB" sz="1200" i="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85825" y="728663"/>
            <a:ext cx="5014913" cy="3762375"/>
          </a:xfrm>
          <a:prstGeom prst="rect">
            <a:avLst/>
          </a:prstGeom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3763" y="4727575"/>
            <a:ext cx="4994275" cy="4468813"/>
          </a:xfrm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41070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  <a:cs typeface="Times New Roman" charset="0"/>
              </a:defRPr>
            </a:lvl1pPr>
            <a:lvl2pPr marL="742950" indent="-285750" eaLnBrk="0" hangingPunct="0">
              <a:defRPr sz="1600" i="1">
                <a:solidFill>
                  <a:srgbClr val="6E6E6F"/>
                </a:solidFill>
                <a:latin typeface="Verdana" charset="0"/>
                <a:ea typeface="Times New Roman" charset="0"/>
                <a:cs typeface="Times New Roman" charset="0"/>
              </a:defRPr>
            </a:lvl2pPr>
            <a:lvl3pPr marL="1143000" indent="-228600" eaLnBrk="0" hangingPunct="0">
              <a:defRPr sz="1600" i="1">
                <a:solidFill>
                  <a:srgbClr val="6E6E6F"/>
                </a:solidFill>
                <a:latin typeface="Verdana" charset="0"/>
                <a:ea typeface="Times New Roman" charset="0"/>
                <a:cs typeface="Times New Roman" charset="0"/>
              </a:defRPr>
            </a:lvl3pPr>
            <a:lvl4pPr marL="1600200" indent="-228600" eaLnBrk="0" hangingPunct="0">
              <a:defRPr sz="1600" i="1">
                <a:solidFill>
                  <a:srgbClr val="6E6E6F"/>
                </a:solidFill>
                <a:latin typeface="Verdana" charset="0"/>
                <a:ea typeface="Times New Roman" charset="0"/>
                <a:cs typeface="Times New Roman" charset="0"/>
              </a:defRPr>
            </a:lvl4pPr>
            <a:lvl5pPr marL="2057400" indent="-228600" eaLnBrk="0" hangingPunct="0">
              <a:defRPr sz="1600" i="1">
                <a:solidFill>
                  <a:srgbClr val="6E6E6F"/>
                </a:solidFill>
                <a:latin typeface="Verdana" charset="0"/>
                <a:ea typeface="Times New Roman" charset="0"/>
                <a:cs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Times New Roman" charset="0"/>
                <a:cs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Times New Roman" charset="0"/>
                <a:cs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Times New Roman" charset="0"/>
                <a:cs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Times New Roman" charset="0"/>
                <a:cs typeface="Times New Roman" charset="0"/>
              </a:defRPr>
            </a:lvl9pPr>
          </a:lstStyle>
          <a:p>
            <a:pPr eaLnBrk="1" hangingPunct="1"/>
            <a:fld id="{BF0C523F-A065-A747-BC42-4070F4922065}" type="slidenum">
              <a:rPr lang="en-GB" sz="1200" i="0">
                <a:solidFill>
                  <a:schemeClr val="tx1"/>
                </a:solidFill>
                <a:latin typeface="Times New Roman" charset="0"/>
              </a:rPr>
              <a:pPr eaLnBrk="1" hangingPunct="1"/>
              <a:t>6</a:t>
            </a:fld>
            <a:endParaRPr lang="en-GB" sz="1200" i="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85825" y="728663"/>
            <a:ext cx="5014913" cy="3762375"/>
          </a:xfrm>
          <a:prstGeom prst="rect">
            <a:avLst/>
          </a:prstGeom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3763" y="4727575"/>
            <a:ext cx="4994275" cy="4468813"/>
          </a:xfrm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52742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  <a:cs typeface="Times New Roman" charset="0"/>
              </a:defRPr>
            </a:lvl1pPr>
            <a:lvl2pPr marL="742950" indent="-285750" eaLnBrk="0" hangingPunct="0">
              <a:defRPr sz="1600" i="1">
                <a:solidFill>
                  <a:srgbClr val="6E6E6F"/>
                </a:solidFill>
                <a:latin typeface="Verdana" charset="0"/>
                <a:ea typeface="Times New Roman" charset="0"/>
                <a:cs typeface="Times New Roman" charset="0"/>
              </a:defRPr>
            </a:lvl2pPr>
            <a:lvl3pPr marL="1143000" indent="-228600" eaLnBrk="0" hangingPunct="0">
              <a:defRPr sz="1600" i="1">
                <a:solidFill>
                  <a:srgbClr val="6E6E6F"/>
                </a:solidFill>
                <a:latin typeface="Verdana" charset="0"/>
                <a:ea typeface="Times New Roman" charset="0"/>
                <a:cs typeface="Times New Roman" charset="0"/>
              </a:defRPr>
            </a:lvl3pPr>
            <a:lvl4pPr marL="1600200" indent="-228600" eaLnBrk="0" hangingPunct="0">
              <a:defRPr sz="1600" i="1">
                <a:solidFill>
                  <a:srgbClr val="6E6E6F"/>
                </a:solidFill>
                <a:latin typeface="Verdana" charset="0"/>
                <a:ea typeface="Times New Roman" charset="0"/>
                <a:cs typeface="Times New Roman" charset="0"/>
              </a:defRPr>
            </a:lvl4pPr>
            <a:lvl5pPr marL="2057400" indent="-228600" eaLnBrk="0" hangingPunct="0">
              <a:defRPr sz="1600" i="1">
                <a:solidFill>
                  <a:srgbClr val="6E6E6F"/>
                </a:solidFill>
                <a:latin typeface="Verdana" charset="0"/>
                <a:ea typeface="Times New Roman" charset="0"/>
                <a:cs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Times New Roman" charset="0"/>
                <a:cs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Times New Roman" charset="0"/>
                <a:cs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Times New Roman" charset="0"/>
                <a:cs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Times New Roman" charset="0"/>
                <a:cs typeface="Times New Roman" charset="0"/>
              </a:defRPr>
            </a:lvl9pPr>
          </a:lstStyle>
          <a:p>
            <a:pPr eaLnBrk="1" hangingPunct="1"/>
            <a:fld id="{BF0C523F-A065-A747-BC42-4070F4922065}" type="slidenum">
              <a:rPr lang="en-GB" sz="1200" i="0">
                <a:solidFill>
                  <a:schemeClr val="tx1"/>
                </a:solidFill>
                <a:latin typeface="Times New Roman" charset="0"/>
              </a:rPr>
              <a:pPr eaLnBrk="1" hangingPunct="1"/>
              <a:t>7</a:t>
            </a:fld>
            <a:endParaRPr lang="en-GB" sz="1200" i="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85825" y="728663"/>
            <a:ext cx="5014913" cy="3762375"/>
          </a:xfrm>
          <a:prstGeom prst="rect">
            <a:avLst/>
          </a:prstGeom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3763" y="4727575"/>
            <a:ext cx="4994275" cy="4468813"/>
          </a:xfrm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87338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  <a:cs typeface="Times New Roman" charset="0"/>
              </a:defRPr>
            </a:lvl1pPr>
            <a:lvl2pPr marL="742950" indent="-285750" eaLnBrk="0" hangingPunct="0">
              <a:defRPr sz="1600" i="1">
                <a:solidFill>
                  <a:srgbClr val="6E6E6F"/>
                </a:solidFill>
                <a:latin typeface="Verdana" charset="0"/>
                <a:ea typeface="Times New Roman" charset="0"/>
                <a:cs typeface="Times New Roman" charset="0"/>
              </a:defRPr>
            </a:lvl2pPr>
            <a:lvl3pPr marL="1143000" indent="-228600" eaLnBrk="0" hangingPunct="0">
              <a:defRPr sz="1600" i="1">
                <a:solidFill>
                  <a:srgbClr val="6E6E6F"/>
                </a:solidFill>
                <a:latin typeface="Verdana" charset="0"/>
                <a:ea typeface="Times New Roman" charset="0"/>
                <a:cs typeface="Times New Roman" charset="0"/>
              </a:defRPr>
            </a:lvl3pPr>
            <a:lvl4pPr marL="1600200" indent="-228600" eaLnBrk="0" hangingPunct="0">
              <a:defRPr sz="1600" i="1">
                <a:solidFill>
                  <a:srgbClr val="6E6E6F"/>
                </a:solidFill>
                <a:latin typeface="Verdana" charset="0"/>
                <a:ea typeface="Times New Roman" charset="0"/>
                <a:cs typeface="Times New Roman" charset="0"/>
              </a:defRPr>
            </a:lvl4pPr>
            <a:lvl5pPr marL="2057400" indent="-228600" eaLnBrk="0" hangingPunct="0">
              <a:defRPr sz="1600" i="1">
                <a:solidFill>
                  <a:srgbClr val="6E6E6F"/>
                </a:solidFill>
                <a:latin typeface="Verdana" charset="0"/>
                <a:ea typeface="Times New Roman" charset="0"/>
                <a:cs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Times New Roman" charset="0"/>
                <a:cs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Times New Roman" charset="0"/>
                <a:cs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Times New Roman" charset="0"/>
                <a:cs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Times New Roman" charset="0"/>
                <a:cs typeface="Times New Roman" charset="0"/>
              </a:defRPr>
            </a:lvl9pPr>
          </a:lstStyle>
          <a:p>
            <a:pPr eaLnBrk="1" hangingPunct="1"/>
            <a:fld id="{BF0C523F-A065-A747-BC42-4070F4922065}" type="slidenum">
              <a:rPr lang="en-GB" sz="1200" i="0">
                <a:solidFill>
                  <a:schemeClr val="tx1"/>
                </a:solidFill>
                <a:latin typeface="Times New Roman" charset="0"/>
              </a:rPr>
              <a:pPr eaLnBrk="1" hangingPunct="1"/>
              <a:t>8</a:t>
            </a:fld>
            <a:endParaRPr lang="en-GB" sz="1200" i="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85825" y="728663"/>
            <a:ext cx="5014913" cy="3762375"/>
          </a:xfrm>
          <a:prstGeom prst="rect">
            <a:avLst/>
          </a:prstGeom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3763" y="4727575"/>
            <a:ext cx="4994275" cy="4468813"/>
          </a:xfrm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75094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8875" y="1239838"/>
            <a:ext cx="4464050" cy="33480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71714151-6111-41A1-A1B1-81A11111F1F1}" type="slidenum">
              <a:rPr lang="uk-UA" smtClean="0"/>
              <a:t>15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631113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8875" y="1239838"/>
            <a:ext cx="4464050" cy="33480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71714151-6111-41A1-A1B1-81A11111F1F1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14651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8875" y="1239838"/>
            <a:ext cx="4464050" cy="33480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71714151-6111-41A1-A1B1-81A11111F1F1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05562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0987" y="3503387"/>
            <a:ext cx="7327751" cy="493297"/>
          </a:xfrm>
        </p:spPr>
        <p:txBody>
          <a:bodyPr anchor="t"/>
          <a:lstStyle>
            <a:lvl1pPr algn="l">
              <a:defRPr sz="34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to add title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988" y="381756"/>
            <a:ext cx="2296800" cy="547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5315" y="7221247"/>
            <a:ext cx="1879200" cy="215380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8116" y="407363"/>
            <a:ext cx="2426400" cy="584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2008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600" y="1688050"/>
            <a:ext cx="12241906" cy="6931843"/>
          </a:xfrm>
        </p:spPr>
        <p:txBody>
          <a:bodyPr>
            <a:noAutofit/>
          </a:bodyPr>
          <a:lstStyle>
            <a:lvl1pPr marL="291600" indent="-291600">
              <a:lnSpc>
                <a:spcPts val="3600"/>
              </a:lnSpc>
              <a:defRPr sz="2800"/>
            </a:lvl1pPr>
            <a:lvl2pPr marL="657225" indent="-291600">
              <a:lnSpc>
                <a:spcPts val="3600"/>
              </a:lnSpc>
              <a:tabLst/>
              <a:defRPr sz="2800"/>
            </a:lvl2pPr>
            <a:lvl3pPr>
              <a:lnSpc>
                <a:spcPts val="3600"/>
              </a:lnSpc>
              <a:defRPr sz="2800"/>
            </a:lvl3pPr>
            <a:lvl4pPr>
              <a:lnSpc>
                <a:spcPts val="3600"/>
              </a:lnSpc>
              <a:defRPr sz="2800"/>
            </a:lvl4pPr>
            <a:lvl5pPr>
              <a:lnSpc>
                <a:spcPts val="3600"/>
              </a:lnSpc>
              <a:defRPr sz="2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4759522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599" y="309281"/>
            <a:ext cx="12242201" cy="874695"/>
          </a:xfrm>
        </p:spPr>
        <p:txBody>
          <a:bodyPr>
            <a:noAutofit/>
          </a:bodyPr>
          <a:lstStyle>
            <a:lvl1pPr>
              <a:defRPr>
                <a:latin typeface="Abadi" panose="020B060402010402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7380762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3003200" cy="91185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lang="en-GB" noProof="0" dirty="0">
              <a:latin typeface="Abadi" panose="020B0604020104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599" y="309282"/>
            <a:ext cx="12242201" cy="558820"/>
          </a:xfrm>
        </p:spPr>
        <p:txBody>
          <a:bodyPr>
            <a:noAutofit/>
          </a:bodyPr>
          <a:lstStyle>
            <a:lvl1pPr>
              <a:defRPr>
                <a:latin typeface="Abadi" panose="020B0604020104020204" pitchFamily="34" charset="0"/>
              </a:defRPr>
            </a:lvl1pPr>
          </a:lstStyle>
          <a:p>
            <a:r>
              <a:rPr lang="en-US" noProof="0" dirty="0"/>
              <a:t>Click to edit Master 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345769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600" y="309282"/>
            <a:ext cx="12241906" cy="489372"/>
          </a:xfrm>
        </p:spPr>
        <p:txBody>
          <a:bodyPr>
            <a:noAutofit/>
          </a:bodyPr>
          <a:lstStyle>
            <a:lvl1pPr>
              <a:defRPr>
                <a:latin typeface="Abadi" panose="020B060402010402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599" y="1688050"/>
            <a:ext cx="12241907" cy="6931843"/>
          </a:xfrm>
        </p:spPr>
        <p:txBody>
          <a:bodyPr>
            <a:noAutofit/>
          </a:bodyPr>
          <a:lstStyle>
            <a:lvl1pPr marL="0" indent="0">
              <a:lnSpc>
                <a:spcPts val="3600"/>
              </a:lnSpc>
              <a:spcAft>
                <a:spcPts val="800"/>
              </a:spcAft>
              <a:buNone/>
              <a:defRPr sz="2800">
                <a:latin typeface="Abadi" panose="020B0604020104020204" pitchFamily="34" charset="0"/>
              </a:defRPr>
            </a:lvl1pPr>
            <a:lvl2pPr marL="291600" indent="-291600">
              <a:lnSpc>
                <a:spcPts val="3600"/>
              </a:lnSpc>
              <a:spcAft>
                <a:spcPts val="800"/>
              </a:spcAft>
              <a:buFont typeface=".AppleSystemUIFont" charset="-120"/>
              <a:buChar char="-"/>
              <a:defRPr sz="2800">
                <a:latin typeface="Abadi" panose="020B0604020104020204" pitchFamily="34" charset="0"/>
              </a:defRPr>
            </a:lvl2pPr>
            <a:lvl3pPr marL="658800" indent="-291600">
              <a:lnSpc>
                <a:spcPts val="3600"/>
              </a:lnSpc>
              <a:spcAft>
                <a:spcPts val="800"/>
              </a:spcAft>
              <a:buFont typeface="Arial" charset="0"/>
              <a:buChar char="•"/>
              <a:tabLst/>
              <a:defRPr sz="2800">
                <a:latin typeface="Abadi" panose="020B0604020104020204" pitchFamily="34" charset="0"/>
              </a:defRPr>
            </a:lvl3pPr>
            <a:lvl4pPr marL="874800" indent="-291600">
              <a:lnSpc>
                <a:spcPts val="3600"/>
              </a:lnSpc>
              <a:spcAft>
                <a:spcPts val="800"/>
              </a:spcAft>
              <a:buFont typeface="Wingdings" charset="2"/>
              <a:buChar char="§"/>
              <a:defRPr sz="2800">
                <a:latin typeface="Abadi" panose="020B0604020104020204" pitchFamily="34" charset="0"/>
              </a:defRPr>
            </a:lvl4pPr>
            <a:lvl5pPr>
              <a:lnSpc>
                <a:spcPts val="3600"/>
              </a:lnSpc>
              <a:spcAft>
                <a:spcPts val="800"/>
              </a:spcAft>
              <a:defRPr sz="2800">
                <a:latin typeface="Abadi" panose="020B0604020104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0"/>
          </p:nvPr>
        </p:nvSpPr>
        <p:spPr>
          <a:xfrm>
            <a:off x="380988" y="828137"/>
            <a:ext cx="12242518" cy="474561"/>
          </a:xfrm>
        </p:spPr>
        <p:txBody>
          <a:bodyPr/>
          <a:lstStyle>
            <a:lvl1pPr marL="0" indent="0" algn="l">
              <a:lnSpc>
                <a:spcPts val="3600"/>
              </a:lnSpc>
              <a:spcAft>
                <a:spcPts val="0"/>
              </a:spcAft>
              <a:buNone/>
              <a:defRPr sz="2800">
                <a:solidFill>
                  <a:schemeClr val="accent1"/>
                </a:solidFill>
                <a:latin typeface="Abadi" panose="020B0604020104020204" pitchFamily="34" charset="0"/>
              </a:defRPr>
            </a:lvl1pPr>
            <a:lvl2pPr marL="650138" indent="0" algn="ctr">
              <a:buNone/>
              <a:defRPr sz="2844"/>
            </a:lvl2pPr>
            <a:lvl3pPr marL="1300277" indent="0" algn="ctr">
              <a:buNone/>
              <a:defRPr sz="2560"/>
            </a:lvl3pPr>
            <a:lvl4pPr marL="1950415" indent="0" algn="ctr">
              <a:buNone/>
              <a:defRPr sz="2275"/>
            </a:lvl4pPr>
            <a:lvl5pPr marL="2600554" indent="0" algn="ctr">
              <a:buNone/>
              <a:defRPr sz="2275"/>
            </a:lvl5pPr>
            <a:lvl6pPr marL="3250692" indent="0" algn="ctr">
              <a:buNone/>
              <a:defRPr sz="2275"/>
            </a:lvl6pPr>
            <a:lvl7pPr marL="3900830" indent="0" algn="ctr">
              <a:buNone/>
              <a:defRPr sz="2275"/>
            </a:lvl7pPr>
            <a:lvl8pPr marL="4550969" indent="0" algn="ctr">
              <a:buNone/>
              <a:defRPr sz="2275"/>
            </a:lvl8pPr>
            <a:lvl9pPr marL="5201107" indent="0" algn="ctr">
              <a:buNone/>
              <a:defRPr sz="2275"/>
            </a:lvl9pPr>
          </a:lstStyle>
          <a:p>
            <a:r>
              <a:rPr lang="en-US" noProof="0"/>
              <a:t>Click to edit Master subtitle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901130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,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3003200" cy="91185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lang="en-GB" noProof="0" dirty="0"/>
          </a:p>
        </p:txBody>
      </p:sp>
      <p:sp>
        <p:nvSpPr>
          <p:cNvPr id="20" name="Rectangle 19"/>
          <p:cNvSpPr/>
          <p:nvPr userDrawn="1"/>
        </p:nvSpPr>
        <p:spPr>
          <a:xfrm>
            <a:off x="4458181" y="3806142"/>
            <a:ext cx="4144102" cy="4927894"/>
          </a:xfrm>
          <a:prstGeom prst="rect">
            <a:avLst/>
          </a:prstGeom>
          <a:solidFill>
            <a:srgbClr val="E6F2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599" y="309282"/>
            <a:ext cx="12242201" cy="558820"/>
          </a:xfrm>
        </p:spPr>
        <p:txBody>
          <a:bodyPr>
            <a:noAutofit/>
          </a:bodyPr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81599" y="1494000"/>
            <a:ext cx="8611929" cy="2205732"/>
          </a:xfrm>
        </p:spPr>
        <p:txBody>
          <a:bodyPr>
            <a:spAutoFit/>
          </a:bodyPr>
          <a:lstStyle>
            <a:lvl1pPr marL="0" indent="0">
              <a:lnSpc>
                <a:spcPts val="2800"/>
              </a:lnSpc>
              <a:spcAft>
                <a:spcPts val="800"/>
              </a:spcAft>
              <a:buNone/>
              <a:defRPr sz="2000"/>
            </a:lvl1pPr>
            <a:lvl2pPr marL="230400" indent="-230400">
              <a:lnSpc>
                <a:spcPts val="2800"/>
              </a:lnSpc>
              <a:spcAft>
                <a:spcPts val="800"/>
              </a:spcAft>
              <a:buFont typeface="Arial" charset="0"/>
              <a:buChar char="•"/>
              <a:defRPr sz="2000"/>
            </a:lvl2pPr>
            <a:lvl3pPr marL="460800" indent="-230400">
              <a:lnSpc>
                <a:spcPts val="2800"/>
              </a:lnSpc>
              <a:spcAft>
                <a:spcPts val="800"/>
              </a:spcAft>
              <a:buFont typeface=".HelveticaNeueDeskInterface-Regular" charset="0"/>
              <a:buChar char="–"/>
              <a:tabLst/>
              <a:defRPr sz="2000"/>
            </a:lvl3pPr>
            <a:lvl4pPr>
              <a:lnSpc>
                <a:spcPts val="2800"/>
              </a:lnSpc>
              <a:spcAft>
                <a:spcPts val="800"/>
              </a:spcAft>
              <a:defRPr sz="2000"/>
            </a:lvl4pPr>
            <a:lvl5pPr>
              <a:lnSpc>
                <a:spcPts val="2800"/>
              </a:lnSpc>
              <a:spcAft>
                <a:spcPts val="800"/>
              </a:spcAft>
              <a:defRPr sz="20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380988" y="3272962"/>
            <a:ext cx="4144713" cy="533180"/>
          </a:xfrm>
          <a:solidFill>
            <a:schemeClr val="accent1"/>
          </a:solidFill>
        </p:spPr>
        <p:txBody>
          <a:bodyPr lIns="158400" anchor="ctr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4458181" y="3272962"/>
            <a:ext cx="4144713" cy="533180"/>
          </a:xfrm>
          <a:solidFill>
            <a:schemeClr val="accent1"/>
          </a:solidFill>
        </p:spPr>
        <p:txBody>
          <a:bodyPr lIns="158400" anchor="ctr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8602283" y="3272962"/>
            <a:ext cx="4077193" cy="533180"/>
          </a:xfrm>
          <a:solidFill>
            <a:schemeClr val="accent1"/>
          </a:solidFill>
        </p:spPr>
        <p:txBody>
          <a:bodyPr lIns="158400" anchor="ctr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520941" y="3884193"/>
            <a:ext cx="3948380" cy="4684064"/>
          </a:xfrm>
        </p:spPr>
        <p:txBody>
          <a:bodyPr/>
          <a:lstStyle>
            <a:lvl1pPr marL="0" indent="0">
              <a:lnSpc>
                <a:spcPts val="2600"/>
              </a:lnSpc>
              <a:spcAft>
                <a:spcPts val="800"/>
              </a:spcAft>
              <a:buNone/>
              <a:defRPr sz="1800" b="1"/>
            </a:lvl1pPr>
            <a:lvl2pPr marL="11113" indent="0">
              <a:lnSpc>
                <a:spcPts val="2600"/>
              </a:lnSpc>
              <a:spcAft>
                <a:spcPts val="800"/>
              </a:spcAft>
              <a:buNone/>
              <a:tabLst/>
              <a:defRPr sz="1800"/>
            </a:lvl2pPr>
            <a:lvl3pPr marL="234000" indent="-234000">
              <a:lnSpc>
                <a:spcPts val="2600"/>
              </a:lnSpc>
              <a:spcAft>
                <a:spcPts val="800"/>
              </a:spcAft>
              <a:buFont typeface=".AppleSystemUIFont" charset="-120"/>
              <a:buChar char="-"/>
              <a:defRPr sz="1800"/>
            </a:lvl3pPr>
            <a:lvl4pPr marL="468000" indent="-234000">
              <a:lnSpc>
                <a:spcPts val="2600"/>
              </a:lnSpc>
              <a:spcAft>
                <a:spcPts val="800"/>
              </a:spcAft>
              <a:buFont typeface="Arial" charset="0"/>
              <a:buChar char="•"/>
              <a:tabLst/>
              <a:defRPr sz="1800"/>
            </a:lvl4pPr>
            <a:lvl5pPr marL="702000" indent="-234000">
              <a:lnSpc>
                <a:spcPts val="2600"/>
              </a:lnSpc>
              <a:spcAft>
                <a:spcPts val="800"/>
              </a:spcAft>
              <a:buFont typeface="Wingdings" charset="2"/>
              <a:buChar char="§"/>
              <a:defRPr sz="1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18" name="Text Placeholder 11"/>
          <p:cNvSpPr>
            <a:spLocks noGrp="1"/>
          </p:cNvSpPr>
          <p:nvPr>
            <p:ph type="body" sz="quarter" idx="15"/>
          </p:nvPr>
        </p:nvSpPr>
        <p:spPr>
          <a:xfrm>
            <a:off x="4629953" y="3884193"/>
            <a:ext cx="3948380" cy="4684064"/>
          </a:xfrm>
        </p:spPr>
        <p:txBody>
          <a:bodyPr/>
          <a:lstStyle>
            <a:lvl1pPr marL="0" indent="0">
              <a:lnSpc>
                <a:spcPts val="2600"/>
              </a:lnSpc>
              <a:spcAft>
                <a:spcPts val="800"/>
              </a:spcAft>
              <a:buNone/>
              <a:defRPr sz="1800" b="1"/>
            </a:lvl1pPr>
            <a:lvl2pPr marL="11113" indent="0">
              <a:lnSpc>
                <a:spcPts val="2600"/>
              </a:lnSpc>
              <a:spcAft>
                <a:spcPts val="800"/>
              </a:spcAft>
              <a:buNone/>
              <a:tabLst/>
              <a:defRPr sz="1800"/>
            </a:lvl2pPr>
            <a:lvl3pPr marL="234000" indent="-234000">
              <a:lnSpc>
                <a:spcPts val="2600"/>
              </a:lnSpc>
              <a:spcAft>
                <a:spcPts val="800"/>
              </a:spcAft>
              <a:buFont typeface=".AppleSystemUIFont" charset="-120"/>
              <a:buChar char="-"/>
              <a:defRPr sz="1800"/>
            </a:lvl3pPr>
            <a:lvl4pPr marL="468000" indent="-234000">
              <a:lnSpc>
                <a:spcPts val="2600"/>
              </a:lnSpc>
              <a:spcAft>
                <a:spcPts val="800"/>
              </a:spcAft>
              <a:buFont typeface="Arial" charset="0"/>
              <a:buChar char="•"/>
              <a:tabLst/>
              <a:defRPr sz="1800"/>
            </a:lvl4pPr>
            <a:lvl5pPr marL="702000" indent="-234000">
              <a:lnSpc>
                <a:spcPts val="2600"/>
              </a:lnSpc>
              <a:spcAft>
                <a:spcPts val="800"/>
              </a:spcAft>
              <a:buFont typeface="Wingdings" charset="2"/>
              <a:buChar char="§"/>
              <a:defRPr sz="1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19" name="Text Placeholder 11"/>
          <p:cNvSpPr>
            <a:spLocks noGrp="1"/>
          </p:cNvSpPr>
          <p:nvPr>
            <p:ph type="body" sz="quarter" idx="16"/>
          </p:nvPr>
        </p:nvSpPr>
        <p:spPr>
          <a:xfrm>
            <a:off x="8731096" y="3884193"/>
            <a:ext cx="3948380" cy="4684064"/>
          </a:xfrm>
        </p:spPr>
        <p:txBody>
          <a:bodyPr/>
          <a:lstStyle>
            <a:lvl1pPr marL="0" indent="0">
              <a:lnSpc>
                <a:spcPts val="2600"/>
              </a:lnSpc>
              <a:spcAft>
                <a:spcPts val="800"/>
              </a:spcAft>
              <a:buNone/>
              <a:defRPr sz="1800" b="1"/>
            </a:lvl1pPr>
            <a:lvl2pPr marL="11113" indent="0">
              <a:lnSpc>
                <a:spcPts val="2600"/>
              </a:lnSpc>
              <a:spcAft>
                <a:spcPts val="800"/>
              </a:spcAft>
              <a:buNone/>
              <a:tabLst/>
              <a:defRPr sz="1800"/>
            </a:lvl2pPr>
            <a:lvl3pPr marL="234000" indent="-234000">
              <a:lnSpc>
                <a:spcPts val="2600"/>
              </a:lnSpc>
              <a:spcAft>
                <a:spcPts val="800"/>
              </a:spcAft>
              <a:buFont typeface=".AppleSystemUIFont" charset="-120"/>
              <a:buChar char="-"/>
              <a:defRPr sz="1800"/>
            </a:lvl3pPr>
            <a:lvl4pPr marL="468000" indent="-234000">
              <a:lnSpc>
                <a:spcPts val="2600"/>
              </a:lnSpc>
              <a:spcAft>
                <a:spcPts val="800"/>
              </a:spcAft>
              <a:buFont typeface="Arial" charset="0"/>
              <a:buChar char="•"/>
              <a:tabLst/>
              <a:defRPr sz="1800"/>
            </a:lvl4pPr>
            <a:lvl5pPr marL="702000" indent="-234000">
              <a:lnSpc>
                <a:spcPts val="2600"/>
              </a:lnSpc>
              <a:spcAft>
                <a:spcPts val="800"/>
              </a:spcAft>
              <a:buFont typeface="Wingdings" charset="2"/>
              <a:buChar char="§"/>
              <a:defRPr sz="1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14" name="Subtitle 2"/>
          <p:cNvSpPr>
            <a:spLocks noGrp="1"/>
          </p:cNvSpPr>
          <p:nvPr>
            <p:ph type="subTitle" idx="10"/>
          </p:nvPr>
        </p:nvSpPr>
        <p:spPr>
          <a:xfrm>
            <a:off x="380988" y="828137"/>
            <a:ext cx="12242518" cy="474561"/>
          </a:xfrm>
        </p:spPr>
        <p:txBody>
          <a:bodyPr/>
          <a:lstStyle>
            <a:lvl1pPr marL="0" indent="0" algn="l">
              <a:lnSpc>
                <a:spcPts val="3600"/>
              </a:lnSpc>
              <a:spcAft>
                <a:spcPts val="0"/>
              </a:spcAft>
              <a:buNone/>
              <a:defRPr sz="2800">
                <a:solidFill>
                  <a:schemeClr val="accent1"/>
                </a:solidFill>
              </a:defRPr>
            </a:lvl1pPr>
            <a:lvl2pPr marL="650138" indent="0" algn="ctr">
              <a:buNone/>
              <a:defRPr sz="2844"/>
            </a:lvl2pPr>
            <a:lvl3pPr marL="1300277" indent="0" algn="ctr">
              <a:buNone/>
              <a:defRPr sz="2560"/>
            </a:lvl3pPr>
            <a:lvl4pPr marL="1950415" indent="0" algn="ctr">
              <a:buNone/>
              <a:defRPr sz="2275"/>
            </a:lvl4pPr>
            <a:lvl5pPr marL="2600554" indent="0" algn="ctr">
              <a:buNone/>
              <a:defRPr sz="2275"/>
            </a:lvl5pPr>
            <a:lvl6pPr marL="3250692" indent="0" algn="ctr">
              <a:buNone/>
              <a:defRPr sz="2275"/>
            </a:lvl6pPr>
            <a:lvl7pPr marL="3900830" indent="0" algn="ctr">
              <a:buNone/>
              <a:defRPr sz="2275"/>
            </a:lvl7pPr>
            <a:lvl8pPr marL="4550969" indent="0" algn="ctr">
              <a:buNone/>
              <a:defRPr sz="2275"/>
            </a:lvl8pPr>
            <a:lvl9pPr marL="5201107" indent="0" algn="ctr">
              <a:buNone/>
              <a:defRPr sz="2275"/>
            </a:lvl9pPr>
          </a:lstStyle>
          <a:p>
            <a:r>
              <a:rPr lang="en-US" noProof="0"/>
              <a:t>Click to edit Master subtitle style</a:t>
            </a:r>
            <a:endParaRPr lang="en-GB" noProof="0" dirty="0"/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380988" y="8734036"/>
            <a:ext cx="12298488" cy="0"/>
          </a:xfrm>
          <a:prstGeom prst="line">
            <a:avLst/>
          </a:prstGeom>
          <a:ln w="31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21090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600" y="309282"/>
            <a:ext cx="12241906" cy="489372"/>
          </a:xfrm>
        </p:spPr>
        <p:txBody>
          <a:bodyPr>
            <a:noAutofit/>
          </a:bodyPr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599" y="1688050"/>
            <a:ext cx="5417317" cy="6931843"/>
          </a:xfrm>
        </p:spPr>
        <p:txBody>
          <a:bodyPr>
            <a:noAutofit/>
          </a:bodyPr>
          <a:lstStyle>
            <a:lvl1pPr marL="0" indent="0">
              <a:lnSpc>
                <a:spcPts val="3600"/>
              </a:lnSpc>
              <a:spcAft>
                <a:spcPts val="800"/>
              </a:spcAft>
              <a:buNone/>
              <a:defRPr sz="2800">
                <a:solidFill>
                  <a:schemeClr val="accent1"/>
                </a:solidFill>
              </a:defRPr>
            </a:lvl1pPr>
            <a:lvl2pPr marL="0" indent="0">
              <a:lnSpc>
                <a:spcPts val="3600"/>
              </a:lnSpc>
              <a:spcAft>
                <a:spcPts val="800"/>
              </a:spcAft>
              <a:buFont typeface="Arial" charset="0"/>
              <a:buNone/>
              <a:defRPr sz="2800"/>
            </a:lvl2pPr>
            <a:lvl3pPr marL="291600" indent="-291600">
              <a:lnSpc>
                <a:spcPts val="3600"/>
              </a:lnSpc>
              <a:spcAft>
                <a:spcPts val="800"/>
              </a:spcAft>
              <a:buFont typeface=".AppleSystemUIFont" charset="-120"/>
              <a:buChar char="-"/>
              <a:defRPr sz="2800"/>
            </a:lvl3pPr>
            <a:lvl4pPr marL="583200" indent="-291600">
              <a:lnSpc>
                <a:spcPts val="3600"/>
              </a:lnSpc>
              <a:spcAft>
                <a:spcPts val="800"/>
              </a:spcAft>
              <a:buFont typeface="Arial" charset="0"/>
              <a:buChar char="•"/>
              <a:defRPr sz="2800"/>
            </a:lvl4pPr>
            <a:lvl5pPr marL="874800" indent="-291600">
              <a:lnSpc>
                <a:spcPts val="3600"/>
              </a:lnSpc>
              <a:spcAft>
                <a:spcPts val="800"/>
              </a:spcAft>
              <a:buFont typeface="Wingdings" charset="2"/>
              <a:buChar char="§"/>
              <a:defRPr sz="2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7" name="Content Placeholder 2"/>
          <p:cNvSpPr>
            <a:spLocks noGrp="1"/>
          </p:cNvSpPr>
          <p:nvPr>
            <p:ph idx="11"/>
          </p:nvPr>
        </p:nvSpPr>
        <p:spPr>
          <a:xfrm>
            <a:off x="7118064" y="1688050"/>
            <a:ext cx="5417317" cy="6931843"/>
          </a:xfrm>
        </p:spPr>
        <p:txBody>
          <a:bodyPr>
            <a:noAutofit/>
          </a:bodyPr>
          <a:lstStyle>
            <a:lvl1pPr marL="0" indent="0">
              <a:lnSpc>
                <a:spcPts val="3600"/>
              </a:lnSpc>
              <a:spcAft>
                <a:spcPts val="800"/>
              </a:spcAft>
              <a:buNone/>
              <a:defRPr sz="2800">
                <a:solidFill>
                  <a:schemeClr val="accent1"/>
                </a:solidFill>
              </a:defRPr>
            </a:lvl1pPr>
            <a:lvl2pPr marL="0" indent="0">
              <a:lnSpc>
                <a:spcPts val="3600"/>
              </a:lnSpc>
              <a:spcAft>
                <a:spcPts val="800"/>
              </a:spcAft>
              <a:buFont typeface="Arial" charset="0"/>
              <a:buNone/>
              <a:defRPr sz="2800"/>
            </a:lvl2pPr>
            <a:lvl3pPr marL="291600" indent="-291600">
              <a:lnSpc>
                <a:spcPts val="3600"/>
              </a:lnSpc>
              <a:spcAft>
                <a:spcPts val="800"/>
              </a:spcAft>
              <a:buFont typeface=".AppleSystemUIFont" charset="-120"/>
              <a:buChar char="-"/>
              <a:defRPr sz="2800"/>
            </a:lvl3pPr>
            <a:lvl4pPr marL="583200" indent="-291600">
              <a:lnSpc>
                <a:spcPts val="3600"/>
              </a:lnSpc>
              <a:spcAft>
                <a:spcPts val="800"/>
              </a:spcAft>
              <a:buFont typeface="Arial" charset="0"/>
              <a:buChar char="•"/>
              <a:defRPr sz="2800"/>
            </a:lvl4pPr>
            <a:lvl5pPr marL="874800" indent="-291600">
              <a:lnSpc>
                <a:spcPts val="3600"/>
              </a:lnSpc>
              <a:spcAft>
                <a:spcPts val="800"/>
              </a:spcAft>
              <a:buFont typeface="Wingdings" charset="2"/>
              <a:buChar char="§"/>
              <a:defRPr sz="2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0"/>
          </p:nvPr>
        </p:nvSpPr>
        <p:spPr>
          <a:xfrm>
            <a:off x="380988" y="828137"/>
            <a:ext cx="12242518" cy="474561"/>
          </a:xfrm>
        </p:spPr>
        <p:txBody>
          <a:bodyPr/>
          <a:lstStyle>
            <a:lvl1pPr marL="0" indent="0" algn="l">
              <a:lnSpc>
                <a:spcPts val="3600"/>
              </a:lnSpc>
              <a:spcAft>
                <a:spcPts val="0"/>
              </a:spcAft>
              <a:buNone/>
              <a:defRPr sz="2800">
                <a:solidFill>
                  <a:schemeClr val="accent1"/>
                </a:solidFill>
              </a:defRPr>
            </a:lvl1pPr>
            <a:lvl2pPr marL="650138" indent="0" algn="ctr">
              <a:buNone/>
              <a:defRPr sz="2844"/>
            </a:lvl2pPr>
            <a:lvl3pPr marL="1300277" indent="0" algn="ctr">
              <a:buNone/>
              <a:defRPr sz="2560"/>
            </a:lvl3pPr>
            <a:lvl4pPr marL="1950415" indent="0" algn="ctr">
              <a:buNone/>
              <a:defRPr sz="2275"/>
            </a:lvl4pPr>
            <a:lvl5pPr marL="2600554" indent="0" algn="ctr">
              <a:buNone/>
              <a:defRPr sz="2275"/>
            </a:lvl5pPr>
            <a:lvl6pPr marL="3250692" indent="0" algn="ctr">
              <a:buNone/>
              <a:defRPr sz="2275"/>
            </a:lvl6pPr>
            <a:lvl7pPr marL="3900830" indent="0" algn="ctr">
              <a:buNone/>
              <a:defRPr sz="2275"/>
            </a:lvl7pPr>
            <a:lvl8pPr marL="4550969" indent="0" algn="ctr">
              <a:buNone/>
              <a:defRPr sz="2275"/>
            </a:lvl8pPr>
            <a:lvl9pPr marL="5201107" indent="0" algn="ctr">
              <a:buNone/>
              <a:defRPr sz="2275"/>
            </a:lvl9pPr>
          </a:lstStyle>
          <a:p>
            <a:r>
              <a:rPr lang="en-US" noProof="0"/>
              <a:t>Click to edit Master subtitle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925326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600" y="309282"/>
            <a:ext cx="12241906" cy="489372"/>
          </a:xfrm>
        </p:spPr>
        <p:txBody>
          <a:bodyPr>
            <a:noAutofit/>
          </a:bodyPr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599" y="1688050"/>
            <a:ext cx="6100224" cy="6931843"/>
          </a:xfrm>
        </p:spPr>
        <p:txBody>
          <a:bodyPr>
            <a:noAutofit/>
          </a:bodyPr>
          <a:lstStyle>
            <a:lvl1pPr marL="0" indent="0">
              <a:lnSpc>
                <a:spcPts val="3600"/>
              </a:lnSpc>
              <a:spcAft>
                <a:spcPts val="800"/>
              </a:spcAft>
              <a:buNone/>
              <a:defRPr sz="2800">
                <a:solidFill>
                  <a:schemeClr val="accent1"/>
                </a:solidFill>
              </a:defRPr>
            </a:lvl1pPr>
            <a:lvl2pPr marL="0" indent="0">
              <a:lnSpc>
                <a:spcPts val="3600"/>
              </a:lnSpc>
              <a:spcAft>
                <a:spcPts val="800"/>
              </a:spcAft>
              <a:buFont typeface="Arial" charset="0"/>
              <a:buNone/>
              <a:defRPr sz="2800"/>
            </a:lvl2pPr>
            <a:lvl3pPr marL="291600" indent="-291600">
              <a:lnSpc>
                <a:spcPts val="3600"/>
              </a:lnSpc>
              <a:spcAft>
                <a:spcPts val="800"/>
              </a:spcAft>
              <a:buFont typeface=".AppleSystemUIFont" charset="-120"/>
              <a:buChar char="-"/>
              <a:defRPr sz="2800"/>
            </a:lvl3pPr>
            <a:lvl4pPr marL="583200" indent="-291600">
              <a:lnSpc>
                <a:spcPts val="3600"/>
              </a:lnSpc>
              <a:spcAft>
                <a:spcPts val="800"/>
              </a:spcAft>
              <a:buFont typeface="Arial" charset="0"/>
              <a:buChar char="•"/>
              <a:defRPr sz="2800"/>
            </a:lvl4pPr>
            <a:lvl5pPr marL="874800" indent="-291600">
              <a:lnSpc>
                <a:spcPts val="3600"/>
              </a:lnSpc>
              <a:spcAft>
                <a:spcPts val="800"/>
              </a:spcAft>
              <a:buFont typeface="Wingdings" charset="2"/>
              <a:buChar char="§"/>
              <a:defRPr sz="2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6573998" y="1767812"/>
            <a:ext cx="6049508" cy="6971074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0"/>
          </p:nvPr>
        </p:nvSpPr>
        <p:spPr>
          <a:xfrm>
            <a:off x="380988" y="828137"/>
            <a:ext cx="12242518" cy="474561"/>
          </a:xfrm>
        </p:spPr>
        <p:txBody>
          <a:bodyPr/>
          <a:lstStyle>
            <a:lvl1pPr marL="0" indent="0" algn="l">
              <a:lnSpc>
                <a:spcPts val="3600"/>
              </a:lnSpc>
              <a:spcAft>
                <a:spcPts val="0"/>
              </a:spcAft>
              <a:buNone/>
              <a:defRPr sz="2800">
                <a:solidFill>
                  <a:schemeClr val="accent1"/>
                </a:solidFill>
              </a:defRPr>
            </a:lvl1pPr>
            <a:lvl2pPr marL="650138" indent="0" algn="ctr">
              <a:buNone/>
              <a:defRPr sz="2844"/>
            </a:lvl2pPr>
            <a:lvl3pPr marL="1300277" indent="0" algn="ctr">
              <a:buNone/>
              <a:defRPr sz="2560"/>
            </a:lvl3pPr>
            <a:lvl4pPr marL="1950415" indent="0" algn="ctr">
              <a:buNone/>
              <a:defRPr sz="2275"/>
            </a:lvl4pPr>
            <a:lvl5pPr marL="2600554" indent="0" algn="ctr">
              <a:buNone/>
              <a:defRPr sz="2275"/>
            </a:lvl5pPr>
            <a:lvl6pPr marL="3250692" indent="0" algn="ctr">
              <a:buNone/>
              <a:defRPr sz="2275"/>
            </a:lvl6pPr>
            <a:lvl7pPr marL="3900830" indent="0" algn="ctr">
              <a:buNone/>
              <a:defRPr sz="2275"/>
            </a:lvl7pPr>
            <a:lvl8pPr marL="4550969" indent="0" algn="ctr">
              <a:buNone/>
              <a:defRPr sz="2275"/>
            </a:lvl8pPr>
            <a:lvl9pPr marL="5201107" indent="0" algn="ctr">
              <a:buNone/>
              <a:defRPr sz="2275"/>
            </a:lvl9pPr>
          </a:lstStyle>
          <a:p>
            <a:r>
              <a:rPr lang="en-US" noProof="0"/>
              <a:t>Click to edit Master subtitle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1869949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3003200" cy="91185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lang="en-GB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599" y="309281"/>
            <a:ext cx="12242201" cy="570395"/>
          </a:xfrm>
        </p:spPr>
        <p:txBody>
          <a:bodyPr>
            <a:noAutofit/>
          </a:bodyPr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5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381599" y="1013206"/>
            <a:ext cx="12242808" cy="7725600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183220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s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3003200" cy="91185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lang="en-GB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599" y="309281"/>
            <a:ext cx="12242201" cy="570395"/>
          </a:xfrm>
        </p:spPr>
        <p:txBody>
          <a:bodyPr>
            <a:noAutofit/>
          </a:bodyPr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5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381600" y="1774770"/>
            <a:ext cx="6058799" cy="3801600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6560990" y="1774770"/>
            <a:ext cx="6058799" cy="3801600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81599" y="5937813"/>
            <a:ext cx="5928094" cy="2682080"/>
          </a:xfrm>
        </p:spPr>
        <p:txBody>
          <a:bodyPr>
            <a:noAutofit/>
          </a:bodyPr>
          <a:lstStyle>
            <a:lvl1pPr marL="0" indent="0">
              <a:lnSpc>
                <a:spcPts val="3600"/>
              </a:lnSpc>
              <a:spcAft>
                <a:spcPts val="800"/>
              </a:spcAft>
              <a:buNone/>
              <a:defRPr sz="2800">
                <a:solidFill>
                  <a:schemeClr val="accent1"/>
                </a:solidFill>
              </a:defRPr>
            </a:lvl1pPr>
            <a:lvl2pPr marL="0" indent="0">
              <a:lnSpc>
                <a:spcPts val="3600"/>
              </a:lnSpc>
              <a:spcAft>
                <a:spcPts val="800"/>
              </a:spcAft>
              <a:buFont typeface="Arial" charset="0"/>
              <a:buNone/>
              <a:defRPr sz="2800"/>
            </a:lvl2pPr>
            <a:lvl3pPr marL="291600" indent="-291600">
              <a:lnSpc>
                <a:spcPts val="3600"/>
              </a:lnSpc>
              <a:spcAft>
                <a:spcPts val="800"/>
              </a:spcAft>
              <a:buFont typeface=".AppleSystemUIFont" charset="-120"/>
              <a:buChar char="-"/>
              <a:defRPr sz="2800"/>
            </a:lvl3pPr>
            <a:lvl4pPr marL="583200" indent="-291600">
              <a:lnSpc>
                <a:spcPts val="3600"/>
              </a:lnSpc>
              <a:spcAft>
                <a:spcPts val="800"/>
              </a:spcAft>
              <a:buFont typeface="Arial" charset="0"/>
              <a:buChar char="•"/>
              <a:defRPr sz="2800"/>
            </a:lvl4pPr>
            <a:lvl5pPr marL="874800" indent="-291600">
              <a:lnSpc>
                <a:spcPts val="3600"/>
              </a:lnSpc>
              <a:spcAft>
                <a:spcPts val="800"/>
              </a:spcAft>
              <a:buFont typeface="Wingdings" charset="2"/>
              <a:buChar char="§"/>
              <a:defRPr sz="2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6560990" y="5937813"/>
            <a:ext cx="5928094" cy="2682080"/>
          </a:xfrm>
        </p:spPr>
        <p:txBody>
          <a:bodyPr>
            <a:noAutofit/>
          </a:bodyPr>
          <a:lstStyle>
            <a:lvl1pPr marL="0" indent="0">
              <a:lnSpc>
                <a:spcPts val="3600"/>
              </a:lnSpc>
              <a:spcAft>
                <a:spcPts val="800"/>
              </a:spcAft>
              <a:buNone/>
              <a:defRPr sz="2800">
                <a:solidFill>
                  <a:schemeClr val="accent1"/>
                </a:solidFill>
              </a:defRPr>
            </a:lvl1pPr>
            <a:lvl2pPr marL="0" indent="0">
              <a:lnSpc>
                <a:spcPts val="3600"/>
              </a:lnSpc>
              <a:spcAft>
                <a:spcPts val="800"/>
              </a:spcAft>
              <a:buFont typeface="Arial" charset="0"/>
              <a:buNone/>
              <a:defRPr sz="2800"/>
            </a:lvl2pPr>
            <a:lvl3pPr marL="291600" indent="-291600">
              <a:lnSpc>
                <a:spcPts val="3600"/>
              </a:lnSpc>
              <a:spcAft>
                <a:spcPts val="800"/>
              </a:spcAft>
              <a:buFont typeface=".AppleSystemUIFont" charset="-120"/>
              <a:buChar char="-"/>
              <a:defRPr sz="2800"/>
            </a:lvl3pPr>
            <a:lvl4pPr marL="583200" indent="-291600">
              <a:lnSpc>
                <a:spcPts val="3600"/>
              </a:lnSpc>
              <a:spcAft>
                <a:spcPts val="800"/>
              </a:spcAft>
              <a:buFont typeface="Arial" charset="0"/>
              <a:buChar char="•"/>
              <a:defRPr sz="2800"/>
            </a:lvl4pPr>
            <a:lvl5pPr marL="874800" indent="-291600">
              <a:lnSpc>
                <a:spcPts val="3600"/>
              </a:lnSpc>
              <a:spcAft>
                <a:spcPts val="800"/>
              </a:spcAft>
              <a:buFont typeface="Wingdings" charset="2"/>
              <a:buChar char="§"/>
              <a:defRPr sz="2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0"/>
          </p:nvPr>
        </p:nvSpPr>
        <p:spPr>
          <a:xfrm>
            <a:off x="380988" y="828137"/>
            <a:ext cx="12242518" cy="474561"/>
          </a:xfrm>
        </p:spPr>
        <p:txBody>
          <a:bodyPr/>
          <a:lstStyle>
            <a:lvl1pPr marL="0" indent="0" algn="l">
              <a:lnSpc>
                <a:spcPts val="3600"/>
              </a:lnSpc>
              <a:spcAft>
                <a:spcPts val="0"/>
              </a:spcAft>
              <a:buNone/>
              <a:defRPr sz="2800">
                <a:solidFill>
                  <a:schemeClr val="accent1"/>
                </a:solidFill>
              </a:defRPr>
            </a:lvl1pPr>
            <a:lvl2pPr marL="650138" indent="0" algn="ctr">
              <a:buNone/>
              <a:defRPr sz="2844"/>
            </a:lvl2pPr>
            <a:lvl3pPr marL="1300277" indent="0" algn="ctr">
              <a:buNone/>
              <a:defRPr sz="2560"/>
            </a:lvl3pPr>
            <a:lvl4pPr marL="1950415" indent="0" algn="ctr">
              <a:buNone/>
              <a:defRPr sz="2275"/>
            </a:lvl4pPr>
            <a:lvl5pPr marL="2600554" indent="0" algn="ctr">
              <a:buNone/>
              <a:defRPr sz="2275"/>
            </a:lvl5pPr>
            <a:lvl6pPr marL="3250692" indent="0" algn="ctr">
              <a:buNone/>
              <a:defRPr sz="2275"/>
            </a:lvl6pPr>
            <a:lvl7pPr marL="3900830" indent="0" algn="ctr">
              <a:buNone/>
              <a:defRPr sz="2275"/>
            </a:lvl7pPr>
            <a:lvl8pPr marL="4550969" indent="0" algn="ctr">
              <a:buNone/>
              <a:defRPr sz="2275"/>
            </a:lvl8pPr>
            <a:lvl9pPr marL="5201107" indent="0" algn="ctr">
              <a:buNone/>
              <a:defRPr sz="2275"/>
            </a:lvl9pPr>
          </a:lstStyle>
          <a:p>
            <a:r>
              <a:rPr lang="en-US" noProof="0"/>
              <a:t>Click to edit Master subtitle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0776831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3003200" cy="91185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lang="en-GB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599" y="309281"/>
            <a:ext cx="12242201" cy="570395"/>
          </a:xfrm>
        </p:spPr>
        <p:txBody>
          <a:bodyPr>
            <a:noAutofit/>
          </a:bodyPr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5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381601" y="1774770"/>
            <a:ext cx="2975058" cy="2253533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81599" y="4467828"/>
            <a:ext cx="2975060" cy="3923818"/>
          </a:xfrm>
        </p:spPr>
        <p:txBody>
          <a:bodyPr>
            <a:noAutofit/>
          </a:bodyPr>
          <a:lstStyle>
            <a:lvl1pPr marL="0" indent="0">
              <a:lnSpc>
                <a:spcPts val="3600"/>
              </a:lnSpc>
              <a:spcAft>
                <a:spcPts val="800"/>
              </a:spcAft>
              <a:buNone/>
              <a:defRPr sz="2800">
                <a:solidFill>
                  <a:schemeClr val="accent1"/>
                </a:solidFill>
              </a:defRPr>
            </a:lvl1pPr>
            <a:lvl2pPr marL="0" indent="0">
              <a:lnSpc>
                <a:spcPts val="3600"/>
              </a:lnSpc>
              <a:spcAft>
                <a:spcPts val="800"/>
              </a:spcAft>
              <a:buFont typeface="Arial" charset="0"/>
              <a:buNone/>
              <a:defRPr sz="2800"/>
            </a:lvl2pPr>
            <a:lvl3pPr marL="291600" indent="-291600">
              <a:lnSpc>
                <a:spcPts val="3600"/>
              </a:lnSpc>
              <a:spcAft>
                <a:spcPts val="800"/>
              </a:spcAft>
              <a:buFont typeface=".AppleSystemUIFont" charset="-120"/>
              <a:buChar char="-"/>
              <a:defRPr sz="2800"/>
            </a:lvl3pPr>
            <a:lvl4pPr marL="583200" indent="-291600">
              <a:lnSpc>
                <a:spcPts val="3600"/>
              </a:lnSpc>
              <a:spcAft>
                <a:spcPts val="800"/>
              </a:spcAft>
              <a:buFont typeface="Arial" charset="0"/>
              <a:buChar char="•"/>
              <a:defRPr sz="2800"/>
            </a:lvl4pPr>
            <a:lvl5pPr marL="874800" indent="-291600">
              <a:lnSpc>
                <a:spcPts val="3600"/>
              </a:lnSpc>
              <a:spcAft>
                <a:spcPts val="800"/>
              </a:spcAft>
              <a:buFont typeface="Wingdings" charset="2"/>
              <a:buChar char="§"/>
              <a:defRPr sz="2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3470550" y="1774770"/>
            <a:ext cx="2975058" cy="2253533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559499" y="1774770"/>
            <a:ext cx="2975058" cy="2253533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14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9648448" y="1774770"/>
            <a:ext cx="2975058" cy="2253533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13" name="Content Placeholder 2"/>
          <p:cNvSpPr>
            <a:spLocks noGrp="1"/>
          </p:cNvSpPr>
          <p:nvPr>
            <p:ph idx="19"/>
          </p:nvPr>
        </p:nvSpPr>
        <p:spPr>
          <a:xfrm>
            <a:off x="3470550" y="4467828"/>
            <a:ext cx="2975060" cy="3923818"/>
          </a:xfrm>
        </p:spPr>
        <p:txBody>
          <a:bodyPr>
            <a:noAutofit/>
          </a:bodyPr>
          <a:lstStyle>
            <a:lvl1pPr marL="0" indent="0">
              <a:lnSpc>
                <a:spcPts val="3600"/>
              </a:lnSpc>
              <a:spcAft>
                <a:spcPts val="800"/>
              </a:spcAft>
              <a:buNone/>
              <a:defRPr sz="2800">
                <a:solidFill>
                  <a:schemeClr val="accent1"/>
                </a:solidFill>
              </a:defRPr>
            </a:lvl1pPr>
            <a:lvl2pPr marL="0" indent="0">
              <a:lnSpc>
                <a:spcPts val="3600"/>
              </a:lnSpc>
              <a:spcAft>
                <a:spcPts val="800"/>
              </a:spcAft>
              <a:buFont typeface="Arial" charset="0"/>
              <a:buNone/>
              <a:defRPr sz="2800"/>
            </a:lvl2pPr>
            <a:lvl3pPr marL="291600" indent="-291600">
              <a:lnSpc>
                <a:spcPts val="3600"/>
              </a:lnSpc>
              <a:spcAft>
                <a:spcPts val="800"/>
              </a:spcAft>
              <a:buFont typeface=".AppleSystemUIFont" charset="-120"/>
              <a:buChar char="-"/>
              <a:defRPr sz="2800"/>
            </a:lvl3pPr>
            <a:lvl4pPr marL="583200" indent="-291600">
              <a:lnSpc>
                <a:spcPts val="3600"/>
              </a:lnSpc>
              <a:spcAft>
                <a:spcPts val="800"/>
              </a:spcAft>
              <a:buFont typeface="Arial" charset="0"/>
              <a:buChar char="•"/>
              <a:defRPr sz="2800"/>
            </a:lvl4pPr>
            <a:lvl5pPr marL="874800" indent="-291600">
              <a:lnSpc>
                <a:spcPts val="3600"/>
              </a:lnSpc>
              <a:spcAft>
                <a:spcPts val="800"/>
              </a:spcAft>
              <a:buFont typeface="Wingdings" charset="2"/>
              <a:buChar char="§"/>
              <a:defRPr sz="2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18" name="Content Placeholder 2"/>
          <p:cNvSpPr>
            <a:spLocks noGrp="1"/>
          </p:cNvSpPr>
          <p:nvPr>
            <p:ph idx="20"/>
          </p:nvPr>
        </p:nvSpPr>
        <p:spPr>
          <a:xfrm>
            <a:off x="6559499" y="4467828"/>
            <a:ext cx="2975060" cy="3923818"/>
          </a:xfrm>
        </p:spPr>
        <p:txBody>
          <a:bodyPr>
            <a:noAutofit/>
          </a:bodyPr>
          <a:lstStyle>
            <a:lvl1pPr marL="0" indent="0">
              <a:lnSpc>
                <a:spcPts val="3600"/>
              </a:lnSpc>
              <a:spcAft>
                <a:spcPts val="800"/>
              </a:spcAft>
              <a:buNone/>
              <a:defRPr sz="2800">
                <a:solidFill>
                  <a:schemeClr val="accent1"/>
                </a:solidFill>
              </a:defRPr>
            </a:lvl1pPr>
            <a:lvl2pPr marL="0" indent="0">
              <a:lnSpc>
                <a:spcPts val="3600"/>
              </a:lnSpc>
              <a:spcAft>
                <a:spcPts val="800"/>
              </a:spcAft>
              <a:buFont typeface="Arial" charset="0"/>
              <a:buNone/>
              <a:defRPr sz="2800"/>
            </a:lvl2pPr>
            <a:lvl3pPr marL="291600" indent="-291600">
              <a:lnSpc>
                <a:spcPts val="3600"/>
              </a:lnSpc>
              <a:spcAft>
                <a:spcPts val="800"/>
              </a:spcAft>
              <a:buFont typeface=".AppleSystemUIFont" charset="-120"/>
              <a:buChar char="-"/>
              <a:defRPr sz="2800"/>
            </a:lvl3pPr>
            <a:lvl4pPr marL="583200" indent="-291600">
              <a:lnSpc>
                <a:spcPts val="3600"/>
              </a:lnSpc>
              <a:spcAft>
                <a:spcPts val="800"/>
              </a:spcAft>
              <a:buFont typeface="Arial" charset="0"/>
              <a:buChar char="•"/>
              <a:defRPr sz="2800"/>
            </a:lvl4pPr>
            <a:lvl5pPr marL="874800" indent="-291600">
              <a:lnSpc>
                <a:spcPts val="3600"/>
              </a:lnSpc>
              <a:spcAft>
                <a:spcPts val="800"/>
              </a:spcAft>
              <a:buFont typeface="Wingdings" charset="2"/>
              <a:buChar char="§"/>
              <a:defRPr sz="2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19" name="Content Placeholder 2"/>
          <p:cNvSpPr>
            <a:spLocks noGrp="1"/>
          </p:cNvSpPr>
          <p:nvPr>
            <p:ph idx="21"/>
          </p:nvPr>
        </p:nvSpPr>
        <p:spPr>
          <a:xfrm>
            <a:off x="9648448" y="4467828"/>
            <a:ext cx="2975060" cy="3923818"/>
          </a:xfrm>
        </p:spPr>
        <p:txBody>
          <a:bodyPr>
            <a:noAutofit/>
          </a:bodyPr>
          <a:lstStyle>
            <a:lvl1pPr marL="0" indent="0">
              <a:lnSpc>
                <a:spcPts val="3600"/>
              </a:lnSpc>
              <a:spcAft>
                <a:spcPts val="800"/>
              </a:spcAft>
              <a:buNone/>
              <a:defRPr sz="2800">
                <a:solidFill>
                  <a:schemeClr val="accent1"/>
                </a:solidFill>
              </a:defRPr>
            </a:lvl1pPr>
            <a:lvl2pPr marL="0" indent="0">
              <a:lnSpc>
                <a:spcPts val="3600"/>
              </a:lnSpc>
              <a:spcAft>
                <a:spcPts val="800"/>
              </a:spcAft>
              <a:buFont typeface="Arial" charset="0"/>
              <a:buNone/>
              <a:defRPr sz="2800"/>
            </a:lvl2pPr>
            <a:lvl3pPr marL="291600" indent="-291600">
              <a:lnSpc>
                <a:spcPts val="3600"/>
              </a:lnSpc>
              <a:spcAft>
                <a:spcPts val="800"/>
              </a:spcAft>
              <a:buFont typeface=".AppleSystemUIFont" charset="-120"/>
              <a:buChar char="-"/>
              <a:defRPr sz="2800"/>
            </a:lvl3pPr>
            <a:lvl4pPr marL="583200" indent="-291600">
              <a:lnSpc>
                <a:spcPts val="3600"/>
              </a:lnSpc>
              <a:spcAft>
                <a:spcPts val="800"/>
              </a:spcAft>
              <a:buFont typeface="Arial" charset="0"/>
              <a:buChar char="•"/>
              <a:defRPr sz="2800"/>
            </a:lvl4pPr>
            <a:lvl5pPr marL="874800" indent="-291600">
              <a:lnSpc>
                <a:spcPts val="3600"/>
              </a:lnSpc>
              <a:spcAft>
                <a:spcPts val="800"/>
              </a:spcAft>
              <a:buFont typeface="Wingdings" charset="2"/>
              <a:buChar char="§"/>
              <a:defRPr sz="2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15" name="Subtitle 2"/>
          <p:cNvSpPr>
            <a:spLocks noGrp="1"/>
          </p:cNvSpPr>
          <p:nvPr>
            <p:ph type="subTitle" idx="10"/>
          </p:nvPr>
        </p:nvSpPr>
        <p:spPr>
          <a:xfrm>
            <a:off x="380988" y="828137"/>
            <a:ext cx="12242518" cy="474561"/>
          </a:xfrm>
        </p:spPr>
        <p:txBody>
          <a:bodyPr/>
          <a:lstStyle>
            <a:lvl1pPr marL="0" indent="0" algn="l">
              <a:lnSpc>
                <a:spcPts val="3600"/>
              </a:lnSpc>
              <a:spcAft>
                <a:spcPts val="0"/>
              </a:spcAft>
              <a:buNone/>
              <a:defRPr sz="2800">
                <a:solidFill>
                  <a:schemeClr val="accent1"/>
                </a:solidFill>
              </a:defRPr>
            </a:lvl1pPr>
            <a:lvl2pPr marL="650138" indent="0" algn="ctr">
              <a:buNone/>
              <a:defRPr sz="2844"/>
            </a:lvl2pPr>
            <a:lvl3pPr marL="1300277" indent="0" algn="ctr">
              <a:buNone/>
              <a:defRPr sz="2560"/>
            </a:lvl3pPr>
            <a:lvl4pPr marL="1950415" indent="0" algn="ctr">
              <a:buNone/>
              <a:defRPr sz="2275"/>
            </a:lvl4pPr>
            <a:lvl5pPr marL="2600554" indent="0" algn="ctr">
              <a:buNone/>
              <a:defRPr sz="2275"/>
            </a:lvl5pPr>
            <a:lvl6pPr marL="3250692" indent="0" algn="ctr">
              <a:buNone/>
              <a:defRPr sz="2275"/>
            </a:lvl6pPr>
            <a:lvl7pPr marL="3900830" indent="0" algn="ctr">
              <a:buNone/>
              <a:defRPr sz="2275"/>
            </a:lvl7pPr>
            <a:lvl8pPr marL="4550969" indent="0" algn="ctr">
              <a:buNone/>
              <a:defRPr sz="2275"/>
            </a:lvl8pPr>
            <a:lvl9pPr marL="5201107" indent="0" algn="ctr">
              <a:buNone/>
              <a:defRPr sz="2275"/>
            </a:lvl9pPr>
          </a:lstStyle>
          <a:p>
            <a:r>
              <a:rPr lang="en-US" noProof="0"/>
              <a:t>Click to edit Master subtitle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824177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- coloured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64038" y="3213230"/>
            <a:ext cx="6204624" cy="493297"/>
          </a:xfrm>
        </p:spPr>
        <p:txBody>
          <a:bodyPr anchor="t"/>
          <a:lstStyle>
            <a:lvl1pPr algn="l">
              <a:defRPr sz="34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68170" y="4190686"/>
            <a:ext cx="6200492" cy="1454011"/>
          </a:xfrm>
        </p:spPr>
        <p:txBody>
          <a:bodyPr/>
          <a:lstStyle>
            <a:lvl1pPr marL="0" indent="0" algn="l">
              <a:lnSpc>
                <a:spcPts val="3600"/>
              </a:lnSpc>
              <a:spcAft>
                <a:spcPts val="0"/>
              </a:spcAft>
              <a:buNone/>
              <a:defRPr sz="2800">
                <a:solidFill>
                  <a:schemeClr val="bg1"/>
                </a:solidFill>
              </a:defRPr>
            </a:lvl1pPr>
            <a:lvl2pPr marL="650138" indent="0" algn="ctr">
              <a:buNone/>
              <a:defRPr sz="2844"/>
            </a:lvl2pPr>
            <a:lvl3pPr marL="1300277" indent="0" algn="ctr">
              <a:buNone/>
              <a:defRPr sz="2560"/>
            </a:lvl3pPr>
            <a:lvl4pPr marL="1950415" indent="0" algn="ctr">
              <a:buNone/>
              <a:defRPr sz="2275"/>
            </a:lvl4pPr>
            <a:lvl5pPr marL="2600554" indent="0" algn="ctr">
              <a:buNone/>
              <a:defRPr sz="2275"/>
            </a:lvl5pPr>
            <a:lvl6pPr marL="3250692" indent="0" algn="ctr">
              <a:buNone/>
              <a:defRPr sz="2275"/>
            </a:lvl6pPr>
            <a:lvl7pPr marL="3900830" indent="0" algn="ctr">
              <a:buNone/>
              <a:defRPr sz="2275"/>
            </a:lvl7pPr>
            <a:lvl8pPr marL="4550969" indent="0" algn="ctr">
              <a:buNone/>
              <a:defRPr sz="2275"/>
            </a:lvl8pPr>
            <a:lvl9pPr marL="5201107" indent="0" algn="ctr">
              <a:buNone/>
              <a:defRPr sz="2275"/>
            </a:lvl9pPr>
          </a:lstStyle>
          <a:p>
            <a:r>
              <a:rPr lang="en-US" noProof="0"/>
              <a:t>Click to edit Master subtitle style</a:t>
            </a:r>
            <a:endParaRPr lang="en-GB" noProof="0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988" y="381756"/>
            <a:ext cx="2296800" cy="547676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Footer Placeholder 18"/>
          <p:cNvSpPr>
            <a:spLocks noGrp="1"/>
          </p:cNvSpPr>
          <p:nvPr>
            <p:ph type="ftr" sz="quarter" idx="3"/>
          </p:nvPr>
        </p:nvSpPr>
        <p:spPr>
          <a:xfrm>
            <a:off x="6566430" y="8895302"/>
            <a:ext cx="5860871" cy="51911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ts val="18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Smallprint</a:t>
            </a:r>
            <a:endParaRPr lang="en-GB" noProof="0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8116" y="407091"/>
            <a:ext cx="2426400" cy="58398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534" y="3303926"/>
            <a:ext cx="5305716" cy="6066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6796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599" y="309281"/>
            <a:ext cx="12242201" cy="8047641"/>
          </a:xfrm>
        </p:spPr>
        <p:txBody>
          <a:bodyPr anchor="ctr">
            <a:noAutofit/>
          </a:bodyPr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6904923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58574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3003200" cy="91185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9176096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3003200" cy="91185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lang="en-GB" noProof="0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81600" y="381599"/>
            <a:ext cx="12243600" cy="8359200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5821875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3003200" cy="91185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lang="en-GB" noProof="0" dirty="0"/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565609" y="381599"/>
            <a:ext cx="6058799" cy="8359200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81600" y="381599"/>
            <a:ext cx="6058799" cy="8359200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9591717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3003200" cy="91185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lang="en-GB" noProof="0" dirty="0"/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565609" y="381599"/>
            <a:ext cx="6058799" cy="4100400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81600" y="381599"/>
            <a:ext cx="6058799" cy="8359200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6565609" y="4640399"/>
            <a:ext cx="6058799" cy="4100400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7279181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3003200" cy="91185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lang="en-GB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599" y="309281"/>
            <a:ext cx="12242201" cy="570395"/>
          </a:xfrm>
        </p:spPr>
        <p:txBody>
          <a:bodyPr>
            <a:noAutofit/>
          </a:bodyPr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5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381599" y="1141198"/>
            <a:ext cx="12242808" cy="7210800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381598" y="8539021"/>
            <a:ext cx="12242202" cy="454025"/>
          </a:xfrm>
        </p:spPr>
        <p:txBody>
          <a:bodyPr/>
          <a:lstStyle>
            <a:lvl1pPr marL="0" indent="0">
              <a:lnSpc>
                <a:spcPts val="2600"/>
              </a:lnSpc>
              <a:buNone/>
              <a:defRPr sz="20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92580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3003200" cy="91185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lang="en-GB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599" y="309281"/>
            <a:ext cx="12242201" cy="570395"/>
          </a:xfrm>
        </p:spPr>
        <p:txBody>
          <a:bodyPr>
            <a:noAutofit/>
          </a:bodyPr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5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381599" y="1141201"/>
            <a:ext cx="6058800" cy="7210800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6565000" y="1141201"/>
            <a:ext cx="6058800" cy="7212224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381598" y="8539021"/>
            <a:ext cx="6058801" cy="454025"/>
          </a:xfrm>
        </p:spPr>
        <p:txBody>
          <a:bodyPr/>
          <a:lstStyle>
            <a:lvl1pPr marL="0" indent="0">
              <a:lnSpc>
                <a:spcPts val="2600"/>
              </a:lnSpc>
              <a:buNone/>
              <a:defRPr sz="20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6564999" y="8539021"/>
            <a:ext cx="6058801" cy="454025"/>
          </a:xfrm>
        </p:spPr>
        <p:txBody>
          <a:bodyPr/>
          <a:lstStyle>
            <a:lvl1pPr marL="0" indent="0">
              <a:lnSpc>
                <a:spcPts val="2600"/>
              </a:lnSpc>
              <a:buNone/>
              <a:defRPr sz="20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63411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3003200" cy="91185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lang="en-GB" noProof="0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6565000" y="1141201"/>
            <a:ext cx="6058800" cy="3352290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5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381599" y="1141200"/>
            <a:ext cx="6058800" cy="6838029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565000" y="4627113"/>
            <a:ext cx="6058800" cy="3352116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599" y="309281"/>
            <a:ext cx="12242201" cy="570395"/>
          </a:xfrm>
        </p:spPr>
        <p:txBody>
          <a:bodyPr>
            <a:noAutofit/>
          </a:bodyPr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381598" y="8197209"/>
            <a:ext cx="6058801" cy="454025"/>
          </a:xfrm>
        </p:spPr>
        <p:txBody>
          <a:bodyPr/>
          <a:lstStyle>
            <a:lvl1pPr marL="0" indent="0">
              <a:lnSpc>
                <a:spcPts val="2600"/>
              </a:lnSpc>
              <a:buNone/>
              <a:defRPr sz="20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6564999" y="8197209"/>
            <a:ext cx="6058801" cy="454025"/>
          </a:xfrm>
        </p:spPr>
        <p:txBody>
          <a:bodyPr/>
          <a:lstStyle>
            <a:lvl1pPr marL="0" indent="0">
              <a:lnSpc>
                <a:spcPts val="2600"/>
              </a:lnSpc>
              <a:buNone/>
              <a:defRPr sz="20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6"/>
          </p:nvPr>
        </p:nvSpPr>
        <p:spPr>
          <a:xfrm>
            <a:off x="6564999" y="8568575"/>
            <a:ext cx="6058801" cy="454025"/>
          </a:xfrm>
        </p:spPr>
        <p:txBody>
          <a:bodyPr/>
          <a:lstStyle>
            <a:lvl1pPr marL="0" indent="0">
              <a:lnSpc>
                <a:spcPts val="2600"/>
              </a:lnSpc>
              <a:buNone/>
              <a:defRPr sz="20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38311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u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3003200" cy="91185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lang="en-GB" noProof="0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9038200" y="1141199"/>
            <a:ext cx="3585600" cy="5192172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5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381599" y="1141200"/>
            <a:ext cx="3585600" cy="4431600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9038200" y="6462000"/>
            <a:ext cx="3585600" cy="2278800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599" y="309281"/>
            <a:ext cx="12242201" cy="570395"/>
          </a:xfrm>
        </p:spPr>
        <p:txBody>
          <a:bodyPr>
            <a:noAutofit/>
          </a:bodyPr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381599" y="5702400"/>
            <a:ext cx="3585600" cy="3038400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13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085497" y="1141201"/>
            <a:ext cx="4820400" cy="3671999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14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4085497" y="4942800"/>
            <a:ext cx="4820400" cy="3798000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6254214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 - coloured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64038" y="3213230"/>
            <a:ext cx="6204624" cy="493297"/>
          </a:xfrm>
        </p:spPr>
        <p:txBody>
          <a:bodyPr anchor="t"/>
          <a:lstStyle>
            <a:lvl1pPr algn="l">
              <a:defRPr sz="34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64038" y="4180250"/>
            <a:ext cx="6200492" cy="1454011"/>
          </a:xfrm>
        </p:spPr>
        <p:txBody>
          <a:bodyPr/>
          <a:lstStyle>
            <a:lvl1pPr marL="0" indent="0" algn="l">
              <a:lnSpc>
                <a:spcPts val="3600"/>
              </a:lnSpc>
              <a:spcAft>
                <a:spcPts val="0"/>
              </a:spcAft>
              <a:buNone/>
              <a:defRPr sz="2800">
                <a:solidFill>
                  <a:schemeClr val="bg1"/>
                </a:solidFill>
              </a:defRPr>
            </a:lvl1pPr>
            <a:lvl2pPr marL="650138" indent="0" algn="ctr">
              <a:buNone/>
              <a:defRPr sz="2844"/>
            </a:lvl2pPr>
            <a:lvl3pPr marL="1300277" indent="0" algn="ctr">
              <a:buNone/>
              <a:defRPr sz="2560"/>
            </a:lvl3pPr>
            <a:lvl4pPr marL="1950415" indent="0" algn="ctr">
              <a:buNone/>
              <a:defRPr sz="2275"/>
            </a:lvl4pPr>
            <a:lvl5pPr marL="2600554" indent="0" algn="ctr">
              <a:buNone/>
              <a:defRPr sz="2275"/>
            </a:lvl5pPr>
            <a:lvl6pPr marL="3250692" indent="0" algn="ctr">
              <a:buNone/>
              <a:defRPr sz="2275"/>
            </a:lvl6pPr>
            <a:lvl7pPr marL="3900830" indent="0" algn="ctr">
              <a:buNone/>
              <a:defRPr sz="2275"/>
            </a:lvl7pPr>
            <a:lvl8pPr marL="4550969" indent="0" algn="ctr">
              <a:buNone/>
              <a:defRPr sz="2275"/>
            </a:lvl8pPr>
            <a:lvl9pPr marL="5201107" indent="0" algn="ctr">
              <a:buNone/>
              <a:defRPr sz="2275"/>
            </a:lvl9pPr>
          </a:lstStyle>
          <a:p>
            <a:r>
              <a:rPr lang="en-US" noProof="0"/>
              <a:t>Click to edit Master subtitle style</a:t>
            </a:r>
            <a:endParaRPr lang="en-GB" noProof="0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988" y="381756"/>
            <a:ext cx="2296800" cy="547676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Footer Placeholder 18"/>
          <p:cNvSpPr>
            <a:spLocks noGrp="1"/>
          </p:cNvSpPr>
          <p:nvPr>
            <p:ph type="ftr" sz="quarter" idx="3"/>
          </p:nvPr>
        </p:nvSpPr>
        <p:spPr>
          <a:xfrm>
            <a:off x="6566430" y="8895302"/>
            <a:ext cx="5860871" cy="51911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ts val="18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Smallprint</a:t>
            </a:r>
            <a:endParaRPr lang="en-GB" noProof="0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9243" y="407363"/>
            <a:ext cx="2424145" cy="58344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318" y="3303926"/>
            <a:ext cx="5284147" cy="6066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94243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66827" y="1434162"/>
            <a:ext cx="10648788" cy="6279608"/>
          </a:xfrm>
        </p:spPr>
        <p:txBody>
          <a:bodyPr anchor="ctr"/>
          <a:lstStyle>
            <a:lvl1pPr marL="230188" indent="-219075">
              <a:lnSpc>
                <a:spcPts val="6000"/>
              </a:lnSpc>
              <a:spcAft>
                <a:spcPts val="1600"/>
              </a:spcAft>
              <a:buNone/>
              <a:tabLst/>
              <a:defRPr sz="5400">
                <a:solidFill>
                  <a:srgbClr val="2DBBAA"/>
                </a:solidFill>
              </a:defRPr>
            </a:lvl1pPr>
            <a:lvl2pPr marL="230188" indent="0">
              <a:lnSpc>
                <a:spcPts val="3600"/>
              </a:lnSpc>
              <a:spcAft>
                <a:spcPts val="1000"/>
              </a:spcAft>
              <a:buNone/>
              <a:tabLst/>
              <a:defRPr sz="2800"/>
            </a:lvl2pPr>
          </a:lstStyle>
          <a:p>
            <a:pPr lvl="0"/>
            <a:r>
              <a:rPr lang="en-GB" noProof="0" dirty="0"/>
              <a:t>“Click to edit </a:t>
            </a:r>
            <a:br>
              <a:rPr lang="en-GB" noProof="0" dirty="0"/>
            </a:br>
            <a:r>
              <a:rPr lang="en-GB" noProof="0" dirty="0"/>
              <a:t>Master text styles</a:t>
            </a:r>
          </a:p>
          <a:p>
            <a:pPr lvl="1"/>
            <a:r>
              <a:rPr lang="en-GB" noProof="0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6049697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3006388" cy="9118800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1297683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3006388" cy="9118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599" y="439913"/>
            <a:ext cx="12242201" cy="8047641"/>
          </a:xfrm>
        </p:spPr>
        <p:txBody>
          <a:bodyPr anchor="ctr">
            <a:noAutofit/>
          </a:bodyPr>
          <a:lstStyle>
            <a:lvl1pPr>
              <a:lnSpc>
                <a:spcPts val="5600"/>
              </a:lnSpc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125285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and image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3006388" cy="9118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599" y="439913"/>
            <a:ext cx="12242201" cy="8047641"/>
          </a:xfrm>
        </p:spPr>
        <p:txBody>
          <a:bodyPr anchor="ctr">
            <a:noAutofit/>
          </a:bodyPr>
          <a:lstStyle>
            <a:lvl1pPr>
              <a:lnSpc>
                <a:spcPts val="5600"/>
              </a:lnSpc>
              <a:defRPr sz="54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59344320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eople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600" y="309282"/>
            <a:ext cx="12241906" cy="489372"/>
          </a:xfrm>
        </p:spPr>
        <p:txBody>
          <a:bodyPr>
            <a:noAutofit/>
          </a:bodyPr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0150" y="5089838"/>
            <a:ext cx="3522993" cy="3156642"/>
          </a:xfrm>
        </p:spPr>
        <p:txBody>
          <a:bodyPr>
            <a:noAutofit/>
          </a:bodyPr>
          <a:lstStyle>
            <a:lvl1pPr marL="0" indent="0">
              <a:lnSpc>
                <a:spcPts val="3600"/>
              </a:lnSpc>
              <a:spcAft>
                <a:spcPts val="0"/>
              </a:spcAft>
              <a:buNone/>
              <a:defRPr sz="2800">
                <a:solidFill>
                  <a:schemeClr val="accent1"/>
                </a:solidFill>
              </a:defRPr>
            </a:lvl1pPr>
            <a:lvl2pPr marL="0" indent="0">
              <a:lnSpc>
                <a:spcPts val="3600"/>
              </a:lnSpc>
              <a:spcAft>
                <a:spcPts val="0"/>
              </a:spcAft>
              <a:buFont typeface="Arial" charset="0"/>
              <a:buNone/>
              <a:defRPr sz="2800"/>
            </a:lvl2pPr>
            <a:lvl3pPr marL="291600" indent="-291600">
              <a:lnSpc>
                <a:spcPts val="3600"/>
              </a:lnSpc>
              <a:spcAft>
                <a:spcPts val="0"/>
              </a:spcAft>
              <a:buFont typeface=".AppleSystemUIFont" charset="-120"/>
              <a:buChar char="-"/>
              <a:defRPr sz="2800"/>
            </a:lvl3pPr>
            <a:lvl4pPr marL="583200" indent="-291600">
              <a:lnSpc>
                <a:spcPts val="3600"/>
              </a:lnSpc>
              <a:spcAft>
                <a:spcPts val="0"/>
              </a:spcAft>
              <a:buFont typeface="Arial" charset="0"/>
              <a:buChar char="•"/>
              <a:defRPr sz="2800"/>
            </a:lvl4pPr>
            <a:lvl5pPr marL="874800" indent="-291600">
              <a:lnSpc>
                <a:spcPts val="3600"/>
              </a:lnSpc>
              <a:spcAft>
                <a:spcPts val="0"/>
              </a:spcAft>
              <a:buFont typeface="Wingdings" charset="2"/>
              <a:buChar char="§"/>
              <a:defRPr sz="2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0"/>
          </p:nvPr>
        </p:nvSpPr>
        <p:spPr>
          <a:xfrm>
            <a:off x="380988" y="828137"/>
            <a:ext cx="12242518" cy="474561"/>
          </a:xfrm>
        </p:spPr>
        <p:txBody>
          <a:bodyPr/>
          <a:lstStyle>
            <a:lvl1pPr marL="0" indent="0" algn="l">
              <a:lnSpc>
                <a:spcPts val="3600"/>
              </a:lnSpc>
              <a:spcAft>
                <a:spcPts val="0"/>
              </a:spcAft>
              <a:buNone/>
              <a:defRPr sz="2800">
                <a:solidFill>
                  <a:schemeClr val="accent1"/>
                </a:solidFill>
              </a:defRPr>
            </a:lvl1pPr>
            <a:lvl2pPr marL="650138" indent="0" algn="ctr">
              <a:buNone/>
              <a:defRPr sz="2844"/>
            </a:lvl2pPr>
            <a:lvl3pPr marL="1300277" indent="0" algn="ctr">
              <a:buNone/>
              <a:defRPr sz="2560"/>
            </a:lvl3pPr>
            <a:lvl4pPr marL="1950415" indent="0" algn="ctr">
              <a:buNone/>
              <a:defRPr sz="2275"/>
            </a:lvl4pPr>
            <a:lvl5pPr marL="2600554" indent="0" algn="ctr">
              <a:buNone/>
              <a:defRPr sz="2275"/>
            </a:lvl5pPr>
            <a:lvl6pPr marL="3250692" indent="0" algn="ctr">
              <a:buNone/>
              <a:defRPr sz="2275"/>
            </a:lvl6pPr>
            <a:lvl7pPr marL="3900830" indent="0" algn="ctr">
              <a:buNone/>
              <a:defRPr sz="2275"/>
            </a:lvl7pPr>
            <a:lvl8pPr marL="4550969" indent="0" algn="ctr">
              <a:buNone/>
              <a:defRPr sz="2275"/>
            </a:lvl8pPr>
            <a:lvl9pPr marL="5201107" indent="0" algn="ctr">
              <a:buNone/>
              <a:defRPr sz="2275"/>
            </a:lvl9pPr>
          </a:lstStyle>
          <a:p>
            <a:r>
              <a:rPr lang="en-US" noProof="0"/>
              <a:t>Click to edit Master subtitle style</a:t>
            </a:r>
            <a:endParaRPr lang="en-GB" noProof="0" dirty="0"/>
          </a:p>
        </p:txBody>
      </p:sp>
      <p:sp>
        <p:nvSpPr>
          <p:cNvPr id="7" name="Picture Placeholder 6"/>
          <p:cNvSpPr>
            <a:spLocks noGrp="1" noChangeAspect="1"/>
          </p:cNvSpPr>
          <p:nvPr>
            <p:ph type="pic" sz="quarter" idx="11"/>
          </p:nvPr>
        </p:nvSpPr>
        <p:spPr>
          <a:xfrm>
            <a:off x="951040" y="2153209"/>
            <a:ext cx="2347200" cy="2380029"/>
          </a:xfrm>
          <a:prstGeom prst="ellipse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200"/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9" name="Content Placeholder 2"/>
          <p:cNvSpPr>
            <a:spLocks noGrp="1"/>
          </p:cNvSpPr>
          <p:nvPr>
            <p:ph idx="12"/>
          </p:nvPr>
        </p:nvSpPr>
        <p:spPr>
          <a:xfrm>
            <a:off x="5331299" y="5089838"/>
            <a:ext cx="3299073" cy="3156642"/>
          </a:xfrm>
        </p:spPr>
        <p:txBody>
          <a:bodyPr>
            <a:noAutofit/>
          </a:bodyPr>
          <a:lstStyle>
            <a:lvl1pPr marL="0" indent="0">
              <a:lnSpc>
                <a:spcPts val="3600"/>
              </a:lnSpc>
              <a:spcAft>
                <a:spcPts val="0"/>
              </a:spcAft>
              <a:buNone/>
              <a:defRPr sz="2800">
                <a:solidFill>
                  <a:schemeClr val="accent1"/>
                </a:solidFill>
              </a:defRPr>
            </a:lvl1pPr>
            <a:lvl2pPr marL="0" indent="0">
              <a:lnSpc>
                <a:spcPts val="3600"/>
              </a:lnSpc>
              <a:spcAft>
                <a:spcPts val="0"/>
              </a:spcAft>
              <a:buFont typeface="Arial" charset="0"/>
              <a:buNone/>
              <a:defRPr sz="2800"/>
            </a:lvl2pPr>
            <a:lvl3pPr marL="291600" indent="-291600">
              <a:lnSpc>
                <a:spcPts val="3600"/>
              </a:lnSpc>
              <a:spcAft>
                <a:spcPts val="0"/>
              </a:spcAft>
              <a:buFont typeface=".AppleSystemUIFont" charset="-120"/>
              <a:buChar char="-"/>
              <a:defRPr sz="2800"/>
            </a:lvl3pPr>
            <a:lvl4pPr marL="583200" indent="-291600">
              <a:lnSpc>
                <a:spcPts val="3600"/>
              </a:lnSpc>
              <a:spcAft>
                <a:spcPts val="0"/>
              </a:spcAft>
              <a:buFont typeface="Arial" charset="0"/>
              <a:buChar char="•"/>
              <a:defRPr sz="2800"/>
            </a:lvl4pPr>
            <a:lvl5pPr marL="874800" indent="-291600">
              <a:lnSpc>
                <a:spcPts val="3600"/>
              </a:lnSpc>
              <a:spcAft>
                <a:spcPts val="0"/>
              </a:spcAft>
              <a:buFont typeface="Wingdings" charset="2"/>
              <a:buChar char="§"/>
              <a:defRPr sz="2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10" name="Picture Placeholder 6"/>
          <p:cNvSpPr>
            <a:spLocks noGrp="1" noChangeAspect="1"/>
          </p:cNvSpPr>
          <p:nvPr>
            <p:ph type="pic" sz="quarter" idx="13"/>
          </p:nvPr>
        </p:nvSpPr>
        <p:spPr>
          <a:xfrm>
            <a:off x="5330542" y="2153209"/>
            <a:ext cx="2347200" cy="2380029"/>
          </a:xfrm>
          <a:prstGeom prst="ellipse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200"/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4"/>
          </p:nvPr>
        </p:nvSpPr>
        <p:spPr>
          <a:xfrm>
            <a:off x="9600498" y="5089838"/>
            <a:ext cx="3299073" cy="3156642"/>
          </a:xfrm>
        </p:spPr>
        <p:txBody>
          <a:bodyPr>
            <a:noAutofit/>
          </a:bodyPr>
          <a:lstStyle>
            <a:lvl1pPr marL="0" indent="0">
              <a:lnSpc>
                <a:spcPts val="3600"/>
              </a:lnSpc>
              <a:spcAft>
                <a:spcPts val="0"/>
              </a:spcAft>
              <a:buNone/>
              <a:defRPr sz="2800">
                <a:solidFill>
                  <a:schemeClr val="accent1"/>
                </a:solidFill>
              </a:defRPr>
            </a:lvl1pPr>
            <a:lvl2pPr marL="0" indent="0">
              <a:lnSpc>
                <a:spcPts val="3600"/>
              </a:lnSpc>
              <a:spcAft>
                <a:spcPts val="0"/>
              </a:spcAft>
              <a:buFont typeface="Arial" charset="0"/>
              <a:buNone/>
              <a:defRPr sz="2800"/>
            </a:lvl2pPr>
            <a:lvl3pPr marL="291600" indent="-291600">
              <a:lnSpc>
                <a:spcPts val="3600"/>
              </a:lnSpc>
              <a:spcAft>
                <a:spcPts val="0"/>
              </a:spcAft>
              <a:buFont typeface=".AppleSystemUIFont" charset="-120"/>
              <a:buChar char="-"/>
              <a:defRPr sz="2800"/>
            </a:lvl3pPr>
            <a:lvl4pPr marL="583200" indent="-291600">
              <a:lnSpc>
                <a:spcPts val="3600"/>
              </a:lnSpc>
              <a:spcAft>
                <a:spcPts val="0"/>
              </a:spcAft>
              <a:buFont typeface="Arial" charset="0"/>
              <a:buChar char="•"/>
              <a:defRPr sz="2800"/>
            </a:lvl4pPr>
            <a:lvl5pPr marL="874800" indent="-291600">
              <a:lnSpc>
                <a:spcPts val="3600"/>
              </a:lnSpc>
              <a:spcAft>
                <a:spcPts val="0"/>
              </a:spcAft>
              <a:buFont typeface="Wingdings" charset="2"/>
              <a:buChar char="§"/>
              <a:defRPr sz="2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12" name="Picture Placeholder 6"/>
          <p:cNvSpPr>
            <a:spLocks noGrp="1" noChangeAspect="1"/>
          </p:cNvSpPr>
          <p:nvPr>
            <p:ph type="pic" sz="quarter" idx="15"/>
          </p:nvPr>
        </p:nvSpPr>
        <p:spPr>
          <a:xfrm>
            <a:off x="9578726" y="2153209"/>
            <a:ext cx="2347200" cy="2380029"/>
          </a:xfrm>
          <a:prstGeom prst="ellipse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200"/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13054336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3003200" cy="91185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lang="en-GB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599" y="309282"/>
            <a:ext cx="12242201" cy="558820"/>
          </a:xfrm>
        </p:spPr>
        <p:txBody>
          <a:bodyPr>
            <a:noAutofit/>
          </a:bodyPr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0"/>
          </p:nvPr>
        </p:nvSpPr>
        <p:spPr>
          <a:xfrm>
            <a:off x="380988" y="828137"/>
            <a:ext cx="12242518" cy="474561"/>
          </a:xfrm>
        </p:spPr>
        <p:txBody>
          <a:bodyPr/>
          <a:lstStyle>
            <a:lvl1pPr marL="0" indent="0" algn="l">
              <a:lnSpc>
                <a:spcPts val="3600"/>
              </a:lnSpc>
              <a:spcAft>
                <a:spcPts val="0"/>
              </a:spcAft>
              <a:buNone/>
              <a:defRPr sz="2800">
                <a:solidFill>
                  <a:schemeClr val="accent1"/>
                </a:solidFill>
              </a:defRPr>
            </a:lvl1pPr>
            <a:lvl2pPr marL="650138" indent="0" algn="ctr">
              <a:buNone/>
              <a:defRPr sz="2844"/>
            </a:lvl2pPr>
            <a:lvl3pPr marL="1300277" indent="0" algn="ctr">
              <a:buNone/>
              <a:defRPr sz="2560"/>
            </a:lvl3pPr>
            <a:lvl4pPr marL="1950415" indent="0" algn="ctr">
              <a:buNone/>
              <a:defRPr sz="2275"/>
            </a:lvl4pPr>
            <a:lvl5pPr marL="2600554" indent="0" algn="ctr">
              <a:buNone/>
              <a:defRPr sz="2275"/>
            </a:lvl5pPr>
            <a:lvl6pPr marL="3250692" indent="0" algn="ctr">
              <a:buNone/>
              <a:defRPr sz="2275"/>
            </a:lvl6pPr>
            <a:lvl7pPr marL="3900830" indent="0" algn="ctr">
              <a:buNone/>
              <a:defRPr sz="2275"/>
            </a:lvl7pPr>
            <a:lvl8pPr marL="4550969" indent="0" algn="ctr">
              <a:buNone/>
              <a:defRPr sz="2275"/>
            </a:lvl8pPr>
            <a:lvl9pPr marL="5201107" indent="0" algn="ctr">
              <a:buNone/>
              <a:defRPr sz="2275"/>
            </a:lvl9pPr>
          </a:lstStyle>
          <a:p>
            <a:r>
              <a:rPr lang="en-US" noProof="0"/>
              <a:t>Click to edit Master subtitle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35565888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600" y="309282"/>
            <a:ext cx="12241906" cy="489372"/>
          </a:xfrm>
        </p:spPr>
        <p:txBody>
          <a:bodyPr>
            <a:noAutofit/>
          </a:bodyPr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0"/>
          </p:nvPr>
        </p:nvSpPr>
        <p:spPr>
          <a:xfrm>
            <a:off x="380988" y="828137"/>
            <a:ext cx="12242518" cy="474561"/>
          </a:xfrm>
        </p:spPr>
        <p:txBody>
          <a:bodyPr/>
          <a:lstStyle>
            <a:lvl1pPr marL="0" indent="0" algn="l">
              <a:lnSpc>
                <a:spcPts val="3600"/>
              </a:lnSpc>
              <a:spcAft>
                <a:spcPts val="0"/>
              </a:spcAft>
              <a:buNone/>
              <a:defRPr sz="2800">
                <a:solidFill>
                  <a:schemeClr val="accent1"/>
                </a:solidFill>
              </a:defRPr>
            </a:lvl1pPr>
            <a:lvl2pPr marL="650138" indent="0" algn="ctr">
              <a:buNone/>
              <a:defRPr sz="2844"/>
            </a:lvl2pPr>
            <a:lvl3pPr marL="1300277" indent="0" algn="ctr">
              <a:buNone/>
              <a:defRPr sz="2560"/>
            </a:lvl3pPr>
            <a:lvl4pPr marL="1950415" indent="0" algn="ctr">
              <a:buNone/>
              <a:defRPr sz="2275"/>
            </a:lvl4pPr>
            <a:lvl5pPr marL="2600554" indent="0" algn="ctr">
              <a:buNone/>
              <a:defRPr sz="2275"/>
            </a:lvl5pPr>
            <a:lvl6pPr marL="3250692" indent="0" algn="ctr">
              <a:buNone/>
              <a:defRPr sz="2275"/>
            </a:lvl6pPr>
            <a:lvl7pPr marL="3900830" indent="0" algn="ctr">
              <a:buNone/>
              <a:defRPr sz="2275"/>
            </a:lvl7pPr>
            <a:lvl8pPr marL="4550969" indent="0" algn="ctr">
              <a:buNone/>
              <a:defRPr sz="2275"/>
            </a:lvl8pPr>
            <a:lvl9pPr marL="5201107" indent="0" algn="ctr">
              <a:buNone/>
              <a:defRPr sz="2275"/>
            </a:lvl9pPr>
          </a:lstStyle>
          <a:p>
            <a:r>
              <a:rPr lang="en-US" noProof="0"/>
              <a:t>Click to edit Master subtitle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41227768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600" y="309282"/>
            <a:ext cx="12241906" cy="489372"/>
          </a:xfrm>
        </p:spPr>
        <p:txBody>
          <a:bodyPr>
            <a:noAutofit/>
          </a:bodyPr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599" y="3421009"/>
            <a:ext cx="6868287" cy="4730799"/>
          </a:xfrm>
        </p:spPr>
        <p:txBody>
          <a:bodyPr>
            <a:noAutofit/>
          </a:bodyPr>
          <a:lstStyle>
            <a:lvl1pPr marL="0" indent="0">
              <a:lnSpc>
                <a:spcPts val="3000"/>
              </a:lnSpc>
              <a:spcAft>
                <a:spcPts val="800"/>
              </a:spcAft>
              <a:buNone/>
              <a:defRPr sz="2800" b="1"/>
            </a:lvl1pPr>
            <a:lvl2pPr marL="292100" indent="-292100">
              <a:lnSpc>
                <a:spcPts val="3000"/>
              </a:lnSpc>
              <a:spcAft>
                <a:spcPts val="800"/>
              </a:spcAft>
              <a:buFont typeface=".AppleSystemUIFont" charset="-120"/>
              <a:buChar char="-"/>
              <a:tabLst/>
              <a:defRPr sz="2800"/>
            </a:lvl2pPr>
            <a:lvl3pPr marL="583200" indent="-291600">
              <a:lnSpc>
                <a:spcPts val="3000"/>
              </a:lnSpc>
              <a:spcAft>
                <a:spcPts val="800"/>
              </a:spcAft>
              <a:buFont typeface="Arial" charset="0"/>
              <a:buChar char="•"/>
              <a:tabLst/>
              <a:defRPr sz="2800"/>
            </a:lvl3pPr>
            <a:lvl4pPr marL="874800" indent="-291600">
              <a:lnSpc>
                <a:spcPts val="2800"/>
              </a:lnSpc>
              <a:spcAft>
                <a:spcPts val="800"/>
              </a:spcAft>
              <a:buFont typeface="Wingdings" charset="2"/>
              <a:buChar char="§"/>
              <a:defRPr sz="2800"/>
            </a:lvl4pPr>
            <a:lvl5pPr>
              <a:lnSpc>
                <a:spcPts val="3000"/>
              </a:lnSpc>
              <a:spcAft>
                <a:spcPts val="800"/>
              </a:spcAft>
              <a:defRPr sz="2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6" name="Content Placeholder 2"/>
          <p:cNvSpPr>
            <a:spLocks noGrp="1"/>
          </p:cNvSpPr>
          <p:nvPr>
            <p:ph idx="11"/>
          </p:nvPr>
        </p:nvSpPr>
        <p:spPr>
          <a:xfrm>
            <a:off x="381599" y="1686788"/>
            <a:ext cx="6868287" cy="1554122"/>
          </a:xfrm>
        </p:spPr>
        <p:txBody>
          <a:bodyPr>
            <a:noAutofit/>
          </a:bodyPr>
          <a:lstStyle>
            <a:lvl1pPr marL="0" indent="0">
              <a:lnSpc>
                <a:spcPts val="4000"/>
              </a:lnSpc>
              <a:spcAft>
                <a:spcPts val="0"/>
              </a:spcAft>
              <a:buNone/>
              <a:defRPr sz="3200" b="0">
                <a:solidFill>
                  <a:schemeClr val="accent4"/>
                </a:solidFill>
              </a:defRPr>
            </a:lvl1pPr>
            <a:lvl2pPr marL="230400" indent="-230400">
              <a:lnSpc>
                <a:spcPts val="3000"/>
              </a:lnSpc>
              <a:spcAft>
                <a:spcPts val="800"/>
              </a:spcAft>
              <a:buFont typeface="Arial" charset="0"/>
              <a:buChar char="•"/>
              <a:defRPr sz="2200"/>
            </a:lvl2pPr>
            <a:lvl3pPr marL="460800" indent="-230400">
              <a:lnSpc>
                <a:spcPts val="3000"/>
              </a:lnSpc>
              <a:spcAft>
                <a:spcPts val="800"/>
              </a:spcAft>
              <a:buFont typeface=".HelveticaNeueDeskInterface-Regular" charset="0"/>
              <a:buChar char="–"/>
              <a:tabLst/>
              <a:defRPr sz="2200"/>
            </a:lvl3pPr>
            <a:lvl4pPr>
              <a:lnSpc>
                <a:spcPts val="2800"/>
              </a:lnSpc>
              <a:spcAft>
                <a:spcPts val="800"/>
              </a:spcAft>
              <a:defRPr sz="2000"/>
            </a:lvl4pPr>
            <a:lvl5pPr>
              <a:lnSpc>
                <a:spcPts val="3000"/>
              </a:lnSpc>
              <a:spcAft>
                <a:spcPts val="800"/>
              </a:spcAft>
              <a:defRPr sz="22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2"/>
          </p:nvPr>
        </p:nvSpPr>
        <p:spPr>
          <a:xfrm>
            <a:off x="8066314" y="1774371"/>
            <a:ext cx="4555880" cy="6585858"/>
          </a:xfrm>
          <a:solidFill>
            <a:schemeClr val="accent4"/>
          </a:solidFill>
        </p:spPr>
        <p:txBody>
          <a:bodyPr lIns="324000" tIns="216000">
            <a:noAutofit/>
          </a:bodyPr>
          <a:lstStyle>
            <a:lvl1pPr marL="0" indent="0">
              <a:lnSpc>
                <a:spcPts val="3000"/>
              </a:lnSpc>
              <a:spcBef>
                <a:spcPts val="840"/>
              </a:spcBef>
              <a:spcAft>
                <a:spcPts val="0"/>
              </a:spcAft>
              <a:buNone/>
              <a:defRPr sz="2400" b="1">
                <a:solidFill>
                  <a:schemeClr val="bg1"/>
                </a:solidFill>
              </a:defRPr>
            </a:lvl1pPr>
            <a:lvl2pPr marL="230400" indent="-230400">
              <a:lnSpc>
                <a:spcPts val="3000"/>
              </a:lnSpc>
              <a:spcBef>
                <a:spcPts val="840"/>
              </a:spcBef>
              <a:spcAft>
                <a:spcPts val="0"/>
              </a:spcAft>
              <a:buFont typeface=".AppleSystemUIFont" charset="-120"/>
              <a:buChar char="-"/>
              <a:defRPr sz="2400">
                <a:solidFill>
                  <a:schemeClr val="bg1"/>
                </a:solidFill>
              </a:defRPr>
            </a:lvl2pPr>
            <a:lvl3pPr marL="460800" indent="-230400">
              <a:lnSpc>
                <a:spcPts val="2200"/>
              </a:lnSpc>
              <a:spcBef>
                <a:spcPts val="840"/>
              </a:spcBef>
              <a:spcAft>
                <a:spcPts val="0"/>
              </a:spcAft>
              <a:buFont typeface="Arial" charset="0"/>
              <a:buChar char="•"/>
              <a:tabLst/>
              <a:defRPr sz="2000">
                <a:solidFill>
                  <a:schemeClr val="bg1"/>
                </a:solidFill>
              </a:defRPr>
            </a:lvl3pPr>
            <a:lvl4pPr marL="691200" indent="-230400">
              <a:lnSpc>
                <a:spcPts val="2800"/>
              </a:lnSpc>
              <a:spcBef>
                <a:spcPts val="840"/>
              </a:spcBef>
              <a:spcAft>
                <a:spcPts val="0"/>
              </a:spcAft>
              <a:buFont typeface="Wingdings" charset="2"/>
              <a:buChar char="§"/>
              <a:defRPr sz="2000">
                <a:solidFill>
                  <a:schemeClr val="bg1"/>
                </a:solidFill>
              </a:defRPr>
            </a:lvl4pPr>
            <a:lvl5pPr>
              <a:lnSpc>
                <a:spcPts val="3000"/>
              </a:lnSpc>
              <a:spcBef>
                <a:spcPts val="840"/>
              </a:spcBef>
              <a:spcAft>
                <a:spcPts val="0"/>
              </a:spcAft>
              <a:defRPr sz="2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25826674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600" y="309282"/>
            <a:ext cx="12241906" cy="489372"/>
          </a:xfrm>
        </p:spPr>
        <p:txBody>
          <a:bodyPr>
            <a:noAutofit/>
          </a:bodyPr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26" name="Text Placeholder 24"/>
          <p:cNvSpPr>
            <a:spLocks noGrp="1"/>
          </p:cNvSpPr>
          <p:nvPr>
            <p:ph type="body" sz="quarter" idx="30"/>
          </p:nvPr>
        </p:nvSpPr>
        <p:spPr>
          <a:xfrm>
            <a:off x="936866" y="3865883"/>
            <a:ext cx="3221999" cy="2152800"/>
          </a:xfrm>
          <a:solidFill>
            <a:schemeClr val="accent4"/>
          </a:solidFill>
        </p:spPr>
        <p:txBody>
          <a:bodyPr lIns="36000" rIns="36000" anchor="ctr"/>
          <a:lstStyle>
            <a:lvl1pPr marL="0" indent="0" algn="ctr">
              <a:lnSpc>
                <a:spcPts val="3000"/>
              </a:lnSpc>
              <a:spcAft>
                <a:spcPts val="0"/>
              </a:spcAft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24"/>
          <p:cNvSpPr>
            <a:spLocks noGrp="1"/>
          </p:cNvSpPr>
          <p:nvPr>
            <p:ph type="body" sz="quarter" idx="32"/>
          </p:nvPr>
        </p:nvSpPr>
        <p:spPr>
          <a:xfrm>
            <a:off x="936866" y="1393651"/>
            <a:ext cx="3221999" cy="2152800"/>
          </a:xfrm>
          <a:solidFill>
            <a:schemeClr val="accent4"/>
          </a:solidFill>
        </p:spPr>
        <p:txBody>
          <a:bodyPr lIns="36000" rIns="36000" anchor="ctr"/>
          <a:lstStyle>
            <a:lvl1pPr marL="0" indent="0" algn="ctr">
              <a:lnSpc>
                <a:spcPts val="3000"/>
              </a:lnSpc>
              <a:spcAft>
                <a:spcPts val="0"/>
              </a:spcAft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24"/>
          <p:cNvSpPr>
            <a:spLocks noGrp="1"/>
          </p:cNvSpPr>
          <p:nvPr>
            <p:ph type="body" sz="quarter" idx="33"/>
          </p:nvPr>
        </p:nvSpPr>
        <p:spPr>
          <a:xfrm>
            <a:off x="4892812" y="1393651"/>
            <a:ext cx="3221999" cy="2152800"/>
          </a:xfrm>
          <a:solidFill>
            <a:schemeClr val="accent4"/>
          </a:solidFill>
        </p:spPr>
        <p:txBody>
          <a:bodyPr lIns="36000" rIns="36000" anchor="ctr"/>
          <a:lstStyle>
            <a:lvl1pPr marL="0" indent="0" algn="ctr">
              <a:lnSpc>
                <a:spcPts val="3000"/>
              </a:lnSpc>
              <a:spcAft>
                <a:spcPts val="0"/>
              </a:spcAft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24"/>
          <p:cNvSpPr>
            <a:spLocks noGrp="1"/>
          </p:cNvSpPr>
          <p:nvPr>
            <p:ph type="body" sz="quarter" idx="34"/>
          </p:nvPr>
        </p:nvSpPr>
        <p:spPr>
          <a:xfrm>
            <a:off x="8848758" y="1393651"/>
            <a:ext cx="3221999" cy="2152800"/>
          </a:xfrm>
          <a:solidFill>
            <a:schemeClr val="accent4"/>
          </a:solidFill>
        </p:spPr>
        <p:txBody>
          <a:bodyPr lIns="36000" rIns="36000" anchor="ctr"/>
          <a:lstStyle>
            <a:lvl1pPr marL="0" indent="0" algn="ctr">
              <a:lnSpc>
                <a:spcPts val="3000"/>
              </a:lnSpc>
              <a:spcAft>
                <a:spcPts val="0"/>
              </a:spcAft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24"/>
          <p:cNvSpPr>
            <a:spLocks noGrp="1"/>
          </p:cNvSpPr>
          <p:nvPr>
            <p:ph type="body" sz="quarter" idx="35"/>
          </p:nvPr>
        </p:nvSpPr>
        <p:spPr>
          <a:xfrm>
            <a:off x="936866" y="6338115"/>
            <a:ext cx="3221999" cy="2152800"/>
          </a:xfrm>
          <a:solidFill>
            <a:schemeClr val="accent4"/>
          </a:solidFill>
        </p:spPr>
        <p:txBody>
          <a:bodyPr lIns="36000" rIns="36000" anchor="ctr"/>
          <a:lstStyle>
            <a:lvl1pPr marL="0" indent="0" algn="ctr">
              <a:lnSpc>
                <a:spcPts val="3000"/>
              </a:lnSpc>
              <a:spcAft>
                <a:spcPts val="0"/>
              </a:spcAft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24"/>
          <p:cNvSpPr>
            <a:spLocks noGrp="1"/>
          </p:cNvSpPr>
          <p:nvPr>
            <p:ph type="body" sz="quarter" idx="36"/>
          </p:nvPr>
        </p:nvSpPr>
        <p:spPr>
          <a:xfrm>
            <a:off x="4892812" y="6338115"/>
            <a:ext cx="3221999" cy="2152800"/>
          </a:xfrm>
          <a:solidFill>
            <a:schemeClr val="accent4"/>
          </a:solidFill>
        </p:spPr>
        <p:txBody>
          <a:bodyPr lIns="36000" rIns="36000" anchor="ctr"/>
          <a:lstStyle>
            <a:lvl1pPr marL="0" indent="0" algn="ctr">
              <a:lnSpc>
                <a:spcPts val="3000"/>
              </a:lnSpc>
              <a:spcAft>
                <a:spcPts val="0"/>
              </a:spcAft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Text Placeholder 24"/>
          <p:cNvSpPr>
            <a:spLocks noGrp="1"/>
          </p:cNvSpPr>
          <p:nvPr>
            <p:ph type="body" sz="quarter" idx="37"/>
          </p:nvPr>
        </p:nvSpPr>
        <p:spPr>
          <a:xfrm>
            <a:off x="8848758" y="6338115"/>
            <a:ext cx="3221999" cy="2152800"/>
          </a:xfrm>
          <a:solidFill>
            <a:schemeClr val="accent4"/>
          </a:solidFill>
        </p:spPr>
        <p:txBody>
          <a:bodyPr lIns="36000" rIns="36000" anchor="ctr"/>
          <a:lstStyle>
            <a:lvl1pPr marL="0" indent="0" algn="ctr">
              <a:lnSpc>
                <a:spcPts val="3000"/>
              </a:lnSpc>
              <a:spcAft>
                <a:spcPts val="0"/>
              </a:spcAft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24"/>
          <p:cNvSpPr>
            <a:spLocks noGrp="1"/>
          </p:cNvSpPr>
          <p:nvPr>
            <p:ph type="body" sz="quarter" idx="38"/>
          </p:nvPr>
        </p:nvSpPr>
        <p:spPr>
          <a:xfrm>
            <a:off x="4892812" y="3865883"/>
            <a:ext cx="3221999" cy="2152800"/>
          </a:xfrm>
          <a:solidFill>
            <a:schemeClr val="accent4"/>
          </a:solidFill>
        </p:spPr>
        <p:txBody>
          <a:bodyPr lIns="36000" rIns="36000" anchor="ctr"/>
          <a:lstStyle>
            <a:lvl1pPr marL="0" indent="0" algn="ctr">
              <a:lnSpc>
                <a:spcPts val="3000"/>
              </a:lnSpc>
              <a:spcAft>
                <a:spcPts val="0"/>
              </a:spcAft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Text Placeholder 24"/>
          <p:cNvSpPr>
            <a:spLocks noGrp="1"/>
          </p:cNvSpPr>
          <p:nvPr>
            <p:ph type="body" sz="quarter" idx="39"/>
          </p:nvPr>
        </p:nvSpPr>
        <p:spPr>
          <a:xfrm>
            <a:off x="8848758" y="3865883"/>
            <a:ext cx="3221999" cy="2152800"/>
          </a:xfrm>
          <a:solidFill>
            <a:schemeClr val="accent4"/>
          </a:solidFill>
        </p:spPr>
        <p:txBody>
          <a:bodyPr lIns="36000" rIns="36000" anchor="ctr"/>
          <a:lstStyle>
            <a:lvl1pPr marL="0" indent="0" algn="ctr">
              <a:lnSpc>
                <a:spcPts val="3000"/>
              </a:lnSpc>
              <a:spcAft>
                <a:spcPts val="0"/>
              </a:spcAft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917054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600" y="309282"/>
            <a:ext cx="12241906" cy="489372"/>
          </a:xfrm>
        </p:spPr>
        <p:txBody>
          <a:bodyPr>
            <a:noAutofit/>
          </a:bodyPr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81599" y="1678780"/>
            <a:ext cx="6813858" cy="6931843"/>
          </a:xfrm>
        </p:spPr>
        <p:txBody>
          <a:bodyPr>
            <a:noAutofit/>
          </a:bodyPr>
          <a:lstStyle>
            <a:lvl1pPr marL="0" indent="0">
              <a:lnSpc>
                <a:spcPts val="3600"/>
              </a:lnSpc>
              <a:spcAft>
                <a:spcPts val="8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0" indent="0">
              <a:lnSpc>
                <a:spcPts val="3600"/>
              </a:lnSpc>
              <a:spcAft>
                <a:spcPts val="800"/>
              </a:spcAft>
              <a:buFont typeface="Arial" charset="0"/>
              <a:buNone/>
              <a:defRPr sz="2800"/>
            </a:lvl2pPr>
            <a:lvl3pPr marL="291600" indent="-291600">
              <a:lnSpc>
                <a:spcPts val="3600"/>
              </a:lnSpc>
              <a:spcAft>
                <a:spcPts val="800"/>
              </a:spcAft>
              <a:buFont typeface=".AppleSystemUIFont" charset="-120"/>
              <a:buChar char="-"/>
              <a:defRPr sz="2800"/>
            </a:lvl3pPr>
            <a:lvl4pPr marL="583200" indent="-291600">
              <a:lnSpc>
                <a:spcPts val="3600"/>
              </a:lnSpc>
              <a:spcAft>
                <a:spcPts val="800"/>
              </a:spcAft>
              <a:buFont typeface="Arial" charset="0"/>
              <a:buChar char="•"/>
              <a:defRPr sz="2800"/>
            </a:lvl4pPr>
            <a:lvl5pPr marL="874800" indent="-291600">
              <a:lnSpc>
                <a:spcPts val="3600"/>
              </a:lnSpc>
              <a:spcAft>
                <a:spcPts val="800"/>
              </a:spcAft>
              <a:buFont typeface="Wingdings" charset="2"/>
              <a:buChar char="§"/>
              <a:defRPr sz="2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6" name="Content Placeholder 2"/>
          <p:cNvSpPr>
            <a:spLocks noGrp="1"/>
          </p:cNvSpPr>
          <p:nvPr>
            <p:ph idx="10"/>
          </p:nvPr>
        </p:nvSpPr>
        <p:spPr>
          <a:xfrm>
            <a:off x="7794769" y="1705136"/>
            <a:ext cx="4734202" cy="333425"/>
          </a:xfrm>
        </p:spPr>
        <p:txBody>
          <a:bodyPr wrap="square">
            <a:spAutoFit/>
          </a:bodyPr>
          <a:lstStyle>
            <a:lvl1pPr marL="0" indent="0">
              <a:lnSpc>
                <a:spcPts val="2600"/>
              </a:lnSpc>
              <a:spcAft>
                <a:spcPts val="800"/>
              </a:spcAft>
              <a:buNone/>
              <a:defRPr sz="2000" b="1">
                <a:solidFill>
                  <a:schemeClr val="accent1"/>
                </a:solidFill>
              </a:defRPr>
            </a:lvl1pPr>
            <a:lvl2pPr marL="0" indent="0">
              <a:lnSpc>
                <a:spcPts val="3000"/>
              </a:lnSpc>
              <a:spcAft>
                <a:spcPts val="800"/>
              </a:spcAft>
              <a:buFont typeface="Arial" charset="0"/>
              <a:buNone/>
              <a:defRPr sz="2200"/>
            </a:lvl2pPr>
            <a:lvl3pPr marL="230400" indent="-230400">
              <a:lnSpc>
                <a:spcPts val="3000"/>
              </a:lnSpc>
              <a:spcAft>
                <a:spcPts val="800"/>
              </a:spcAft>
              <a:buFont typeface="Arial" charset="0"/>
              <a:buChar char="•"/>
              <a:defRPr sz="2200"/>
            </a:lvl3pPr>
            <a:lvl4pPr marL="460800" indent="-230400">
              <a:lnSpc>
                <a:spcPts val="3000"/>
              </a:lnSpc>
              <a:spcAft>
                <a:spcPts val="800"/>
              </a:spcAft>
              <a:buFont typeface=".HelveticaNeueDeskInterface-Regular" charset="0"/>
              <a:buChar char="–"/>
              <a:defRPr sz="2200"/>
            </a:lvl4pPr>
            <a:lvl5pPr>
              <a:lnSpc>
                <a:spcPts val="2800"/>
              </a:lnSpc>
              <a:spcAft>
                <a:spcPts val="800"/>
              </a:spcAft>
              <a:defRPr sz="20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8" name="Chart Placeholder 7"/>
          <p:cNvSpPr>
            <a:spLocks noGrp="1"/>
          </p:cNvSpPr>
          <p:nvPr>
            <p:ph type="chart" sz="quarter" idx="11"/>
          </p:nvPr>
        </p:nvSpPr>
        <p:spPr>
          <a:xfrm>
            <a:off x="7359915" y="2038561"/>
            <a:ext cx="5477780" cy="6884015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 noProof="0"/>
              <a:t>Click icon to add chart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8485200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Title Slide - coloured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64038" y="3213230"/>
            <a:ext cx="6204624" cy="493297"/>
          </a:xfrm>
        </p:spPr>
        <p:txBody>
          <a:bodyPr anchor="t"/>
          <a:lstStyle>
            <a:lvl1pPr algn="l">
              <a:defRPr sz="34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64038" y="4197614"/>
            <a:ext cx="6200492" cy="1454011"/>
          </a:xfrm>
        </p:spPr>
        <p:txBody>
          <a:bodyPr/>
          <a:lstStyle>
            <a:lvl1pPr marL="0" indent="0" algn="l">
              <a:lnSpc>
                <a:spcPts val="3600"/>
              </a:lnSpc>
              <a:spcAft>
                <a:spcPts val="0"/>
              </a:spcAft>
              <a:buNone/>
              <a:defRPr sz="2800">
                <a:solidFill>
                  <a:schemeClr val="bg1"/>
                </a:solidFill>
              </a:defRPr>
            </a:lvl1pPr>
            <a:lvl2pPr marL="650138" indent="0" algn="ctr">
              <a:buNone/>
              <a:defRPr sz="2844"/>
            </a:lvl2pPr>
            <a:lvl3pPr marL="1300277" indent="0" algn="ctr">
              <a:buNone/>
              <a:defRPr sz="2560"/>
            </a:lvl3pPr>
            <a:lvl4pPr marL="1950415" indent="0" algn="ctr">
              <a:buNone/>
              <a:defRPr sz="2275"/>
            </a:lvl4pPr>
            <a:lvl5pPr marL="2600554" indent="0" algn="ctr">
              <a:buNone/>
              <a:defRPr sz="2275"/>
            </a:lvl5pPr>
            <a:lvl6pPr marL="3250692" indent="0" algn="ctr">
              <a:buNone/>
              <a:defRPr sz="2275"/>
            </a:lvl6pPr>
            <a:lvl7pPr marL="3900830" indent="0" algn="ctr">
              <a:buNone/>
              <a:defRPr sz="2275"/>
            </a:lvl7pPr>
            <a:lvl8pPr marL="4550969" indent="0" algn="ctr">
              <a:buNone/>
              <a:defRPr sz="2275"/>
            </a:lvl8pPr>
            <a:lvl9pPr marL="5201107" indent="0" algn="ctr">
              <a:buNone/>
              <a:defRPr sz="2275"/>
            </a:lvl9pPr>
          </a:lstStyle>
          <a:p>
            <a:r>
              <a:rPr lang="en-US" noProof="0"/>
              <a:t>Click to edit Master subtitle style</a:t>
            </a:r>
            <a:endParaRPr lang="en-GB" noProof="0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988" y="381756"/>
            <a:ext cx="2296800" cy="547676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Footer Placeholder 18"/>
          <p:cNvSpPr>
            <a:spLocks noGrp="1"/>
          </p:cNvSpPr>
          <p:nvPr>
            <p:ph type="ftr" sz="quarter" idx="3"/>
          </p:nvPr>
        </p:nvSpPr>
        <p:spPr>
          <a:xfrm>
            <a:off x="6566430" y="8895302"/>
            <a:ext cx="5860871" cy="51911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ts val="18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Smallprint</a:t>
            </a:r>
            <a:endParaRPr lang="en-GB" noProof="0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9243" y="407363"/>
            <a:ext cx="2424145" cy="58344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318" y="3316256"/>
            <a:ext cx="5284147" cy="6041541"/>
          </a:xfrm>
          <a:prstGeom prst="rect">
            <a:avLst/>
          </a:prstGeom>
        </p:spPr>
      </p:pic>
      <p:sp>
        <p:nvSpPr>
          <p:cNvPr id="5" name="TextBox 4"/>
          <p:cNvSpPr txBox="1"/>
          <p:nvPr userDrawn="1"/>
        </p:nvSpPr>
        <p:spPr>
          <a:xfrm>
            <a:off x="5629835" y="-2259106"/>
            <a:ext cx="184731" cy="4869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4047251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, text and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3003200" cy="91185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lang="en-GB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600" y="309282"/>
            <a:ext cx="12241906" cy="489372"/>
          </a:xfrm>
        </p:spPr>
        <p:txBody>
          <a:bodyPr>
            <a:noAutofit/>
          </a:bodyPr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81599" y="1678780"/>
            <a:ext cx="6813858" cy="6931843"/>
          </a:xfrm>
        </p:spPr>
        <p:txBody>
          <a:bodyPr>
            <a:noAutofit/>
          </a:bodyPr>
          <a:lstStyle>
            <a:lvl1pPr marL="0" indent="0">
              <a:lnSpc>
                <a:spcPts val="3600"/>
              </a:lnSpc>
              <a:spcAft>
                <a:spcPts val="8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0" indent="0">
              <a:lnSpc>
                <a:spcPts val="3600"/>
              </a:lnSpc>
              <a:spcAft>
                <a:spcPts val="800"/>
              </a:spcAft>
              <a:buFont typeface="Arial" charset="0"/>
              <a:buNone/>
              <a:defRPr sz="2800"/>
            </a:lvl2pPr>
            <a:lvl3pPr marL="291600" indent="-291600">
              <a:lnSpc>
                <a:spcPts val="3600"/>
              </a:lnSpc>
              <a:spcAft>
                <a:spcPts val="800"/>
              </a:spcAft>
              <a:buFont typeface=".AppleSystemUIFont" charset="-120"/>
              <a:buChar char="-"/>
              <a:defRPr sz="2800"/>
            </a:lvl3pPr>
            <a:lvl4pPr marL="583200" indent="-291600">
              <a:lnSpc>
                <a:spcPts val="3600"/>
              </a:lnSpc>
              <a:spcAft>
                <a:spcPts val="800"/>
              </a:spcAft>
              <a:buFont typeface="Arial" charset="0"/>
              <a:buChar char="•"/>
              <a:defRPr sz="2800"/>
            </a:lvl4pPr>
            <a:lvl5pPr marL="874800" indent="-291600">
              <a:lnSpc>
                <a:spcPts val="3600"/>
              </a:lnSpc>
              <a:spcAft>
                <a:spcPts val="800"/>
              </a:spcAft>
              <a:buFont typeface="Wingdings" charset="2"/>
              <a:buChar char="§"/>
              <a:defRPr sz="2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6" name="Content Placeholder 2"/>
          <p:cNvSpPr>
            <a:spLocks noGrp="1"/>
          </p:cNvSpPr>
          <p:nvPr>
            <p:ph idx="10"/>
          </p:nvPr>
        </p:nvSpPr>
        <p:spPr>
          <a:xfrm>
            <a:off x="7794769" y="1705136"/>
            <a:ext cx="4734202" cy="333425"/>
          </a:xfrm>
        </p:spPr>
        <p:txBody>
          <a:bodyPr wrap="square">
            <a:spAutoFit/>
          </a:bodyPr>
          <a:lstStyle>
            <a:lvl1pPr marL="0" indent="0">
              <a:lnSpc>
                <a:spcPts val="2600"/>
              </a:lnSpc>
              <a:spcAft>
                <a:spcPts val="800"/>
              </a:spcAft>
              <a:buNone/>
              <a:defRPr sz="2000" b="1">
                <a:solidFill>
                  <a:schemeClr val="accent1"/>
                </a:solidFill>
              </a:defRPr>
            </a:lvl1pPr>
            <a:lvl2pPr marL="0" indent="0">
              <a:lnSpc>
                <a:spcPts val="3000"/>
              </a:lnSpc>
              <a:spcAft>
                <a:spcPts val="800"/>
              </a:spcAft>
              <a:buFont typeface="Arial" charset="0"/>
              <a:buNone/>
              <a:defRPr sz="2200"/>
            </a:lvl2pPr>
            <a:lvl3pPr marL="230400" indent="-230400">
              <a:lnSpc>
                <a:spcPts val="3000"/>
              </a:lnSpc>
              <a:spcAft>
                <a:spcPts val="800"/>
              </a:spcAft>
              <a:buFont typeface="Arial" charset="0"/>
              <a:buChar char="•"/>
              <a:defRPr sz="2200"/>
            </a:lvl3pPr>
            <a:lvl4pPr marL="460800" indent="-230400">
              <a:lnSpc>
                <a:spcPts val="3000"/>
              </a:lnSpc>
              <a:spcAft>
                <a:spcPts val="800"/>
              </a:spcAft>
              <a:buFont typeface=".HelveticaNeueDeskInterface-Regular" charset="0"/>
              <a:buChar char="–"/>
              <a:defRPr sz="2200"/>
            </a:lvl4pPr>
            <a:lvl5pPr>
              <a:lnSpc>
                <a:spcPts val="2800"/>
              </a:lnSpc>
              <a:spcAft>
                <a:spcPts val="800"/>
              </a:spcAft>
              <a:defRPr sz="20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8" name="Chart Placeholder 7"/>
          <p:cNvSpPr>
            <a:spLocks noGrp="1"/>
          </p:cNvSpPr>
          <p:nvPr>
            <p:ph type="chart" sz="quarter" idx="11"/>
          </p:nvPr>
        </p:nvSpPr>
        <p:spPr>
          <a:xfrm>
            <a:off x="7359915" y="2038561"/>
            <a:ext cx="5477780" cy="6884015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 noProof="0"/>
              <a:t>Click icon to add chart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715589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text and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600" y="309282"/>
            <a:ext cx="12241906" cy="489372"/>
          </a:xfrm>
        </p:spPr>
        <p:txBody>
          <a:bodyPr>
            <a:noAutofit/>
          </a:bodyPr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6" name="Content Placeholder 2"/>
          <p:cNvSpPr>
            <a:spLocks noGrp="1"/>
          </p:cNvSpPr>
          <p:nvPr>
            <p:ph idx="10"/>
          </p:nvPr>
        </p:nvSpPr>
        <p:spPr>
          <a:xfrm>
            <a:off x="6572138" y="1685656"/>
            <a:ext cx="5973446" cy="461665"/>
          </a:xfrm>
        </p:spPr>
        <p:txBody>
          <a:bodyPr wrap="square">
            <a:spAutoFit/>
          </a:bodyPr>
          <a:lstStyle>
            <a:lvl1pPr marL="0" indent="0">
              <a:lnSpc>
                <a:spcPts val="3600"/>
              </a:lnSpc>
              <a:spcAft>
                <a:spcPts val="800"/>
              </a:spcAft>
              <a:buNone/>
              <a:defRPr sz="2800" b="1">
                <a:solidFill>
                  <a:schemeClr val="tx1"/>
                </a:solidFill>
              </a:defRPr>
            </a:lvl1pPr>
            <a:lvl2pPr marL="0" indent="0">
              <a:lnSpc>
                <a:spcPts val="3000"/>
              </a:lnSpc>
              <a:spcAft>
                <a:spcPts val="800"/>
              </a:spcAft>
              <a:buFont typeface="Arial" charset="0"/>
              <a:buNone/>
              <a:defRPr sz="2200"/>
            </a:lvl2pPr>
            <a:lvl3pPr marL="230400" indent="-230400">
              <a:lnSpc>
                <a:spcPts val="3000"/>
              </a:lnSpc>
              <a:spcAft>
                <a:spcPts val="800"/>
              </a:spcAft>
              <a:buFont typeface="Arial" charset="0"/>
              <a:buChar char="•"/>
              <a:defRPr sz="2200"/>
            </a:lvl3pPr>
            <a:lvl4pPr marL="460800" indent="-230400">
              <a:lnSpc>
                <a:spcPts val="3000"/>
              </a:lnSpc>
              <a:spcAft>
                <a:spcPts val="800"/>
              </a:spcAft>
              <a:buFont typeface=".HelveticaNeueDeskInterface-Regular" charset="0"/>
              <a:buChar char="–"/>
              <a:defRPr sz="2200"/>
            </a:lvl4pPr>
            <a:lvl5pPr>
              <a:lnSpc>
                <a:spcPts val="2800"/>
              </a:lnSpc>
              <a:spcAft>
                <a:spcPts val="800"/>
              </a:spcAft>
              <a:defRPr sz="20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8" name="Chart Placeholder 7"/>
          <p:cNvSpPr>
            <a:spLocks noGrp="1"/>
          </p:cNvSpPr>
          <p:nvPr>
            <p:ph type="chart" sz="quarter" idx="11"/>
          </p:nvPr>
        </p:nvSpPr>
        <p:spPr>
          <a:xfrm>
            <a:off x="6472376" y="2096125"/>
            <a:ext cx="6365319" cy="6270405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 noProof="0"/>
              <a:t>Click icon to add chart</a:t>
            </a:r>
            <a:endParaRPr lang="en-GB" noProof="0" dirty="0"/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391874" y="1685656"/>
            <a:ext cx="5973446" cy="461665"/>
          </a:xfrm>
        </p:spPr>
        <p:txBody>
          <a:bodyPr wrap="square">
            <a:spAutoFit/>
          </a:bodyPr>
          <a:lstStyle>
            <a:lvl1pPr marL="0" indent="0">
              <a:lnSpc>
                <a:spcPts val="3600"/>
              </a:lnSpc>
              <a:spcAft>
                <a:spcPts val="800"/>
              </a:spcAft>
              <a:buNone/>
              <a:defRPr sz="2800" b="1">
                <a:solidFill>
                  <a:schemeClr val="tx1"/>
                </a:solidFill>
              </a:defRPr>
            </a:lvl1pPr>
            <a:lvl2pPr marL="0" indent="0">
              <a:lnSpc>
                <a:spcPts val="3000"/>
              </a:lnSpc>
              <a:spcAft>
                <a:spcPts val="800"/>
              </a:spcAft>
              <a:buFont typeface="Arial" charset="0"/>
              <a:buNone/>
              <a:defRPr sz="2200"/>
            </a:lvl2pPr>
            <a:lvl3pPr marL="230400" indent="-230400">
              <a:lnSpc>
                <a:spcPts val="3000"/>
              </a:lnSpc>
              <a:spcAft>
                <a:spcPts val="800"/>
              </a:spcAft>
              <a:buFont typeface="Arial" charset="0"/>
              <a:buChar char="•"/>
              <a:defRPr sz="2200"/>
            </a:lvl3pPr>
            <a:lvl4pPr marL="460800" indent="-230400">
              <a:lnSpc>
                <a:spcPts val="3000"/>
              </a:lnSpc>
              <a:spcAft>
                <a:spcPts val="800"/>
              </a:spcAft>
              <a:buFont typeface=".HelveticaNeueDeskInterface-Regular" charset="0"/>
              <a:buChar char="–"/>
              <a:defRPr sz="2200"/>
            </a:lvl4pPr>
            <a:lvl5pPr>
              <a:lnSpc>
                <a:spcPts val="2800"/>
              </a:lnSpc>
              <a:spcAft>
                <a:spcPts val="800"/>
              </a:spcAft>
              <a:defRPr sz="20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4"/>
          </p:nvPr>
        </p:nvSpPr>
        <p:spPr>
          <a:xfrm>
            <a:off x="380987" y="8571160"/>
            <a:ext cx="12456707" cy="524713"/>
          </a:xfrm>
        </p:spPr>
        <p:txBody>
          <a:bodyPr wrap="square">
            <a:noAutofit/>
          </a:bodyPr>
          <a:lstStyle>
            <a:lvl1pPr marL="2468563" indent="-2468563">
              <a:lnSpc>
                <a:spcPts val="1600"/>
              </a:lnSpc>
              <a:spcAft>
                <a:spcPts val="800"/>
              </a:spcAft>
              <a:buNone/>
              <a:tabLst>
                <a:tab pos="2466975" algn="l"/>
              </a:tabLst>
              <a:defRPr sz="1200" b="0">
                <a:solidFill>
                  <a:srgbClr val="85888D"/>
                </a:solidFill>
              </a:defRPr>
            </a:lvl1pPr>
            <a:lvl2pPr marL="0" indent="0">
              <a:lnSpc>
                <a:spcPts val="3000"/>
              </a:lnSpc>
              <a:spcAft>
                <a:spcPts val="800"/>
              </a:spcAft>
              <a:buFont typeface="Arial" charset="0"/>
              <a:buNone/>
              <a:defRPr sz="2200"/>
            </a:lvl2pPr>
            <a:lvl3pPr marL="230400" indent="-230400">
              <a:lnSpc>
                <a:spcPts val="3000"/>
              </a:lnSpc>
              <a:spcAft>
                <a:spcPts val="800"/>
              </a:spcAft>
              <a:buFont typeface="Arial" charset="0"/>
              <a:buChar char="•"/>
              <a:defRPr sz="2200"/>
            </a:lvl3pPr>
            <a:lvl4pPr marL="460800" indent="-230400">
              <a:lnSpc>
                <a:spcPts val="3000"/>
              </a:lnSpc>
              <a:spcAft>
                <a:spcPts val="800"/>
              </a:spcAft>
              <a:buFont typeface=".HelveticaNeueDeskInterface-Regular" charset="0"/>
              <a:buChar char="–"/>
              <a:defRPr sz="2200"/>
            </a:lvl4pPr>
            <a:lvl5pPr>
              <a:lnSpc>
                <a:spcPts val="2800"/>
              </a:lnSpc>
              <a:spcAft>
                <a:spcPts val="800"/>
              </a:spcAft>
              <a:defRPr sz="20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1" name="Chart Placeholder 7"/>
          <p:cNvSpPr>
            <a:spLocks noGrp="1"/>
          </p:cNvSpPr>
          <p:nvPr>
            <p:ph type="chart" sz="quarter" idx="15"/>
          </p:nvPr>
        </p:nvSpPr>
        <p:spPr>
          <a:xfrm>
            <a:off x="0" y="2096125"/>
            <a:ext cx="6365319" cy="6270405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 noProof="0"/>
              <a:t>Click icon to add chart</a:t>
            </a:r>
            <a:endParaRPr lang="en-GB" noProof="0" dirty="0"/>
          </a:p>
        </p:txBody>
      </p:sp>
      <p:sp>
        <p:nvSpPr>
          <p:cNvPr id="12" name="Subtitle 2"/>
          <p:cNvSpPr>
            <a:spLocks noGrp="1"/>
          </p:cNvSpPr>
          <p:nvPr>
            <p:ph type="subTitle" idx="16"/>
          </p:nvPr>
        </p:nvSpPr>
        <p:spPr>
          <a:xfrm>
            <a:off x="380988" y="828137"/>
            <a:ext cx="12242518" cy="474561"/>
          </a:xfrm>
        </p:spPr>
        <p:txBody>
          <a:bodyPr/>
          <a:lstStyle>
            <a:lvl1pPr marL="0" indent="0" algn="l">
              <a:lnSpc>
                <a:spcPts val="3600"/>
              </a:lnSpc>
              <a:spcAft>
                <a:spcPts val="0"/>
              </a:spcAft>
              <a:buNone/>
              <a:defRPr sz="2800">
                <a:solidFill>
                  <a:schemeClr val="accent1"/>
                </a:solidFill>
              </a:defRPr>
            </a:lvl1pPr>
            <a:lvl2pPr marL="650138" indent="0" algn="ctr">
              <a:buNone/>
              <a:defRPr sz="2844"/>
            </a:lvl2pPr>
            <a:lvl3pPr marL="1300277" indent="0" algn="ctr">
              <a:buNone/>
              <a:defRPr sz="2560"/>
            </a:lvl3pPr>
            <a:lvl4pPr marL="1950415" indent="0" algn="ctr">
              <a:buNone/>
              <a:defRPr sz="2275"/>
            </a:lvl4pPr>
            <a:lvl5pPr marL="2600554" indent="0" algn="ctr">
              <a:buNone/>
              <a:defRPr sz="2275"/>
            </a:lvl5pPr>
            <a:lvl6pPr marL="3250692" indent="0" algn="ctr">
              <a:buNone/>
              <a:defRPr sz="2275"/>
            </a:lvl6pPr>
            <a:lvl7pPr marL="3900830" indent="0" algn="ctr">
              <a:buNone/>
              <a:defRPr sz="2275"/>
            </a:lvl7pPr>
            <a:lvl8pPr marL="4550969" indent="0" algn="ctr">
              <a:buNone/>
              <a:defRPr sz="2275"/>
            </a:lvl8pPr>
            <a:lvl9pPr marL="5201107" indent="0" algn="ctr">
              <a:buNone/>
              <a:defRPr sz="2275"/>
            </a:lvl9pPr>
          </a:lstStyle>
          <a:p>
            <a:r>
              <a:rPr lang="en-US" noProof="0"/>
              <a:t>Click to edit Master subtitle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480491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, text and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0"/>
            <a:ext cx="13003200" cy="91185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lang="en-GB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600" y="309282"/>
            <a:ext cx="12241906" cy="489372"/>
          </a:xfrm>
        </p:spPr>
        <p:txBody>
          <a:bodyPr>
            <a:noAutofit/>
          </a:bodyPr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6" name="Content Placeholder 2"/>
          <p:cNvSpPr>
            <a:spLocks noGrp="1"/>
          </p:cNvSpPr>
          <p:nvPr>
            <p:ph idx="10"/>
          </p:nvPr>
        </p:nvSpPr>
        <p:spPr>
          <a:xfrm>
            <a:off x="6572138" y="1685656"/>
            <a:ext cx="5973446" cy="461665"/>
          </a:xfrm>
        </p:spPr>
        <p:txBody>
          <a:bodyPr wrap="square">
            <a:spAutoFit/>
          </a:bodyPr>
          <a:lstStyle>
            <a:lvl1pPr marL="0" indent="0">
              <a:lnSpc>
                <a:spcPts val="3600"/>
              </a:lnSpc>
              <a:spcAft>
                <a:spcPts val="800"/>
              </a:spcAft>
              <a:buNone/>
              <a:defRPr sz="2800" b="1">
                <a:solidFill>
                  <a:schemeClr val="tx1"/>
                </a:solidFill>
              </a:defRPr>
            </a:lvl1pPr>
            <a:lvl2pPr marL="0" indent="0">
              <a:lnSpc>
                <a:spcPts val="3000"/>
              </a:lnSpc>
              <a:spcAft>
                <a:spcPts val="800"/>
              </a:spcAft>
              <a:buFont typeface="Arial" charset="0"/>
              <a:buNone/>
              <a:defRPr sz="2200"/>
            </a:lvl2pPr>
            <a:lvl3pPr marL="230400" indent="-230400">
              <a:lnSpc>
                <a:spcPts val="3000"/>
              </a:lnSpc>
              <a:spcAft>
                <a:spcPts val="800"/>
              </a:spcAft>
              <a:buFont typeface="Arial" charset="0"/>
              <a:buChar char="•"/>
              <a:defRPr sz="2200"/>
            </a:lvl3pPr>
            <a:lvl4pPr marL="460800" indent="-230400">
              <a:lnSpc>
                <a:spcPts val="3000"/>
              </a:lnSpc>
              <a:spcAft>
                <a:spcPts val="800"/>
              </a:spcAft>
              <a:buFont typeface=".HelveticaNeueDeskInterface-Regular" charset="0"/>
              <a:buChar char="–"/>
              <a:defRPr sz="2200"/>
            </a:lvl4pPr>
            <a:lvl5pPr>
              <a:lnSpc>
                <a:spcPts val="2800"/>
              </a:lnSpc>
              <a:spcAft>
                <a:spcPts val="800"/>
              </a:spcAft>
              <a:defRPr sz="20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8" name="Chart Placeholder 7"/>
          <p:cNvSpPr>
            <a:spLocks noGrp="1"/>
          </p:cNvSpPr>
          <p:nvPr>
            <p:ph type="chart" sz="quarter" idx="11"/>
          </p:nvPr>
        </p:nvSpPr>
        <p:spPr>
          <a:xfrm>
            <a:off x="6472376" y="2096125"/>
            <a:ext cx="6365319" cy="6270405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 noProof="0"/>
              <a:t>Click icon to add chart</a:t>
            </a:r>
            <a:endParaRPr lang="en-GB" noProof="0" dirty="0"/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391874" y="1685656"/>
            <a:ext cx="5973446" cy="461665"/>
          </a:xfrm>
        </p:spPr>
        <p:txBody>
          <a:bodyPr wrap="square">
            <a:spAutoFit/>
          </a:bodyPr>
          <a:lstStyle>
            <a:lvl1pPr marL="0" indent="0">
              <a:lnSpc>
                <a:spcPts val="3600"/>
              </a:lnSpc>
              <a:spcAft>
                <a:spcPts val="800"/>
              </a:spcAft>
              <a:buNone/>
              <a:defRPr sz="2800" b="1">
                <a:solidFill>
                  <a:schemeClr val="tx1"/>
                </a:solidFill>
              </a:defRPr>
            </a:lvl1pPr>
            <a:lvl2pPr marL="0" indent="0">
              <a:lnSpc>
                <a:spcPts val="3000"/>
              </a:lnSpc>
              <a:spcAft>
                <a:spcPts val="800"/>
              </a:spcAft>
              <a:buFont typeface="Arial" charset="0"/>
              <a:buNone/>
              <a:defRPr sz="2200"/>
            </a:lvl2pPr>
            <a:lvl3pPr marL="230400" indent="-230400">
              <a:lnSpc>
                <a:spcPts val="3000"/>
              </a:lnSpc>
              <a:spcAft>
                <a:spcPts val="800"/>
              </a:spcAft>
              <a:buFont typeface="Arial" charset="0"/>
              <a:buChar char="•"/>
              <a:defRPr sz="2200"/>
            </a:lvl3pPr>
            <a:lvl4pPr marL="460800" indent="-230400">
              <a:lnSpc>
                <a:spcPts val="3000"/>
              </a:lnSpc>
              <a:spcAft>
                <a:spcPts val="800"/>
              </a:spcAft>
              <a:buFont typeface=".HelveticaNeueDeskInterface-Regular" charset="0"/>
              <a:buChar char="–"/>
              <a:defRPr sz="2200"/>
            </a:lvl4pPr>
            <a:lvl5pPr>
              <a:lnSpc>
                <a:spcPts val="2800"/>
              </a:lnSpc>
              <a:spcAft>
                <a:spcPts val="800"/>
              </a:spcAft>
              <a:defRPr sz="20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4"/>
          </p:nvPr>
        </p:nvSpPr>
        <p:spPr>
          <a:xfrm>
            <a:off x="380987" y="8571160"/>
            <a:ext cx="12456707" cy="524713"/>
          </a:xfrm>
        </p:spPr>
        <p:txBody>
          <a:bodyPr wrap="square">
            <a:noAutofit/>
          </a:bodyPr>
          <a:lstStyle>
            <a:lvl1pPr marL="2468563" indent="-2468563">
              <a:lnSpc>
                <a:spcPts val="1600"/>
              </a:lnSpc>
              <a:spcAft>
                <a:spcPts val="800"/>
              </a:spcAft>
              <a:buNone/>
              <a:tabLst>
                <a:tab pos="2466975" algn="l"/>
              </a:tabLst>
              <a:defRPr sz="1200" b="0">
                <a:solidFill>
                  <a:srgbClr val="85888D"/>
                </a:solidFill>
              </a:defRPr>
            </a:lvl1pPr>
            <a:lvl2pPr marL="0" indent="0">
              <a:lnSpc>
                <a:spcPts val="3000"/>
              </a:lnSpc>
              <a:spcAft>
                <a:spcPts val="800"/>
              </a:spcAft>
              <a:buFont typeface="Arial" charset="0"/>
              <a:buNone/>
              <a:defRPr sz="2200"/>
            </a:lvl2pPr>
            <a:lvl3pPr marL="230400" indent="-230400">
              <a:lnSpc>
                <a:spcPts val="3000"/>
              </a:lnSpc>
              <a:spcAft>
                <a:spcPts val="800"/>
              </a:spcAft>
              <a:buFont typeface="Arial" charset="0"/>
              <a:buChar char="•"/>
              <a:defRPr sz="2200"/>
            </a:lvl3pPr>
            <a:lvl4pPr marL="460800" indent="-230400">
              <a:lnSpc>
                <a:spcPts val="3000"/>
              </a:lnSpc>
              <a:spcAft>
                <a:spcPts val="800"/>
              </a:spcAft>
              <a:buFont typeface=".HelveticaNeueDeskInterface-Regular" charset="0"/>
              <a:buChar char="–"/>
              <a:defRPr sz="2200"/>
            </a:lvl4pPr>
            <a:lvl5pPr>
              <a:lnSpc>
                <a:spcPts val="2800"/>
              </a:lnSpc>
              <a:spcAft>
                <a:spcPts val="800"/>
              </a:spcAft>
              <a:defRPr sz="20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1" name="Chart Placeholder 7"/>
          <p:cNvSpPr>
            <a:spLocks noGrp="1"/>
          </p:cNvSpPr>
          <p:nvPr>
            <p:ph type="chart" sz="quarter" idx="15"/>
          </p:nvPr>
        </p:nvSpPr>
        <p:spPr>
          <a:xfrm>
            <a:off x="0" y="2096125"/>
            <a:ext cx="6365319" cy="6270405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 noProof="0"/>
              <a:t>Click icon to add chart</a:t>
            </a:r>
            <a:endParaRPr lang="en-GB" noProof="0" dirty="0"/>
          </a:p>
        </p:txBody>
      </p:sp>
      <p:sp>
        <p:nvSpPr>
          <p:cNvPr id="12" name="Subtitle 2"/>
          <p:cNvSpPr>
            <a:spLocks noGrp="1"/>
          </p:cNvSpPr>
          <p:nvPr>
            <p:ph type="subTitle" idx="16"/>
          </p:nvPr>
        </p:nvSpPr>
        <p:spPr>
          <a:xfrm>
            <a:off x="380988" y="828137"/>
            <a:ext cx="12242518" cy="474561"/>
          </a:xfrm>
        </p:spPr>
        <p:txBody>
          <a:bodyPr/>
          <a:lstStyle>
            <a:lvl1pPr marL="0" indent="0" algn="l">
              <a:lnSpc>
                <a:spcPts val="3600"/>
              </a:lnSpc>
              <a:spcAft>
                <a:spcPts val="0"/>
              </a:spcAft>
              <a:buNone/>
              <a:defRPr sz="2800">
                <a:solidFill>
                  <a:schemeClr val="accent1"/>
                </a:solidFill>
              </a:defRPr>
            </a:lvl1pPr>
            <a:lvl2pPr marL="650138" indent="0" algn="ctr">
              <a:buNone/>
              <a:defRPr sz="2844"/>
            </a:lvl2pPr>
            <a:lvl3pPr marL="1300277" indent="0" algn="ctr">
              <a:buNone/>
              <a:defRPr sz="2560"/>
            </a:lvl3pPr>
            <a:lvl4pPr marL="1950415" indent="0" algn="ctr">
              <a:buNone/>
              <a:defRPr sz="2275"/>
            </a:lvl4pPr>
            <a:lvl5pPr marL="2600554" indent="0" algn="ctr">
              <a:buNone/>
              <a:defRPr sz="2275"/>
            </a:lvl5pPr>
            <a:lvl6pPr marL="3250692" indent="0" algn="ctr">
              <a:buNone/>
              <a:defRPr sz="2275"/>
            </a:lvl6pPr>
            <a:lvl7pPr marL="3900830" indent="0" algn="ctr">
              <a:buNone/>
              <a:defRPr sz="2275"/>
            </a:lvl7pPr>
            <a:lvl8pPr marL="4550969" indent="0" algn="ctr">
              <a:buNone/>
              <a:defRPr sz="2275"/>
            </a:lvl8pPr>
            <a:lvl9pPr marL="5201107" indent="0" algn="ctr">
              <a:buNone/>
              <a:defRPr sz="2275"/>
            </a:lvl9pPr>
          </a:lstStyle>
          <a:p>
            <a:r>
              <a:rPr lang="en-US" noProof="0"/>
              <a:t>Click to edit Master subtitle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57164724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graph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600" y="309282"/>
            <a:ext cx="12241906" cy="489372"/>
          </a:xfrm>
        </p:spPr>
        <p:txBody>
          <a:bodyPr>
            <a:noAutofit/>
          </a:bodyPr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380987" y="1816288"/>
            <a:ext cx="12242519" cy="461665"/>
          </a:xfrm>
        </p:spPr>
        <p:txBody>
          <a:bodyPr wrap="square">
            <a:spAutoFit/>
          </a:bodyPr>
          <a:lstStyle>
            <a:lvl1pPr marL="0" indent="0">
              <a:lnSpc>
                <a:spcPts val="3600"/>
              </a:lnSpc>
              <a:spcAft>
                <a:spcPts val="800"/>
              </a:spcAft>
              <a:buNone/>
              <a:defRPr sz="2800" b="0">
                <a:solidFill>
                  <a:schemeClr val="tx1"/>
                </a:solidFill>
              </a:defRPr>
            </a:lvl1pPr>
            <a:lvl2pPr marL="0" indent="0">
              <a:lnSpc>
                <a:spcPts val="3000"/>
              </a:lnSpc>
              <a:spcAft>
                <a:spcPts val="800"/>
              </a:spcAft>
              <a:buFont typeface="Arial" charset="0"/>
              <a:buNone/>
              <a:defRPr sz="2200"/>
            </a:lvl2pPr>
            <a:lvl3pPr marL="230400" indent="-230400">
              <a:lnSpc>
                <a:spcPts val="3000"/>
              </a:lnSpc>
              <a:spcAft>
                <a:spcPts val="800"/>
              </a:spcAft>
              <a:buFont typeface="Arial" charset="0"/>
              <a:buChar char="•"/>
              <a:defRPr sz="2200"/>
            </a:lvl3pPr>
            <a:lvl4pPr marL="460800" indent="-230400">
              <a:lnSpc>
                <a:spcPts val="3000"/>
              </a:lnSpc>
              <a:spcAft>
                <a:spcPts val="800"/>
              </a:spcAft>
              <a:buFont typeface=".HelveticaNeueDeskInterface-Regular" charset="0"/>
              <a:buChar char="–"/>
              <a:defRPr sz="2200"/>
            </a:lvl4pPr>
            <a:lvl5pPr>
              <a:lnSpc>
                <a:spcPts val="2800"/>
              </a:lnSpc>
              <a:spcAft>
                <a:spcPts val="800"/>
              </a:spcAft>
              <a:defRPr sz="20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4"/>
          </p:nvPr>
        </p:nvSpPr>
        <p:spPr>
          <a:xfrm>
            <a:off x="380987" y="8571160"/>
            <a:ext cx="12456707" cy="524713"/>
          </a:xfrm>
        </p:spPr>
        <p:txBody>
          <a:bodyPr wrap="square">
            <a:noAutofit/>
          </a:bodyPr>
          <a:lstStyle>
            <a:lvl1pPr marL="2468563" indent="-2468563">
              <a:lnSpc>
                <a:spcPts val="1600"/>
              </a:lnSpc>
              <a:spcAft>
                <a:spcPts val="800"/>
              </a:spcAft>
              <a:buNone/>
              <a:tabLst>
                <a:tab pos="2466975" algn="l"/>
              </a:tabLst>
              <a:defRPr sz="1200" b="0">
                <a:solidFill>
                  <a:srgbClr val="85888D"/>
                </a:solidFill>
              </a:defRPr>
            </a:lvl1pPr>
            <a:lvl2pPr marL="0" indent="0">
              <a:lnSpc>
                <a:spcPts val="3000"/>
              </a:lnSpc>
              <a:spcAft>
                <a:spcPts val="800"/>
              </a:spcAft>
              <a:buFont typeface="Arial" charset="0"/>
              <a:buNone/>
              <a:defRPr sz="2200"/>
            </a:lvl2pPr>
            <a:lvl3pPr marL="230400" indent="-230400">
              <a:lnSpc>
                <a:spcPts val="3000"/>
              </a:lnSpc>
              <a:spcAft>
                <a:spcPts val="800"/>
              </a:spcAft>
              <a:buFont typeface="Arial" charset="0"/>
              <a:buChar char="•"/>
              <a:defRPr sz="2200"/>
            </a:lvl3pPr>
            <a:lvl4pPr marL="460800" indent="-230400">
              <a:lnSpc>
                <a:spcPts val="3000"/>
              </a:lnSpc>
              <a:spcAft>
                <a:spcPts val="800"/>
              </a:spcAft>
              <a:buFont typeface=".HelveticaNeueDeskInterface-Regular" charset="0"/>
              <a:buChar char="–"/>
              <a:defRPr sz="2200"/>
            </a:lvl4pPr>
            <a:lvl5pPr>
              <a:lnSpc>
                <a:spcPts val="2800"/>
              </a:lnSpc>
              <a:spcAft>
                <a:spcPts val="800"/>
              </a:spcAft>
              <a:defRPr sz="20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1" name="Chart Placeholder 7"/>
          <p:cNvSpPr>
            <a:spLocks noGrp="1"/>
          </p:cNvSpPr>
          <p:nvPr>
            <p:ph type="chart" sz="quarter" idx="15"/>
          </p:nvPr>
        </p:nvSpPr>
        <p:spPr>
          <a:xfrm>
            <a:off x="380987" y="2139669"/>
            <a:ext cx="12242520" cy="6270405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 noProof="0"/>
              <a:t>Click icon to add chart</a:t>
            </a:r>
            <a:endParaRPr lang="en-GB" noProof="0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0"/>
          </p:nvPr>
        </p:nvSpPr>
        <p:spPr>
          <a:xfrm>
            <a:off x="380988" y="828137"/>
            <a:ext cx="12242518" cy="474561"/>
          </a:xfrm>
        </p:spPr>
        <p:txBody>
          <a:bodyPr/>
          <a:lstStyle>
            <a:lvl1pPr marL="0" indent="0" algn="l">
              <a:lnSpc>
                <a:spcPts val="3600"/>
              </a:lnSpc>
              <a:spcAft>
                <a:spcPts val="0"/>
              </a:spcAft>
              <a:buNone/>
              <a:defRPr sz="2800">
                <a:solidFill>
                  <a:schemeClr val="accent1"/>
                </a:solidFill>
              </a:defRPr>
            </a:lvl1pPr>
            <a:lvl2pPr marL="650138" indent="0" algn="ctr">
              <a:buNone/>
              <a:defRPr sz="2844"/>
            </a:lvl2pPr>
            <a:lvl3pPr marL="1300277" indent="0" algn="ctr">
              <a:buNone/>
              <a:defRPr sz="2560"/>
            </a:lvl3pPr>
            <a:lvl4pPr marL="1950415" indent="0" algn="ctr">
              <a:buNone/>
              <a:defRPr sz="2275"/>
            </a:lvl4pPr>
            <a:lvl5pPr marL="2600554" indent="0" algn="ctr">
              <a:buNone/>
              <a:defRPr sz="2275"/>
            </a:lvl5pPr>
            <a:lvl6pPr marL="3250692" indent="0" algn="ctr">
              <a:buNone/>
              <a:defRPr sz="2275"/>
            </a:lvl6pPr>
            <a:lvl7pPr marL="3900830" indent="0" algn="ctr">
              <a:buNone/>
              <a:defRPr sz="2275"/>
            </a:lvl7pPr>
            <a:lvl8pPr marL="4550969" indent="0" algn="ctr">
              <a:buNone/>
              <a:defRPr sz="2275"/>
            </a:lvl8pPr>
            <a:lvl9pPr marL="5201107" indent="0" algn="ctr">
              <a:buNone/>
              <a:defRPr sz="2275"/>
            </a:lvl9pPr>
          </a:lstStyle>
          <a:p>
            <a:r>
              <a:rPr lang="en-US" noProof="0"/>
              <a:t>Click to edit Master subtitle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38621463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graph on 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3003200" cy="91185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lang="en-GB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599" y="309281"/>
            <a:ext cx="12242201" cy="570395"/>
          </a:xfrm>
        </p:spPr>
        <p:txBody>
          <a:bodyPr>
            <a:noAutofit/>
          </a:bodyPr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4"/>
          </p:nvPr>
        </p:nvSpPr>
        <p:spPr>
          <a:xfrm>
            <a:off x="380987" y="8571160"/>
            <a:ext cx="12456707" cy="524713"/>
          </a:xfrm>
        </p:spPr>
        <p:txBody>
          <a:bodyPr wrap="square">
            <a:noAutofit/>
          </a:bodyPr>
          <a:lstStyle>
            <a:lvl1pPr marL="2468563" indent="-2468563">
              <a:lnSpc>
                <a:spcPts val="1600"/>
              </a:lnSpc>
              <a:spcAft>
                <a:spcPts val="800"/>
              </a:spcAft>
              <a:buNone/>
              <a:tabLst>
                <a:tab pos="2466975" algn="l"/>
              </a:tabLst>
              <a:defRPr sz="1200" b="0">
                <a:solidFill>
                  <a:srgbClr val="85888D"/>
                </a:solidFill>
              </a:defRPr>
            </a:lvl1pPr>
            <a:lvl2pPr marL="0" indent="0">
              <a:lnSpc>
                <a:spcPts val="3000"/>
              </a:lnSpc>
              <a:spcAft>
                <a:spcPts val="800"/>
              </a:spcAft>
              <a:buFont typeface="Arial" charset="0"/>
              <a:buNone/>
              <a:defRPr sz="2200"/>
            </a:lvl2pPr>
            <a:lvl3pPr marL="230400" indent="-230400">
              <a:lnSpc>
                <a:spcPts val="3000"/>
              </a:lnSpc>
              <a:spcAft>
                <a:spcPts val="800"/>
              </a:spcAft>
              <a:buFont typeface="Arial" charset="0"/>
              <a:buChar char="•"/>
              <a:defRPr sz="2200"/>
            </a:lvl3pPr>
            <a:lvl4pPr marL="460800" indent="-230400">
              <a:lnSpc>
                <a:spcPts val="3000"/>
              </a:lnSpc>
              <a:spcAft>
                <a:spcPts val="800"/>
              </a:spcAft>
              <a:buFont typeface=".HelveticaNeueDeskInterface-Regular" charset="0"/>
              <a:buChar char="–"/>
              <a:defRPr sz="2200"/>
            </a:lvl4pPr>
            <a:lvl5pPr>
              <a:lnSpc>
                <a:spcPts val="2800"/>
              </a:lnSpc>
              <a:spcAft>
                <a:spcPts val="800"/>
              </a:spcAft>
              <a:defRPr sz="20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2" name="Chart Placeholder 7"/>
          <p:cNvSpPr>
            <a:spLocks noGrp="1"/>
          </p:cNvSpPr>
          <p:nvPr>
            <p:ph type="chart" sz="quarter" idx="15"/>
          </p:nvPr>
        </p:nvSpPr>
        <p:spPr>
          <a:xfrm>
            <a:off x="380987" y="2139669"/>
            <a:ext cx="12242520" cy="6270405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 noProof="0"/>
              <a:t>Click icon to add chart</a:t>
            </a:r>
            <a:endParaRPr lang="en-GB" noProof="0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0"/>
          </p:nvPr>
        </p:nvSpPr>
        <p:spPr>
          <a:xfrm>
            <a:off x="380988" y="828137"/>
            <a:ext cx="12242518" cy="474561"/>
          </a:xfrm>
        </p:spPr>
        <p:txBody>
          <a:bodyPr/>
          <a:lstStyle>
            <a:lvl1pPr marL="0" indent="0" algn="l">
              <a:lnSpc>
                <a:spcPts val="3600"/>
              </a:lnSpc>
              <a:spcAft>
                <a:spcPts val="0"/>
              </a:spcAft>
              <a:buNone/>
              <a:defRPr sz="2800">
                <a:solidFill>
                  <a:schemeClr val="accent1"/>
                </a:solidFill>
              </a:defRPr>
            </a:lvl1pPr>
            <a:lvl2pPr marL="650138" indent="0" algn="ctr">
              <a:buNone/>
              <a:defRPr sz="2844"/>
            </a:lvl2pPr>
            <a:lvl3pPr marL="1300277" indent="0" algn="ctr">
              <a:buNone/>
              <a:defRPr sz="2560"/>
            </a:lvl3pPr>
            <a:lvl4pPr marL="1950415" indent="0" algn="ctr">
              <a:buNone/>
              <a:defRPr sz="2275"/>
            </a:lvl4pPr>
            <a:lvl5pPr marL="2600554" indent="0" algn="ctr">
              <a:buNone/>
              <a:defRPr sz="2275"/>
            </a:lvl5pPr>
            <a:lvl6pPr marL="3250692" indent="0" algn="ctr">
              <a:buNone/>
              <a:defRPr sz="2275"/>
            </a:lvl6pPr>
            <a:lvl7pPr marL="3900830" indent="0" algn="ctr">
              <a:buNone/>
              <a:defRPr sz="2275"/>
            </a:lvl7pPr>
            <a:lvl8pPr marL="4550969" indent="0" algn="ctr">
              <a:buNone/>
              <a:defRPr sz="2275"/>
            </a:lvl8pPr>
            <a:lvl9pPr marL="5201107" indent="0" algn="ctr">
              <a:buNone/>
              <a:defRPr sz="2275"/>
            </a:lvl9pPr>
          </a:lstStyle>
          <a:p>
            <a:r>
              <a:rPr lang="en-US" noProof="0"/>
              <a:t>Click to edit Master subtitle style</a:t>
            </a:r>
            <a:endParaRPr lang="en-GB" noProof="0" dirty="0"/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380987" y="1816288"/>
            <a:ext cx="12242519" cy="461665"/>
          </a:xfrm>
        </p:spPr>
        <p:txBody>
          <a:bodyPr wrap="square">
            <a:spAutoFit/>
          </a:bodyPr>
          <a:lstStyle>
            <a:lvl1pPr marL="0" indent="0">
              <a:lnSpc>
                <a:spcPts val="3600"/>
              </a:lnSpc>
              <a:spcAft>
                <a:spcPts val="800"/>
              </a:spcAft>
              <a:buNone/>
              <a:defRPr sz="2800" b="0">
                <a:solidFill>
                  <a:schemeClr val="tx1"/>
                </a:solidFill>
              </a:defRPr>
            </a:lvl1pPr>
            <a:lvl2pPr marL="0" indent="0">
              <a:lnSpc>
                <a:spcPts val="3000"/>
              </a:lnSpc>
              <a:spcAft>
                <a:spcPts val="800"/>
              </a:spcAft>
              <a:buFont typeface="Arial" charset="0"/>
              <a:buNone/>
              <a:defRPr sz="2200"/>
            </a:lvl2pPr>
            <a:lvl3pPr marL="230400" indent="-230400">
              <a:lnSpc>
                <a:spcPts val="3000"/>
              </a:lnSpc>
              <a:spcAft>
                <a:spcPts val="800"/>
              </a:spcAft>
              <a:buFont typeface="Arial" charset="0"/>
              <a:buChar char="•"/>
              <a:defRPr sz="2200"/>
            </a:lvl3pPr>
            <a:lvl4pPr marL="460800" indent="-230400">
              <a:lnSpc>
                <a:spcPts val="3000"/>
              </a:lnSpc>
              <a:spcAft>
                <a:spcPts val="800"/>
              </a:spcAft>
              <a:buFont typeface=".HelveticaNeueDeskInterface-Regular" charset="0"/>
              <a:buChar char="–"/>
              <a:defRPr sz="2200"/>
            </a:lvl4pPr>
            <a:lvl5pPr>
              <a:lnSpc>
                <a:spcPts val="2800"/>
              </a:lnSpc>
              <a:spcAft>
                <a:spcPts val="800"/>
              </a:spcAft>
              <a:defRPr sz="20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0395595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, text and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600" y="286132"/>
            <a:ext cx="12241906" cy="489372"/>
          </a:xfr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81598" y="1386934"/>
            <a:ext cx="7547059" cy="6931843"/>
          </a:xfrm>
        </p:spPr>
        <p:txBody>
          <a:bodyPr>
            <a:noAutofit/>
          </a:bodyPr>
          <a:lstStyle>
            <a:lvl1pPr marL="0" indent="0">
              <a:lnSpc>
                <a:spcPts val="3000"/>
              </a:lnSpc>
              <a:spcAft>
                <a:spcPts val="800"/>
              </a:spcAft>
              <a:buNone/>
              <a:defRPr sz="2200" b="0">
                <a:solidFill>
                  <a:schemeClr val="tx1"/>
                </a:solidFill>
              </a:defRPr>
            </a:lvl1pPr>
            <a:lvl2pPr marL="0" indent="0">
              <a:lnSpc>
                <a:spcPts val="3000"/>
              </a:lnSpc>
              <a:spcAft>
                <a:spcPts val="800"/>
              </a:spcAft>
              <a:buFont typeface="Arial" charset="0"/>
              <a:buNone/>
              <a:defRPr sz="2200">
                <a:solidFill>
                  <a:schemeClr val="tx1"/>
                </a:solidFill>
              </a:defRPr>
            </a:lvl2pPr>
            <a:lvl3pPr marL="230400" indent="-230400">
              <a:lnSpc>
                <a:spcPts val="3000"/>
              </a:lnSpc>
              <a:spcAft>
                <a:spcPts val="800"/>
              </a:spcAft>
              <a:buFont typeface=".AppleSystemUIFont" charset="-120"/>
              <a:buChar char="-"/>
              <a:defRPr sz="2200">
                <a:solidFill>
                  <a:schemeClr val="tx1"/>
                </a:solidFill>
              </a:defRPr>
            </a:lvl3pPr>
            <a:lvl4pPr marL="460800" indent="-230400">
              <a:lnSpc>
                <a:spcPts val="3000"/>
              </a:lnSpc>
              <a:spcAft>
                <a:spcPts val="800"/>
              </a:spcAft>
              <a:buFont typeface="Arial" charset="0"/>
              <a:buChar char="•"/>
              <a:defRPr sz="2200">
                <a:solidFill>
                  <a:schemeClr val="tx1"/>
                </a:solidFill>
              </a:defRPr>
            </a:lvl4pPr>
            <a:lvl5pPr marL="691200" indent="-230400">
              <a:lnSpc>
                <a:spcPts val="3000"/>
              </a:lnSpc>
              <a:spcAft>
                <a:spcPts val="800"/>
              </a:spcAft>
              <a:buFont typeface="Wingdings" charset="2"/>
              <a:buChar char="§"/>
              <a:defRPr sz="2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598" y="8563326"/>
            <a:ext cx="698400" cy="799636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7995734" y="9333551"/>
            <a:ext cx="350663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GB" sz="1200" noProof="0" dirty="0">
                <a:solidFill>
                  <a:schemeClr val="tx1"/>
                </a:solidFill>
              </a:rPr>
              <a:t>Imperial means Intelligent Business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11823700" y="9282751"/>
            <a:ext cx="799806" cy="276999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algn="r">
              <a:defRPr sz="1200"/>
            </a:lvl1pPr>
          </a:lstStyle>
          <a:p>
            <a:pPr lvl="0"/>
            <a:fld id="{1CF308DF-A0FB-984D-BFF5-BCA52FB96EDD}" type="slidenum">
              <a:rPr lang="en-GB" noProof="0" smtClean="0"/>
              <a:pPr lvl="0"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5267147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0" y="1541714"/>
            <a:ext cx="13006388" cy="825309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GB" sz="3646">
              <a:latin typeface="Verdana" charset="0"/>
              <a:cs typeface="Times New Roman" pitchFamily="2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5426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_Title Slide - coloured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64038" y="3213230"/>
            <a:ext cx="6204624" cy="493297"/>
          </a:xfrm>
        </p:spPr>
        <p:txBody>
          <a:bodyPr anchor="t"/>
          <a:lstStyle>
            <a:lvl1pPr algn="l">
              <a:defRPr sz="3400">
                <a:solidFill>
                  <a:srgbClr val="282828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68170" y="4191843"/>
            <a:ext cx="6200492" cy="1454011"/>
          </a:xfrm>
        </p:spPr>
        <p:txBody>
          <a:bodyPr/>
          <a:lstStyle>
            <a:lvl1pPr marL="0" indent="0" algn="l">
              <a:lnSpc>
                <a:spcPts val="3600"/>
              </a:lnSpc>
              <a:spcAft>
                <a:spcPts val="0"/>
              </a:spcAft>
              <a:buNone/>
              <a:defRPr sz="2800">
                <a:solidFill>
                  <a:srgbClr val="282828"/>
                </a:solidFill>
              </a:defRPr>
            </a:lvl1pPr>
            <a:lvl2pPr marL="650138" indent="0" algn="ctr">
              <a:buNone/>
              <a:defRPr sz="2844"/>
            </a:lvl2pPr>
            <a:lvl3pPr marL="1300277" indent="0" algn="ctr">
              <a:buNone/>
              <a:defRPr sz="2560"/>
            </a:lvl3pPr>
            <a:lvl4pPr marL="1950415" indent="0" algn="ctr">
              <a:buNone/>
              <a:defRPr sz="2275"/>
            </a:lvl4pPr>
            <a:lvl5pPr marL="2600554" indent="0" algn="ctr">
              <a:buNone/>
              <a:defRPr sz="2275"/>
            </a:lvl5pPr>
            <a:lvl6pPr marL="3250692" indent="0" algn="ctr">
              <a:buNone/>
              <a:defRPr sz="2275"/>
            </a:lvl6pPr>
            <a:lvl7pPr marL="3900830" indent="0" algn="ctr">
              <a:buNone/>
              <a:defRPr sz="2275"/>
            </a:lvl7pPr>
            <a:lvl8pPr marL="4550969" indent="0" algn="ctr">
              <a:buNone/>
              <a:defRPr sz="2275"/>
            </a:lvl8pPr>
            <a:lvl9pPr marL="5201107" indent="0" algn="ctr">
              <a:buNone/>
              <a:defRPr sz="2275"/>
            </a:lvl9pPr>
          </a:lstStyle>
          <a:p>
            <a:r>
              <a:rPr lang="en-US" noProof="0"/>
              <a:t>Click to edit Master subtitle style</a:t>
            </a:r>
            <a:endParaRPr lang="en-GB" noProof="0" dirty="0"/>
          </a:p>
        </p:txBody>
      </p:sp>
      <p:sp>
        <p:nvSpPr>
          <p:cNvPr id="11" name="Footer Placeholder 18"/>
          <p:cNvSpPr>
            <a:spLocks noGrp="1"/>
          </p:cNvSpPr>
          <p:nvPr>
            <p:ph type="ftr" sz="quarter" idx="3"/>
          </p:nvPr>
        </p:nvSpPr>
        <p:spPr>
          <a:xfrm>
            <a:off x="6566430" y="8895302"/>
            <a:ext cx="5860871" cy="51911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ts val="1800"/>
              </a:lnSpc>
              <a:defRPr sz="1400">
                <a:solidFill>
                  <a:srgbClr val="282828"/>
                </a:solidFill>
              </a:defRPr>
            </a:lvl1pPr>
          </a:lstStyle>
          <a:p>
            <a:r>
              <a:rPr lang="en-GB"/>
              <a:t>Smallprint</a:t>
            </a:r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9243" y="407158"/>
            <a:ext cx="2424145" cy="58385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318" y="3316256"/>
            <a:ext cx="5284146" cy="6041541"/>
          </a:xfrm>
          <a:prstGeom prst="rect">
            <a:avLst/>
          </a:prstGeom>
        </p:spPr>
      </p:pic>
      <p:sp>
        <p:nvSpPr>
          <p:cNvPr id="5" name="TextBox 4"/>
          <p:cNvSpPr txBox="1"/>
          <p:nvPr userDrawn="1"/>
        </p:nvSpPr>
        <p:spPr>
          <a:xfrm>
            <a:off x="5629835" y="-2259106"/>
            <a:ext cx="184731" cy="4869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988" y="380987"/>
            <a:ext cx="2296800" cy="54921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018303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Title Slide - colou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0988" y="3503387"/>
            <a:ext cx="7216810" cy="493297"/>
          </a:xfrm>
        </p:spPr>
        <p:txBody>
          <a:bodyPr anchor="t"/>
          <a:lstStyle>
            <a:lvl1pPr algn="l">
              <a:defRPr sz="3400">
                <a:solidFill>
                  <a:srgbClr val="282828"/>
                </a:solidFill>
              </a:defRPr>
            </a:lvl1pPr>
          </a:lstStyle>
          <a:p>
            <a:r>
              <a:rPr lang="en-GB" noProof="0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5794" y="4472484"/>
            <a:ext cx="7212004" cy="1454011"/>
          </a:xfrm>
        </p:spPr>
        <p:txBody>
          <a:bodyPr/>
          <a:lstStyle>
            <a:lvl1pPr marL="0" indent="0" algn="l">
              <a:lnSpc>
                <a:spcPts val="3600"/>
              </a:lnSpc>
              <a:spcAft>
                <a:spcPts val="0"/>
              </a:spcAft>
              <a:buNone/>
              <a:defRPr sz="2800">
                <a:solidFill>
                  <a:schemeClr val="bg1"/>
                </a:solidFill>
              </a:defRPr>
            </a:lvl1pPr>
            <a:lvl2pPr marL="650138" indent="0" algn="ctr">
              <a:buNone/>
              <a:defRPr sz="2844"/>
            </a:lvl2pPr>
            <a:lvl3pPr marL="1300277" indent="0" algn="ctr">
              <a:buNone/>
              <a:defRPr sz="2560"/>
            </a:lvl3pPr>
            <a:lvl4pPr marL="1950415" indent="0" algn="ctr">
              <a:buNone/>
              <a:defRPr sz="2275"/>
            </a:lvl4pPr>
            <a:lvl5pPr marL="2600554" indent="0" algn="ctr">
              <a:buNone/>
              <a:defRPr sz="2275"/>
            </a:lvl5pPr>
            <a:lvl6pPr marL="3250692" indent="0" algn="ctr">
              <a:buNone/>
              <a:defRPr sz="2275"/>
            </a:lvl6pPr>
            <a:lvl7pPr marL="3900830" indent="0" algn="ctr">
              <a:buNone/>
              <a:defRPr sz="2275"/>
            </a:lvl7pPr>
            <a:lvl8pPr marL="4550969" indent="0" algn="ctr">
              <a:buNone/>
              <a:defRPr sz="2275"/>
            </a:lvl8pPr>
            <a:lvl9pPr marL="5201107" indent="0" algn="ctr">
              <a:buNone/>
              <a:defRPr sz="2275"/>
            </a:lvl9pPr>
          </a:lstStyle>
          <a:p>
            <a:r>
              <a:rPr lang="en-US" noProof="0"/>
              <a:t>Click to edit Master subtitle style</a:t>
            </a:r>
            <a:endParaRPr lang="en-GB" noProof="0" dirty="0"/>
          </a:p>
        </p:txBody>
      </p:sp>
      <p:sp>
        <p:nvSpPr>
          <p:cNvPr id="11" name="Footer Placeholder 18"/>
          <p:cNvSpPr>
            <a:spLocks noGrp="1"/>
          </p:cNvSpPr>
          <p:nvPr>
            <p:ph type="ftr" sz="quarter" idx="3"/>
          </p:nvPr>
        </p:nvSpPr>
        <p:spPr>
          <a:xfrm>
            <a:off x="385794" y="6175444"/>
            <a:ext cx="7212004" cy="519113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lnSpc>
                <a:spcPts val="18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GB" noProof="0" dirty="0" err="1"/>
              <a:t>Smallprint</a:t>
            </a:r>
            <a:endParaRPr lang="en-GB" noProof="0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988" y="381756"/>
            <a:ext cx="2296800" cy="547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9243" y="407363"/>
            <a:ext cx="2424145" cy="58344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988" y="7221247"/>
            <a:ext cx="1879200" cy="2153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5459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80800" y="8838000"/>
            <a:ext cx="2440800" cy="5874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988" y="8586000"/>
            <a:ext cx="3099600" cy="790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9092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rtnership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600" y="8784000"/>
            <a:ext cx="2440800" cy="587454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380988" y="4069096"/>
            <a:ext cx="12064788" cy="487313"/>
          </a:xfrm>
        </p:spPr>
        <p:txBody>
          <a:bodyPr anchor="t"/>
          <a:lstStyle>
            <a:lvl1pPr algn="l">
              <a:defRPr sz="3400">
                <a:solidFill>
                  <a:srgbClr val="282828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380988" y="4804943"/>
            <a:ext cx="12064788" cy="1454011"/>
          </a:xfrm>
        </p:spPr>
        <p:txBody>
          <a:bodyPr/>
          <a:lstStyle>
            <a:lvl1pPr marL="0" indent="0" algn="l">
              <a:lnSpc>
                <a:spcPts val="3600"/>
              </a:lnSpc>
              <a:spcAft>
                <a:spcPts val="0"/>
              </a:spcAft>
              <a:buNone/>
              <a:defRPr sz="2800">
                <a:solidFill>
                  <a:srgbClr val="282828"/>
                </a:solidFill>
              </a:defRPr>
            </a:lvl1pPr>
            <a:lvl2pPr marL="650138" indent="0" algn="ctr">
              <a:buNone/>
              <a:defRPr sz="2844"/>
            </a:lvl2pPr>
            <a:lvl3pPr marL="1300277" indent="0" algn="ctr">
              <a:buNone/>
              <a:defRPr sz="2560"/>
            </a:lvl3pPr>
            <a:lvl4pPr marL="1950415" indent="0" algn="ctr">
              <a:buNone/>
              <a:defRPr sz="2275"/>
            </a:lvl4pPr>
            <a:lvl5pPr marL="2600554" indent="0" algn="ctr">
              <a:buNone/>
              <a:defRPr sz="2275"/>
            </a:lvl5pPr>
            <a:lvl6pPr marL="3250692" indent="0" algn="ctr">
              <a:buNone/>
              <a:defRPr sz="2275"/>
            </a:lvl6pPr>
            <a:lvl7pPr marL="3900830" indent="0" algn="ctr">
              <a:buNone/>
              <a:defRPr sz="2275"/>
            </a:lvl7pPr>
            <a:lvl8pPr marL="4550969" indent="0" algn="ctr">
              <a:buNone/>
              <a:defRPr sz="2275"/>
            </a:lvl8pPr>
            <a:lvl9pPr marL="5201107" indent="0" algn="ctr">
              <a:buNone/>
              <a:defRPr sz="2275"/>
            </a:lvl9pPr>
          </a:lstStyle>
          <a:p>
            <a:r>
              <a:rPr lang="en-US" noProof="0"/>
              <a:t>Click to edit Master subtitle style</a:t>
            </a:r>
            <a:endParaRPr lang="en-GB" noProof="0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988" y="380988"/>
            <a:ext cx="3099600" cy="790671"/>
          </a:xfrm>
          <a:prstGeom prst="rect">
            <a:avLst/>
          </a:prstGeom>
        </p:spPr>
      </p:pic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9517846" y="190005"/>
            <a:ext cx="3144858" cy="1382116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04649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600" y="1688050"/>
            <a:ext cx="6158096" cy="6931843"/>
          </a:xfrm>
        </p:spPr>
        <p:txBody>
          <a:bodyPr>
            <a:noAutofit/>
          </a:bodyPr>
          <a:lstStyle>
            <a:lvl1pPr marL="291600" indent="-291600">
              <a:lnSpc>
                <a:spcPts val="4000"/>
              </a:lnSpc>
              <a:defRPr sz="3200"/>
            </a:lvl1pPr>
            <a:lvl2pPr marL="657225" indent="-291600">
              <a:lnSpc>
                <a:spcPts val="4000"/>
              </a:lnSpc>
              <a:tabLst/>
              <a:defRPr sz="3200"/>
            </a:lvl2pPr>
            <a:lvl3pPr>
              <a:lnSpc>
                <a:spcPts val="4000"/>
              </a:lnSpc>
              <a:defRPr sz="3200"/>
            </a:lvl3pPr>
            <a:lvl4pPr>
              <a:lnSpc>
                <a:spcPts val="4000"/>
              </a:lnSpc>
              <a:defRPr sz="3200"/>
            </a:lvl4pPr>
            <a:lvl5pPr>
              <a:lnSpc>
                <a:spcPts val="4000"/>
              </a:lnSpc>
              <a:defRPr sz="32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9589423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0" y="0"/>
            <a:ext cx="13014775" cy="9118584"/>
          </a:xfrm>
          <a:prstGeom prst="rect">
            <a:avLst/>
          </a:prstGeom>
          <a:solidFill>
            <a:srgbClr val="F3F6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lang="en-GB" noProof="0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600" y="309281"/>
            <a:ext cx="12241906" cy="487313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600" y="1688050"/>
            <a:ext cx="5920346" cy="693184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7995734" y="9333551"/>
            <a:ext cx="350663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GB" sz="1200" noProof="0" dirty="0">
                <a:solidFill>
                  <a:schemeClr val="tx1"/>
                </a:solidFill>
              </a:rPr>
              <a:t>Imperial means Intelligent Business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383359" y="9333551"/>
            <a:ext cx="350663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13025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noProof="0" dirty="0">
                <a:solidFill>
                  <a:schemeClr val="tx1"/>
                </a:solidFill>
              </a:rPr>
              <a:t>Imperial College Business School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11823700" y="9282751"/>
            <a:ext cx="799806" cy="276999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algn="r">
              <a:defRPr sz="1200"/>
            </a:lvl1pPr>
          </a:lstStyle>
          <a:p>
            <a:pPr lvl="0"/>
            <a:fld id="{1CF308DF-A0FB-984D-BFF5-BCA52FB96EDD}" type="slidenum">
              <a:rPr lang="en-GB" noProof="0" smtClean="0"/>
              <a:pPr lvl="0"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580508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1" r:id="rId2"/>
    <p:sldLayoutId id="2147483733" r:id="rId3"/>
    <p:sldLayoutId id="2147483734" r:id="rId4"/>
    <p:sldLayoutId id="2147483735" r:id="rId5"/>
    <p:sldLayoutId id="2147483742" r:id="rId6"/>
    <p:sldLayoutId id="2147483698" r:id="rId7"/>
    <p:sldLayoutId id="2147483740" r:id="rId8"/>
    <p:sldLayoutId id="2147483741" r:id="rId9"/>
    <p:sldLayoutId id="2147483736" r:id="rId10"/>
    <p:sldLayoutId id="2147483700" r:id="rId11"/>
    <p:sldLayoutId id="2147483701" r:id="rId12"/>
    <p:sldLayoutId id="2147483702" r:id="rId13"/>
    <p:sldLayoutId id="2147483725" r:id="rId14"/>
    <p:sldLayoutId id="2147483703" r:id="rId15"/>
    <p:sldLayoutId id="2147483704" r:id="rId16"/>
    <p:sldLayoutId id="2147483705" r:id="rId17"/>
    <p:sldLayoutId id="2147483706" r:id="rId18"/>
    <p:sldLayoutId id="2147483707" r:id="rId19"/>
    <p:sldLayoutId id="2147483708" r:id="rId20"/>
    <p:sldLayoutId id="2147483710" r:id="rId21"/>
    <p:sldLayoutId id="2147483709" r:id="rId22"/>
    <p:sldLayoutId id="2147483713" r:id="rId23"/>
    <p:sldLayoutId id="2147483714" r:id="rId24"/>
    <p:sldLayoutId id="2147483715" r:id="rId25"/>
    <p:sldLayoutId id="2147483716" r:id="rId26"/>
    <p:sldLayoutId id="2147483717" r:id="rId27"/>
    <p:sldLayoutId id="2147483718" r:id="rId28"/>
    <p:sldLayoutId id="2147483723" r:id="rId29"/>
    <p:sldLayoutId id="2147483719" r:id="rId30"/>
    <p:sldLayoutId id="2147483720" r:id="rId31"/>
    <p:sldLayoutId id="2147483721" r:id="rId32"/>
    <p:sldLayoutId id="2147483737" r:id="rId33"/>
    <p:sldLayoutId id="2147483722" r:id="rId34"/>
    <p:sldLayoutId id="2147483724" r:id="rId35"/>
    <p:sldLayoutId id="2147483728" r:id="rId36"/>
    <p:sldLayoutId id="2147483726" r:id="rId37"/>
    <p:sldLayoutId id="2147483727" r:id="rId38"/>
    <p:sldLayoutId id="2147483729" r:id="rId39"/>
    <p:sldLayoutId id="2147483738" r:id="rId40"/>
    <p:sldLayoutId id="2147483730" r:id="rId41"/>
    <p:sldLayoutId id="2147483739" r:id="rId42"/>
    <p:sldLayoutId id="2147483731" r:id="rId43"/>
    <p:sldLayoutId id="2147483732" r:id="rId44"/>
    <p:sldLayoutId id="2147483743" r:id="rId45"/>
    <p:sldLayoutId id="2147483744" r:id="rId46"/>
  </p:sldLayoutIdLst>
  <p:hf sldNum="0" hdr="0" dt="0"/>
  <p:txStyles>
    <p:titleStyle>
      <a:lvl1pPr algn="l" defTabSz="1300277" rtl="0" eaLnBrk="1" latinLnBrk="0" hangingPunct="1">
        <a:lnSpc>
          <a:spcPts val="3800"/>
        </a:lnSpc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91600" indent="-291600" algn="l" defTabSz="1300277" rtl="0" eaLnBrk="1" latinLnBrk="0" hangingPunct="1">
        <a:lnSpc>
          <a:spcPts val="4000"/>
        </a:lnSpc>
        <a:spcBef>
          <a:spcPts val="0"/>
        </a:spcBef>
        <a:spcAft>
          <a:spcPts val="1000"/>
        </a:spcAft>
        <a:buFont typeface=".AppleSystemUIFont" charset="-120"/>
        <a:buChar char="-"/>
        <a:tabLst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583200" indent="-291600" algn="l" defTabSz="1300277" rtl="0" eaLnBrk="1" latinLnBrk="0" hangingPunct="1">
        <a:lnSpc>
          <a:spcPts val="4000"/>
        </a:lnSpc>
        <a:spcBef>
          <a:spcPts val="0"/>
        </a:spcBef>
        <a:spcAft>
          <a:spcPts val="1000"/>
        </a:spcAft>
        <a:buFont typeface="Arial" charset="0"/>
        <a:buChar char="•"/>
        <a:tabLst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874800" indent="-291600" algn="l" defTabSz="1300277" rtl="0" eaLnBrk="1" latinLnBrk="0" hangingPunct="1">
        <a:lnSpc>
          <a:spcPts val="4000"/>
        </a:lnSpc>
        <a:spcBef>
          <a:spcPts val="0"/>
        </a:spcBef>
        <a:spcAft>
          <a:spcPts val="1000"/>
        </a:spcAft>
        <a:buFont typeface="Wingdings" charset="2"/>
        <a:buChar char="§"/>
        <a:tabLst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11113" indent="0" algn="l" defTabSz="1300277" rtl="0" eaLnBrk="1" latinLnBrk="0" hangingPunct="1">
        <a:lnSpc>
          <a:spcPts val="4000"/>
        </a:lnSpc>
        <a:spcBef>
          <a:spcPts val="0"/>
        </a:spcBef>
        <a:spcAft>
          <a:spcPts val="1000"/>
        </a:spcAft>
        <a:buFont typeface="Arial" charset="0"/>
        <a:buNone/>
        <a:tabLst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11113" indent="0" algn="l" defTabSz="1300277" rtl="0" eaLnBrk="1" latinLnBrk="0" hangingPunct="1">
        <a:lnSpc>
          <a:spcPts val="4000"/>
        </a:lnSpc>
        <a:spcBef>
          <a:spcPts val="0"/>
        </a:spcBef>
        <a:spcAft>
          <a:spcPts val="1000"/>
        </a:spcAft>
        <a:buFont typeface="Arial" charset="0"/>
        <a:buNone/>
        <a:tabLst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575761" indent="-325069" algn="l" defTabSz="1300277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4225900" indent="-325069" algn="l" defTabSz="1300277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876038" indent="-325069" algn="l" defTabSz="1300277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526176" indent="-325069" algn="l" defTabSz="1300277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277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1pPr>
      <a:lvl2pPr marL="650138" algn="l" defTabSz="1300277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300277" algn="l" defTabSz="1300277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3pPr>
      <a:lvl4pPr marL="1950415" algn="l" defTabSz="1300277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600554" algn="l" defTabSz="1300277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250692" algn="l" defTabSz="1300277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3900830" algn="l" defTabSz="1300277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550969" algn="l" defTabSz="1300277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201107" algn="l" defTabSz="1300277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071" userDrawn="1">
          <p15:clr>
            <a:srgbClr val="F26B43"/>
          </p15:clr>
        </p15:guide>
        <p15:guide id="2" pos="4096" userDrawn="1">
          <p15:clr>
            <a:srgbClr val="F26B43"/>
          </p15:clr>
        </p15:guide>
        <p15:guide id="3" pos="7952" userDrawn="1">
          <p15:clr>
            <a:srgbClr val="F26B43"/>
          </p15:clr>
        </p15:guide>
        <p15:guide id="4" pos="4783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4" Type="http://schemas.openxmlformats.org/officeDocument/2006/relationships/comments" Target="../comments/commen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70.png"/><Relationship Id="rId1" Type="http://schemas.openxmlformats.org/officeDocument/2006/relationships/slideLayout" Target="../slideLayouts/slideLayout4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0.png"/><Relationship Id="rId1" Type="http://schemas.openxmlformats.org/officeDocument/2006/relationships/slideLayout" Target="../slideLayouts/slideLayout4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tiff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64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0.png"/><Relationship Id="rId1" Type="http://schemas.openxmlformats.org/officeDocument/2006/relationships/slideLayout" Target="../slideLayouts/slideLayout4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0.pn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0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4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46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Relationship Id="rId9" Type="http://schemas.openxmlformats.org/officeDocument/2006/relationships/image" Target="../media/image8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0.png"/><Relationship Id="rId1" Type="http://schemas.openxmlformats.org/officeDocument/2006/relationships/slideLayout" Target="../slideLayouts/slideLayout4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tiff"/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850.png"/><Relationship Id="rId4" Type="http://schemas.openxmlformats.org/officeDocument/2006/relationships/image" Target="../media/image841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tiff"/><Relationship Id="rId1" Type="http://schemas.openxmlformats.org/officeDocument/2006/relationships/slideLayout" Target="../slideLayouts/slideLayout4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0.png"/><Relationship Id="rId2" Type="http://schemas.openxmlformats.org/officeDocument/2006/relationships/image" Target="../media/image650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86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0.png"/><Relationship Id="rId2" Type="http://schemas.openxmlformats.org/officeDocument/2006/relationships/image" Target="../media/image95.tiff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59.png"/><Relationship Id="rId4" Type="http://schemas.openxmlformats.org/officeDocument/2006/relationships/image" Target="../media/image9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4.png"/><Relationship Id="rId5" Type="http://schemas.openxmlformats.org/officeDocument/2006/relationships/image" Target="../media/image23.emf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vimeo.com/171638895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8.png"/><Relationship Id="rId5" Type="http://schemas.openxmlformats.org/officeDocument/2006/relationships/image" Target="../media/image26.png"/><Relationship Id="rId4" Type="http://schemas.openxmlformats.org/officeDocument/2006/relationships/image" Target="../media/image2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254334" y="7013448"/>
            <a:ext cx="10267530" cy="2436564"/>
          </a:xfrm>
        </p:spPr>
        <p:txBody>
          <a:bodyPr/>
          <a:lstStyle/>
          <a:p>
            <a:r>
              <a:rPr lang="en-GB" sz="6600" dirty="0">
                <a:latin typeface="Abadi" panose="020B0604020104020204" pitchFamily="34" charset="0"/>
              </a:rPr>
              <a:t>Econometrics for dummies</a:t>
            </a:r>
            <a:br>
              <a:rPr lang="en-GB" sz="3600" dirty="0">
                <a:latin typeface="Abadi" panose="020B0604020104020204" pitchFamily="34" charset="0"/>
              </a:rPr>
            </a:br>
            <a:br>
              <a:rPr lang="en-GB" sz="3600" dirty="0">
                <a:latin typeface="Abadi" panose="020B0604020104020204" pitchFamily="34" charset="0"/>
              </a:rPr>
            </a:br>
            <a:r>
              <a:rPr lang="en-GB" sz="3600" dirty="0">
                <a:latin typeface="Abadi" panose="020B0604020104020204" pitchFamily="34" charset="0"/>
              </a:rPr>
              <a:t>About qualitative and nonlinear relationships</a:t>
            </a:r>
            <a:br>
              <a:rPr lang="en-GB" sz="3600" dirty="0">
                <a:latin typeface="Abadi" panose="020B0604020104020204" pitchFamily="34" charset="0"/>
              </a:rPr>
            </a:br>
            <a:br>
              <a:rPr lang="en-GB" sz="3600" dirty="0">
                <a:latin typeface="Abadi" panose="020B0604020104020204" pitchFamily="34" charset="0"/>
              </a:rPr>
            </a:br>
            <a:r>
              <a:rPr lang="en-GB" dirty="0">
                <a:latin typeface="Abadi" panose="020B0604020104020204" pitchFamily="34" charset="0"/>
              </a:rPr>
              <a:t>by Ralf Martin (r.martin@imperial.ac.uk)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0E7F88-15EF-4430-88D1-3B21433240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892040" cy="6522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4161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4"/>
          <p:cNvSpPr txBox="1">
            <a:spLocks noChangeArrowheads="1"/>
          </p:cNvSpPr>
          <p:nvPr/>
        </p:nvSpPr>
        <p:spPr>
          <a:xfrm>
            <a:off x="365580" y="473033"/>
            <a:ext cx="10453968" cy="948289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3">
                    <a:lumMod val="50000"/>
                  </a:schemeClr>
                </a:solidFill>
                <a:latin typeface="Palatino Linotype"/>
                <a:ea typeface="+mj-ea"/>
                <a:cs typeface="Palatino Linotype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9pPr>
          </a:lstStyle>
          <a:p>
            <a:pPr defTabSz="1300277"/>
            <a:r>
              <a:rPr lang="en-US" sz="3982" kern="0">
                <a:latin typeface="Palatino Linotype" charset="0"/>
              </a:rPr>
              <a:t>Regression on categorical variable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286" y="1903534"/>
            <a:ext cx="10374736" cy="4954466"/>
          </a:xfrm>
          <a:prstGeom prst="rect">
            <a:avLst/>
          </a:prstGeom>
        </p:spPr>
      </p:pic>
      <p:sp>
        <p:nvSpPr>
          <p:cNvPr id="4" name="Rounded Rectangular Callout 5">
            <a:extLst>
              <a:ext uri="{FF2B5EF4-FFF2-40B4-BE49-F238E27FC236}">
                <a16:creationId xmlns:a16="http://schemas.microsoft.com/office/drawing/2014/main" id="{6B191305-211F-4DBB-A59B-EB132BCA9DFF}"/>
              </a:ext>
            </a:extLst>
          </p:cNvPr>
          <p:cNvSpPr/>
          <p:nvPr/>
        </p:nvSpPr>
        <p:spPr>
          <a:xfrm>
            <a:off x="1700784" y="7095744"/>
            <a:ext cx="6638544" cy="752735"/>
          </a:xfrm>
          <a:prstGeom prst="wedgeRoundRectCallout">
            <a:avLst>
              <a:gd name="adj1" fmla="val -24786"/>
              <a:gd name="adj2" fmla="val -106882"/>
              <a:gd name="adj3" fmla="val 16667"/>
            </a:avLst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75" dirty="0"/>
              <a:t>Can you interpret this coefficient?</a:t>
            </a:r>
          </a:p>
        </p:txBody>
      </p:sp>
    </p:spTree>
    <p:extLst>
      <p:ext uri="{BB962C8B-B14F-4D97-AF65-F5344CB8AC3E}">
        <p14:creationId xmlns:p14="http://schemas.microsoft.com/office/powerpoint/2010/main" val="13160765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11D234-4A4A-4FA6-B673-490EEF48CC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3008"/>
            <a:ext cx="13006388" cy="7845996"/>
          </a:xfrm>
          <a:prstGeom prst="rect">
            <a:avLst/>
          </a:prstGeom>
        </p:spPr>
      </p:pic>
      <p:sp>
        <p:nvSpPr>
          <p:cNvPr id="21" name="Rectangle 4"/>
          <p:cNvSpPr txBox="1">
            <a:spLocks noChangeArrowheads="1"/>
          </p:cNvSpPr>
          <p:nvPr/>
        </p:nvSpPr>
        <p:spPr>
          <a:xfrm>
            <a:off x="1853" y="238999"/>
            <a:ext cx="11390699" cy="948289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3">
                    <a:lumMod val="50000"/>
                  </a:schemeClr>
                </a:solidFill>
                <a:latin typeface="Palatino Linotype"/>
                <a:ea typeface="+mj-ea"/>
                <a:cs typeface="Palatino Linotype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9pPr>
          </a:lstStyle>
          <a:p>
            <a:pPr defTabSz="1300277"/>
            <a:r>
              <a:rPr lang="en-US" sz="3413" kern="0">
                <a:latin typeface="Palatino Linotype" charset="0"/>
              </a:rPr>
              <a:t>Creating sets of dummies from categories approach 1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1853" y="7756430"/>
            <a:ext cx="12698127" cy="1330387"/>
          </a:xfrm>
          <a:prstGeom prst="wedgeRoundRectCallout">
            <a:avLst>
              <a:gd name="adj1" fmla="val -25149"/>
              <a:gd name="adj2" fmla="val -73251"/>
              <a:gd name="adj3" fmla="val 16667"/>
            </a:avLst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406337" indent="-406337">
              <a:buFont typeface="Arial" charset="0"/>
              <a:buChar char="•"/>
            </a:pPr>
            <a:r>
              <a:rPr lang="en-US" sz="2400" dirty="0"/>
              <a:t>We cannot regress dummies for all categories and a constant (dummy variable trap)</a:t>
            </a:r>
          </a:p>
          <a:p>
            <a:pPr marL="406337" indent="-406337">
              <a:buFont typeface="Arial" charset="0"/>
              <a:buChar char="•"/>
            </a:pPr>
            <a:r>
              <a:rPr lang="en-US" sz="2400" dirty="0"/>
              <a:t>R makes sure we don’t fall in the trap and drops one of the dummies (thank you R…that was a close call)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7512" y="5584126"/>
            <a:ext cx="2499144" cy="1737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84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4"/>
          <p:cNvSpPr txBox="1">
            <a:spLocks noChangeArrowheads="1"/>
          </p:cNvSpPr>
          <p:nvPr/>
        </p:nvSpPr>
        <p:spPr>
          <a:xfrm>
            <a:off x="100496" y="75569"/>
            <a:ext cx="11390699" cy="948289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3">
                    <a:lumMod val="50000"/>
                  </a:schemeClr>
                </a:solidFill>
                <a:latin typeface="Palatino Linotype"/>
                <a:ea typeface="+mj-ea"/>
                <a:cs typeface="Palatino Linotype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9pPr>
          </a:lstStyle>
          <a:p>
            <a:pPr defTabSz="1300277"/>
            <a:r>
              <a:rPr lang="en-US" sz="3413" kern="0" dirty="0">
                <a:latin typeface="Palatino Linotype" charset="0"/>
              </a:rPr>
              <a:t>Interpretation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04757"/>
            <a:ext cx="9297169" cy="67615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93A0383-0AF3-4A17-81E7-29C084A0D8F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697202" y="333648"/>
            <a:ext cx="6963747" cy="1606291"/>
          </a:xfrm>
          <a:prstGeom prst="rect">
            <a:avLst/>
          </a:prstGeom>
        </p:spPr>
      </p:pic>
      <p:cxnSp>
        <p:nvCxnSpPr>
          <p:cNvPr id="13" name="Connector: Elbow 12">
            <a:extLst>
              <a:ext uri="{FF2B5EF4-FFF2-40B4-BE49-F238E27FC236}">
                <a16:creationId xmlns:a16="http://schemas.microsoft.com/office/drawing/2014/main" id="{3A895DDC-DF44-4F1A-8D08-FE8C4F124209}"/>
              </a:ext>
            </a:extLst>
          </p:cNvPr>
          <p:cNvCxnSpPr>
            <a:cxnSpLocks/>
          </p:cNvCxnSpPr>
          <p:nvPr/>
        </p:nvCxnSpPr>
        <p:spPr>
          <a:xfrm flipV="1">
            <a:off x="912813" y="4623034"/>
            <a:ext cx="5970154" cy="950629"/>
          </a:xfrm>
          <a:prstGeom prst="bentConnector3">
            <a:avLst>
              <a:gd name="adj1" fmla="val 54289"/>
            </a:avLst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A6D295E-A28A-4867-9D4F-BC0FE277DA68}"/>
              </a:ext>
            </a:extLst>
          </p:cNvPr>
          <p:cNvCxnSpPr>
            <a:cxnSpLocks/>
          </p:cNvCxnSpPr>
          <p:nvPr/>
        </p:nvCxnSpPr>
        <p:spPr>
          <a:xfrm flipV="1">
            <a:off x="912813" y="1974637"/>
            <a:ext cx="8479840" cy="3854663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or: Elbow 21">
            <a:extLst>
              <a:ext uri="{FF2B5EF4-FFF2-40B4-BE49-F238E27FC236}">
                <a16:creationId xmlns:a16="http://schemas.microsoft.com/office/drawing/2014/main" id="{72EF86AA-09AF-46B0-B6A9-C9BBEF79D1FC}"/>
              </a:ext>
            </a:extLst>
          </p:cNvPr>
          <p:cNvCxnSpPr>
            <a:cxnSpLocks/>
          </p:cNvCxnSpPr>
          <p:nvPr/>
        </p:nvCxnSpPr>
        <p:spPr>
          <a:xfrm rot="10800000" flipV="1">
            <a:off x="4178302" y="3166737"/>
            <a:ext cx="5403918" cy="1464200"/>
          </a:xfrm>
          <a:prstGeom prst="bentConnector3">
            <a:avLst>
              <a:gd name="adj1" fmla="val 50000"/>
            </a:avLst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Speech Bubble: Rectangle with Corners Rounded 37">
            <a:extLst>
              <a:ext uri="{FF2B5EF4-FFF2-40B4-BE49-F238E27FC236}">
                <a16:creationId xmlns:a16="http://schemas.microsoft.com/office/drawing/2014/main" id="{55CF7F9E-1168-4AA6-B562-E849E878A667}"/>
              </a:ext>
            </a:extLst>
          </p:cNvPr>
          <p:cNvSpPr/>
          <p:nvPr/>
        </p:nvSpPr>
        <p:spPr>
          <a:xfrm>
            <a:off x="8836484" y="5070229"/>
            <a:ext cx="3909099" cy="2206314"/>
          </a:xfrm>
          <a:prstGeom prst="wedgeRoundRectCallout">
            <a:avLst>
              <a:gd name="adj1" fmla="val -38802"/>
              <a:gd name="adj2" fmla="val -18714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Non-linear step function….however linear relationship looks like a fairly good approximation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Arrow: Down 38">
                <a:extLst>
                  <a:ext uri="{FF2B5EF4-FFF2-40B4-BE49-F238E27FC236}">
                    <a16:creationId xmlns:a16="http://schemas.microsoft.com/office/drawing/2014/main" id="{8293FFD1-C21B-49A2-BC92-D8E40590F98F}"/>
                  </a:ext>
                </a:extLst>
              </p:cNvPr>
              <p:cNvSpPr/>
              <p:nvPr/>
            </p:nvSpPr>
            <p:spPr>
              <a:xfrm>
                <a:off x="1200616" y="4623034"/>
                <a:ext cx="2260871" cy="950629"/>
              </a:xfrm>
              <a:prstGeom prst="downArrow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𝑒𝑑𝑢𝑙𝑜𝑤</m:t>
                          </m:r>
                        </m:sub>
                      </m:sSub>
                    </m:oMath>
                  </m:oMathPara>
                </a14:m>
                <a:endParaRPr lang="en-GB" b="0" dirty="0"/>
              </a:p>
            </p:txBody>
          </p:sp>
        </mc:Choice>
        <mc:Fallback xmlns="">
          <p:sp>
            <p:nvSpPr>
              <p:cNvPr id="39" name="Arrow: Down 38">
                <a:extLst>
                  <a:ext uri="{FF2B5EF4-FFF2-40B4-BE49-F238E27FC236}">
                    <a16:creationId xmlns:a16="http://schemas.microsoft.com/office/drawing/2014/main" id="{8293FFD1-C21B-49A2-BC92-D8E40590F98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0616" y="4623034"/>
                <a:ext cx="2260871" cy="950629"/>
              </a:xfrm>
              <a:prstGeom prst="downArrow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Arrow: Down 40">
                <a:extLst>
                  <a:ext uri="{FF2B5EF4-FFF2-40B4-BE49-F238E27FC236}">
                    <a16:creationId xmlns:a16="http://schemas.microsoft.com/office/drawing/2014/main" id="{98B78594-95B8-4265-9667-6DC3DD725A56}"/>
                  </a:ext>
                </a:extLst>
              </p:cNvPr>
              <p:cNvSpPr/>
              <p:nvPr/>
            </p:nvSpPr>
            <p:spPr>
              <a:xfrm rot="10800000">
                <a:off x="5152733" y="4647894"/>
                <a:ext cx="1388685" cy="3807128"/>
              </a:xfrm>
              <a:prstGeom prst="downArrow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dirty="0" smtClean="0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GB" b="0" i="1" dirty="0" smtClean="0">
                              <a:latin typeface="Cambria Math" panose="02040503050406030204" pitchFamily="18" charset="0"/>
                            </a:rPr>
                            <m:t>𝑖𝑛𝑡𝑒𝑟𝑐𝑒𝑝𝑡</m:t>
                          </m:r>
                        </m:sub>
                      </m:sSub>
                      <m:r>
                        <a:rPr lang="en-GB" b="0" i="1" dirty="0" smtClean="0">
                          <a:latin typeface="Cambria Math" panose="02040503050406030204" pitchFamily="18" charset="0"/>
                        </a:rPr>
                        <m:t>  </m:t>
                      </m:r>
                    </m:oMath>
                  </m:oMathPara>
                </a14:m>
                <a:endParaRPr lang="en-GB" b="0" dirty="0"/>
              </a:p>
            </p:txBody>
          </p:sp>
        </mc:Choice>
        <mc:Fallback xmlns="">
          <p:sp>
            <p:nvSpPr>
              <p:cNvPr id="41" name="Arrow: Down 40">
                <a:extLst>
                  <a:ext uri="{FF2B5EF4-FFF2-40B4-BE49-F238E27FC236}">
                    <a16:creationId xmlns:a16="http://schemas.microsoft.com/office/drawing/2014/main" id="{98B78594-95B8-4265-9667-6DC3DD725A5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0800000">
                <a:off x="5152733" y="4647894"/>
                <a:ext cx="1388685" cy="3807128"/>
              </a:xfrm>
              <a:prstGeom prst="downArrow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Arrow: Down 41">
                <a:extLst>
                  <a:ext uri="{FF2B5EF4-FFF2-40B4-BE49-F238E27FC236}">
                    <a16:creationId xmlns:a16="http://schemas.microsoft.com/office/drawing/2014/main" id="{14A90D06-5CC4-4DAC-A4E2-EDB622722EE2}"/>
                  </a:ext>
                </a:extLst>
              </p:cNvPr>
              <p:cNvSpPr/>
              <p:nvPr/>
            </p:nvSpPr>
            <p:spPr>
              <a:xfrm rot="10800000">
                <a:off x="7782333" y="3166737"/>
                <a:ext cx="1027766" cy="1430285"/>
              </a:xfrm>
              <a:prstGeom prst="downArrow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0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b="0" i="1" dirty="0" smtClean="0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GB" sz="2000" b="0" i="1" dirty="0" smtClean="0">
                              <a:latin typeface="Cambria Math" panose="02040503050406030204" pitchFamily="18" charset="0"/>
                            </a:rPr>
                            <m:t>𝑒𝑑𝑢h𝑖𝑔h</m:t>
                          </m:r>
                        </m:sub>
                      </m:sSub>
                      <m:r>
                        <a:rPr lang="en-GB" sz="2000" b="0" i="1" dirty="0" smtClean="0">
                          <a:latin typeface="Cambria Math" panose="02040503050406030204" pitchFamily="18" charset="0"/>
                        </a:rPr>
                        <m:t>  </m:t>
                      </m:r>
                    </m:oMath>
                  </m:oMathPara>
                </a14:m>
                <a:endParaRPr lang="en-GB" sz="2000" b="0" dirty="0"/>
              </a:p>
            </p:txBody>
          </p:sp>
        </mc:Choice>
        <mc:Fallback xmlns="">
          <p:sp>
            <p:nvSpPr>
              <p:cNvPr id="42" name="Arrow: Down 41">
                <a:extLst>
                  <a:ext uri="{FF2B5EF4-FFF2-40B4-BE49-F238E27FC236}">
                    <a16:creationId xmlns:a16="http://schemas.microsoft.com/office/drawing/2014/main" id="{14A90D06-5CC4-4DAC-A4E2-EDB622722EE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0800000">
                <a:off x="7782333" y="3166737"/>
                <a:ext cx="1027766" cy="1430285"/>
              </a:xfrm>
              <a:prstGeom prst="downArrow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Connector 8"/>
          <p:cNvCxnSpPr/>
          <p:nvPr/>
        </p:nvCxnSpPr>
        <p:spPr bwMode="auto">
          <a:xfrm>
            <a:off x="414408" y="4613980"/>
            <a:ext cx="8563837" cy="0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tx1">
                <a:lumMod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4779328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>
            <a:extLst>
              <a:ext uri="{FF2B5EF4-FFF2-40B4-BE49-F238E27FC236}">
                <a16:creationId xmlns:a16="http://schemas.microsoft.com/office/drawing/2014/main" id="{901C87A8-4DEF-4CCA-B614-4E68A6C8CE3B}"/>
              </a:ext>
            </a:extLst>
          </p:cNvPr>
          <p:cNvSpPr txBox="1">
            <a:spLocks noChangeArrowheads="1"/>
          </p:cNvSpPr>
          <p:nvPr/>
        </p:nvSpPr>
        <p:spPr>
          <a:xfrm>
            <a:off x="48291" y="523527"/>
            <a:ext cx="11390699" cy="948289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3">
                    <a:lumMod val="50000"/>
                  </a:schemeClr>
                </a:solidFill>
                <a:latin typeface="Palatino Linotype"/>
                <a:ea typeface="+mj-ea"/>
                <a:cs typeface="Palatino Linotype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9pPr>
          </a:lstStyle>
          <a:p>
            <a:pPr defTabSz="1300277"/>
            <a:r>
              <a:rPr lang="en-US" sz="3413" kern="0" dirty="0">
                <a:latin typeface="Palatino Linotype" charset="0"/>
              </a:rPr>
              <a:t>Testing the validity of a linear model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5AA9247-E1DA-4752-A7EA-AFC1E7B525F6}"/>
              </a:ext>
            </a:extLst>
          </p:cNvPr>
          <p:cNvSpPr txBox="1"/>
          <p:nvPr/>
        </p:nvSpPr>
        <p:spPr>
          <a:xfrm>
            <a:off x="3619500" y="3828443"/>
            <a:ext cx="909320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Aft>
                <a:spcPts val="500"/>
              </a:spcAft>
            </a:pPr>
            <a:r>
              <a:rPr lang="en-GB" sz="4000" dirty="0"/>
              <a:t>Edu low to mid = Edu mid to high</a:t>
            </a: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7F6C5C1A-ABC6-40B5-9C79-2D0B0311D1BB}"/>
              </a:ext>
            </a:extLst>
          </p:cNvPr>
          <p:cNvSpPr/>
          <p:nvPr/>
        </p:nvSpPr>
        <p:spPr>
          <a:xfrm>
            <a:off x="774700" y="1917700"/>
            <a:ext cx="11390699" cy="1155700"/>
          </a:xfrm>
          <a:prstGeom prst="wedgeRoundRectCallout">
            <a:avLst>
              <a:gd name="adj1" fmla="val -8792"/>
              <a:gd name="adj2" fmla="val -10783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Linear: </a:t>
            </a:r>
            <a:r>
              <a:rPr lang="en-GB" dirty="0"/>
              <a:t>A change of 1 in  x variable  always has the same effect on the y variable</a:t>
            </a: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DB515B15-8E4E-4B75-B4A4-1880B537DA24}"/>
              </a:ext>
            </a:extLst>
          </p:cNvPr>
          <p:cNvSpPr/>
          <p:nvPr/>
        </p:nvSpPr>
        <p:spPr>
          <a:xfrm>
            <a:off x="774700" y="3389102"/>
            <a:ext cx="3416300" cy="1524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This means in current context </a:t>
            </a:r>
          </a:p>
        </p:txBody>
      </p:sp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71B7CD60-FCA2-403A-B0F2-570AF58CC3C8}"/>
              </a:ext>
            </a:extLst>
          </p:cNvPr>
          <p:cNvSpPr/>
          <p:nvPr/>
        </p:nvSpPr>
        <p:spPr>
          <a:xfrm>
            <a:off x="685800" y="5118100"/>
            <a:ext cx="6692900" cy="1689100"/>
          </a:xfrm>
          <a:prstGeom prst="cloudCallout">
            <a:avLst>
              <a:gd name="adj1" fmla="val 54804"/>
              <a:gd name="adj2" fmla="val -6983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How to say that in terms of model parameters?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EDC36F1-BA91-49EC-9666-C4D5148D1472}"/>
                  </a:ext>
                </a:extLst>
              </p:cNvPr>
              <p:cNvSpPr txBox="1"/>
              <p:nvPr/>
            </p:nvSpPr>
            <p:spPr>
              <a:xfrm>
                <a:off x="1796927" y="7481304"/>
                <a:ext cx="9642063" cy="59657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spcAft>
                    <a:spcPts val="5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200" b="0" i="1" smtClean="0">
                          <a:latin typeface="Cambria Math" panose="02040503050406030204" pitchFamily="18" charset="0"/>
                        </a:rPr>
                        <m:t>𝑊𝑎𝑔𝑒</m:t>
                      </m:r>
                      <m:r>
                        <a:rPr lang="en-GB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3200" b="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GB" sz="32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GB" sz="32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GB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3200" b="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GB" sz="3200" b="0" i="1" smtClean="0">
                              <a:latin typeface="Cambria Math" panose="02040503050406030204" pitchFamily="18" charset="0"/>
                            </a:rPr>
                            <m:t>𝑒𝑑𝑢𝑙𝑜𝑤</m:t>
                          </m:r>
                        </m:sub>
                      </m:sSub>
                      <m:r>
                        <m:rPr>
                          <m:nor/>
                        </m:rPr>
                        <a:rPr lang="en-GB" sz="3200" b="0" i="0" smtClean="0">
                          <a:latin typeface="Cambria Math" panose="02040503050406030204" pitchFamily="18" charset="0"/>
                        </a:rPr>
                        <m:t>edu</m:t>
                      </m:r>
                      <m:r>
                        <m:rPr>
                          <m:nor/>
                        </m:rPr>
                        <a:rPr lang="en-GB" sz="3200" b="0" i="0" smtClean="0">
                          <a:latin typeface="Cambria Math" panose="02040503050406030204" pitchFamily="18" charset="0"/>
                        </a:rPr>
                        <m:t>_</m:t>
                      </m:r>
                      <m:r>
                        <m:rPr>
                          <m:nor/>
                        </m:rPr>
                        <a:rPr lang="en-GB" sz="3200" b="0" i="0" smtClean="0">
                          <a:latin typeface="Cambria Math" panose="02040503050406030204" pitchFamily="18" charset="0"/>
                        </a:rPr>
                        <m:t>low</m:t>
                      </m:r>
                      <m:r>
                        <a:rPr lang="en-GB" sz="32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GB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3200" b="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GB" sz="3200" b="0" i="1" smtClean="0">
                              <a:latin typeface="Cambria Math" panose="02040503050406030204" pitchFamily="18" charset="0"/>
                            </a:rPr>
                            <m:t>𝑒𝑑𝑢h𝑖𝑔h</m:t>
                          </m:r>
                        </m:sub>
                      </m:sSub>
                      <m:r>
                        <m:rPr>
                          <m:nor/>
                        </m:rPr>
                        <a:rPr lang="en-GB" sz="3200" b="0" i="0" smtClean="0">
                          <a:latin typeface="Cambria Math" panose="02040503050406030204" pitchFamily="18" charset="0"/>
                        </a:rPr>
                        <m:t>edu</m:t>
                      </m:r>
                      <m:r>
                        <m:rPr>
                          <m:nor/>
                        </m:rPr>
                        <a:rPr lang="en-GB" sz="3200" b="0" i="0" smtClean="0">
                          <a:latin typeface="Cambria Math" panose="02040503050406030204" pitchFamily="18" charset="0"/>
                        </a:rPr>
                        <m:t>_</m:t>
                      </m:r>
                      <m:r>
                        <m:rPr>
                          <m:nor/>
                        </m:rPr>
                        <a:rPr lang="en-GB" sz="3200" b="0" i="0" smtClean="0">
                          <a:latin typeface="Cambria Math" panose="02040503050406030204" pitchFamily="18" charset="0"/>
                        </a:rPr>
                        <m:t>high</m:t>
                      </m:r>
                      <m:r>
                        <a:rPr lang="en-GB" sz="32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GB" sz="3200" b="0" i="1" smtClean="0">
                          <a:latin typeface="Cambria Math" panose="02040503050406030204" pitchFamily="18" charset="0"/>
                        </a:rPr>
                        <m:t>𝜖</m:t>
                      </m:r>
                    </m:oMath>
                  </m:oMathPara>
                </a14:m>
                <a:endParaRPr lang="en-GB" sz="32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EDC36F1-BA91-49EC-9666-C4D5148D14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6927" y="7481304"/>
                <a:ext cx="9642063" cy="59657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Speech Bubble: Rectangle with Corners Rounded 8">
                <a:extLst>
                  <a:ext uri="{FF2B5EF4-FFF2-40B4-BE49-F238E27FC236}">
                    <a16:creationId xmlns:a16="http://schemas.microsoft.com/office/drawing/2014/main" id="{825BC90A-0C8F-446A-9F11-F457978C52CC}"/>
                  </a:ext>
                </a:extLst>
              </p:cNvPr>
              <p:cNvSpPr/>
              <p:nvPr/>
            </p:nvSpPr>
            <p:spPr>
              <a:xfrm>
                <a:off x="4368800" y="8559386"/>
                <a:ext cx="5740400" cy="825914"/>
              </a:xfrm>
              <a:prstGeom prst="wedgeRoundRectCallout">
                <a:avLst>
                  <a:gd name="adj1" fmla="val -22160"/>
                  <a:gd name="adj2" fmla="val -82043"/>
                  <a:gd name="adj3" fmla="val 16667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/>
                  <a:t>Test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𝑒𝑑𝑢𝑙𝑜𝑤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</a:rPr>
                      <m:t>=−</m:t>
                    </m:r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𝑒𝑑𝑢h𝑖𝑔h</m:t>
                        </m:r>
                      </m:sub>
                    </m:sSub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9" name="Speech Bubble: Rectangle with Corners Rounded 8">
                <a:extLst>
                  <a:ext uri="{FF2B5EF4-FFF2-40B4-BE49-F238E27FC236}">
                    <a16:creationId xmlns:a16="http://schemas.microsoft.com/office/drawing/2014/main" id="{825BC90A-0C8F-446A-9F11-F457978C52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8800" y="8559386"/>
                <a:ext cx="5740400" cy="825914"/>
              </a:xfrm>
              <a:prstGeom prst="wedgeRoundRectCallout">
                <a:avLst>
                  <a:gd name="adj1" fmla="val -22160"/>
                  <a:gd name="adj2" fmla="val -82043"/>
                  <a:gd name="adj3" fmla="val 16667"/>
                </a:avLst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8FD4730-C634-49D5-B217-215CE84F86E7}"/>
                  </a:ext>
                </a:extLst>
              </p:cNvPr>
              <p:cNvSpPr txBox="1"/>
              <p:nvPr/>
            </p:nvSpPr>
            <p:spPr>
              <a:xfrm>
                <a:off x="8338782" y="5118100"/>
                <a:ext cx="4667606" cy="47186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284400" indent="-284400">
                  <a:spcAft>
                    <a:spcPts val="500"/>
                  </a:spcAft>
                  <a:buFont typeface="Arial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𝑚𝑖𝑑</m:t>
                        </m:r>
                      </m:sub>
                    </m:sSub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   , </m:t>
                    </m:r>
                    <m:sSub>
                      <m:sSubPr>
                        <m:ctrlPr>
                          <a:rPr lang="en-GB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h𝑖𝑔h</m:t>
                        </m:r>
                      </m:sub>
                    </m:sSub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    </m:t>
                    </m:r>
                    <m:sSub>
                      <m:sSubPr>
                        <m:ctrlPr>
                          <a:rPr lang="en-GB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𝑚𝑖𝑑</m:t>
                        </m:r>
                      </m:sub>
                    </m:sSub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GB" sz="2000" b="0" i="1" smtClean="0">
                                <a:latin typeface="Cambria Math" panose="02040503050406030204" pitchFamily="18" charset="0"/>
                              </a:rPr>
                              <m:t>h𝑖𝑔h</m:t>
                            </m:r>
                          </m:sub>
                        </m:sSub>
                      </m:num>
                      <m:den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GB" sz="20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8FD4730-C634-49D5-B217-215CE84F86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38782" y="5118100"/>
                <a:ext cx="4667606" cy="47186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294428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B56D9-65BC-4A8A-8D80-1864F3816F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kern="0" dirty="0">
                <a:latin typeface="Palatino Linotype" charset="0"/>
              </a:rPr>
              <a:t>Testing the validity of the linear model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1B2FB9-81E0-42B0-84B1-C0586A7933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796" y="1495897"/>
            <a:ext cx="11793596" cy="460121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6A1283C-DED8-4809-A00F-F57BF8744738}"/>
              </a:ext>
            </a:extLst>
          </p:cNvPr>
          <p:cNvSpPr/>
          <p:nvPr/>
        </p:nvSpPr>
        <p:spPr>
          <a:xfrm>
            <a:off x="3073400" y="2222500"/>
            <a:ext cx="3835400" cy="495300"/>
          </a:xfrm>
          <a:prstGeom prst="rect">
            <a:avLst/>
          </a:prstGeom>
          <a:solidFill>
            <a:srgbClr val="FFC000">
              <a:alpha val="2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49E7BE36-8A78-4F9E-A99C-054ABBC66812}"/>
              </a:ext>
            </a:extLst>
          </p:cNvPr>
          <p:cNvSpPr/>
          <p:nvPr/>
        </p:nvSpPr>
        <p:spPr>
          <a:xfrm>
            <a:off x="6769100" y="4089400"/>
            <a:ext cx="3594100" cy="1308100"/>
          </a:xfrm>
          <a:prstGeom prst="wedgeRoundRectCallout">
            <a:avLst>
              <a:gd name="adj1" fmla="val -74897"/>
              <a:gd name="adj2" fmla="val 7512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What do you conclude?</a:t>
            </a: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84CF6C9A-636F-4602-BEB4-4C9350BA99FB}"/>
              </a:ext>
            </a:extLst>
          </p:cNvPr>
          <p:cNvSpPr/>
          <p:nvPr/>
        </p:nvSpPr>
        <p:spPr>
          <a:xfrm>
            <a:off x="6769100" y="6612020"/>
            <a:ext cx="5981700" cy="1871579"/>
          </a:xfrm>
          <a:prstGeom prst="wedgeRoundRectCallout">
            <a:avLst>
              <a:gd name="adj1" fmla="val -63716"/>
              <a:gd name="adj2" fmla="val -87411"/>
              <a:gd name="adj3" fmla="val 16667"/>
            </a:avLst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High p-value, so we cannot reject. Hence, it would be valid to use the linear model here</a:t>
            </a:r>
          </a:p>
        </p:txBody>
      </p:sp>
    </p:spTree>
    <p:extLst>
      <p:ext uri="{BB962C8B-B14F-4D97-AF65-F5344CB8AC3E}">
        <p14:creationId xmlns:p14="http://schemas.microsoft.com/office/powerpoint/2010/main" val="671298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1627" y="19509"/>
            <a:ext cx="2499144" cy="1737323"/>
          </a:xfrm>
          <a:prstGeom prst="rect">
            <a:avLst/>
          </a:prstGeom>
        </p:spPr>
      </p:pic>
      <p:sp>
        <p:nvSpPr>
          <p:cNvPr id="21" name="Rectangle 4"/>
          <p:cNvSpPr txBox="1">
            <a:spLocks noChangeArrowheads="1"/>
          </p:cNvSpPr>
          <p:nvPr/>
        </p:nvSpPr>
        <p:spPr>
          <a:xfrm>
            <a:off x="1853" y="238999"/>
            <a:ext cx="11390699" cy="948289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3">
                    <a:lumMod val="50000"/>
                  </a:schemeClr>
                </a:solidFill>
                <a:latin typeface="Palatino Linotype"/>
                <a:ea typeface="+mj-ea"/>
                <a:cs typeface="Palatino Linotype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9pPr>
          </a:lstStyle>
          <a:p>
            <a:pPr defTabSz="1300277"/>
            <a:r>
              <a:rPr lang="en-US" sz="3413" kern="0">
                <a:latin typeface="Palatino Linotype" charset="0"/>
              </a:rPr>
              <a:t>Creating sets of dummies from categories approach 2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223176" y="888171"/>
            <a:ext cx="11515169" cy="1792382"/>
          </a:xfrm>
          <a:prstGeom prst="wedgeRoundRectCallout">
            <a:avLst>
              <a:gd name="adj1" fmla="val -25491"/>
              <a:gd name="adj2" fmla="val 57617"/>
              <a:gd name="adj3" fmla="val 16667"/>
            </a:avLst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406337" indent="-406337">
              <a:buFont typeface="Arial" charset="0"/>
              <a:buChar char="•"/>
            </a:pPr>
            <a:r>
              <a:rPr lang="en-US" sz="2844"/>
              <a:t>Instead of creating a separate dummy variable for every category, we can tell R that we are dealing with a categorical/factor variable</a:t>
            </a:r>
          </a:p>
          <a:p>
            <a:pPr marL="406337" indent="-406337">
              <a:buFont typeface="Arial" charset="0"/>
              <a:buChar char="•"/>
            </a:pPr>
            <a:r>
              <a:rPr lang="en-US" sz="2844"/>
              <a:t>Good if we have a large number of categories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955" y="5921222"/>
            <a:ext cx="5559048" cy="31459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1595" y="5686660"/>
            <a:ext cx="7287236" cy="3615040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8234776" y="5538540"/>
            <a:ext cx="850060" cy="860179"/>
          </a:xfrm>
          <a:prstGeom prst="ellipse">
            <a:avLst/>
          </a:prstGeom>
          <a:ln w="50800">
            <a:solidFill>
              <a:srgbClr val="FF0000">
                <a:alpha val="59000"/>
              </a:srgbClr>
            </a:solidFill>
          </a:ln>
        </p:spPr>
        <p:txBody>
          <a:bodyPr rtlCol="0" anchor="ctr"/>
          <a:lstStyle/>
          <a:p>
            <a:pPr algn="ctr"/>
            <a:endParaRPr lang="en-US" sz="3646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7FA8C68-750E-4DE0-8480-0F5D4CBADB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1173" y="3205174"/>
            <a:ext cx="12482817" cy="860178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7726F5B6-ABA8-4771-A797-C3BEE918B561}"/>
              </a:ext>
            </a:extLst>
          </p:cNvPr>
          <p:cNvSpPr/>
          <p:nvPr/>
        </p:nvSpPr>
        <p:spPr>
          <a:xfrm>
            <a:off x="4706782" y="4301861"/>
            <a:ext cx="4051597" cy="1061601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R creates dummy variables automatically</a:t>
            </a:r>
          </a:p>
        </p:txBody>
      </p:sp>
    </p:spTree>
    <p:extLst>
      <p:ext uri="{BB962C8B-B14F-4D97-AF65-F5344CB8AC3E}">
        <p14:creationId xmlns:p14="http://schemas.microsoft.com/office/powerpoint/2010/main" val="1720498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repeatCount="indefinite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4"/>
          <p:cNvSpPr txBox="1">
            <a:spLocks noChangeArrowheads="1"/>
          </p:cNvSpPr>
          <p:nvPr/>
        </p:nvSpPr>
        <p:spPr>
          <a:xfrm>
            <a:off x="248011" y="93437"/>
            <a:ext cx="10453968" cy="948289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3">
                    <a:lumMod val="50000"/>
                  </a:schemeClr>
                </a:solidFill>
                <a:latin typeface="Palatino Linotype"/>
                <a:ea typeface="+mj-ea"/>
                <a:cs typeface="Palatino Linotype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9pPr>
          </a:lstStyle>
          <a:p>
            <a:pPr defTabSz="1300277"/>
            <a:r>
              <a:rPr lang="en-US" sz="3982" kern="0">
                <a:latin typeface="Palatino Linotype" charset="0"/>
              </a:rPr>
              <a:t>Several Dummy Sets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ounded Rectangular Callout 5"/>
              <p:cNvSpPr/>
              <p:nvPr/>
            </p:nvSpPr>
            <p:spPr>
              <a:xfrm>
                <a:off x="248010" y="7188101"/>
                <a:ext cx="12370509" cy="2563910"/>
              </a:xfrm>
              <a:prstGeom prst="wedgeRoundRectCallout">
                <a:avLst>
                  <a:gd name="adj1" fmla="val -20678"/>
                  <a:gd name="adj2" fmla="val -64280"/>
                  <a:gd name="adj3" fmla="val 16667"/>
                </a:avLst>
              </a:prstGeom>
              <a:ln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marL="487604" indent="-487604">
                  <a:buFont typeface="Arial" charset="0"/>
                  <a:buChar char="•"/>
                </a:pPr>
                <a:r>
                  <a:rPr lang="en-US" sz="2844">
                    <a:latin typeface="Palatino Linotype" charset="0"/>
                    <a:ea typeface="Palatino Linotype" charset="0"/>
                    <a:cs typeface="Palatino Linotype" charset="0"/>
                  </a:rPr>
                  <a:t>Implied model: </a:t>
                </a:r>
                <a14:m>
                  <m:oMath xmlns:m="http://schemas.openxmlformats.org/officeDocument/2006/math">
                    <m:r>
                      <a:rPr lang="en-GB" sz="2844" i="1">
                        <a:latin typeface="Cambria Math" charset="0"/>
                        <a:ea typeface="Palatino Linotype" charset="0"/>
                        <a:cs typeface="Palatino Linotype" charset="0"/>
                      </a:rPr>
                      <m:t>𝑊𝑎𝑔𝑒</m:t>
                    </m:r>
                    <m:r>
                      <a:rPr lang="en-GB" sz="2844" i="1">
                        <a:latin typeface="Cambria Math" charset="0"/>
                        <a:ea typeface="Palatino Linotype" charset="0"/>
                        <a:cs typeface="Palatino Linotype" charset="0"/>
                      </a:rPr>
                      <m:t>=</m:t>
                    </m:r>
                    <m:sSub>
                      <m:sSubPr>
                        <m:ctrlPr>
                          <a:rPr lang="en-GB" sz="2844" i="1">
                            <a:latin typeface="Cambria Math" panose="02040503050406030204" pitchFamily="18" charset="0"/>
                            <a:ea typeface="Palatino Linotype" charset="0"/>
                            <a:cs typeface="Palatino Linotype" charset="0"/>
                          </a:rPr>
                        </m:ctrlPr>
                      </m:sSubPr>
                      <m:e>
                        <m:r>
                          <a:rPr lang="en-GB" sz="2844" i="1">
                            <a:latin typeface="Cambria Math" charset="0"/>
                            <a:ea typeface="Palatino Linotype" charset="0"/>
                            <a:cs typeface="Palatino Linotype" charset="0"/>
                          </a:rPr>
                          <m:t>𝛽</m:t>
                        </m:r>
                      </m:e>
                      <m:sub>
                        <m:r>
                          <a:rPr lang="en-GB" sz="2844" i="1">
                            <a:latin typeface="Cambria Math" charset="0"/>
                            <a:ea typeface="Palatino Linotype" charset="0"/>
                            <a:cs typeface="Palatino Linotype" charset="0"/>
                          </a:rPr>
                          <m:t>𝐶</m:t>
                        </m:r>
                      </m:sub>
                    </m:sSub>
                  </m:oMath>
                </a14:m>
                <a:endParaRPr lang="en-GB" sz="2844" i="1">
                  <a:latin typeface="Palatino Linotype" charset="0"/>
                  <a:ea typeface="Palatino Linotype" charset="0"/>
                  <a:cs typeface="Palatino Linotype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844" i="1">
                          <a:latin typeface="Cambria Math" charset="0"/>
                          <a:ea typeface="Palatino Linotype" charset="0"/>
                          <a:cs typeface="Palatino Linotype" charset="0"/>
                        </a:rPr>
                        <m:t>+</m:t>
                      </m:r>
                      <m:sSub>
                        <m:sSubPr>
                          <m:ctrlPr>
                            <a:rPr lang="en-GB" sz="2844" i="1">
                              <a:latin typeface="Cambria Math" panose="02040503050406030204" pitchFamily="18" charset="0"/>
                              <a:ea typeface="Palatino Linotype" charset="0"/>
                              <a:cs typeface="Palatino Linotype" charset="0"/>
                            </a:rPr>
                          </m:ctrlPr>
                        </m:sSubPr>
                        <m:e>
                          <m:r>
                            <a:rPr lang="en-GB" sz="2844" i="1">
                              <a:latin typeface="Cambria Math" charset="0"/>
                              <a:ea typeface="Palatino Linotype" charset="0"/>
                              <a:cs typeface="Palatino Linotype" charset="0"/>
                            </a:rPr>
                            <m:t>𝛽</m:t>
                          </m:r>
                        </m:e>
                        <m:sub>
                          <m:r>
                            <a:rPr lang="en-GB" sz="2844" i="1">
                              <a:latin typeface="Cambria Math" panose="02040503050406030204" pitchFamily="18" charset="0"/>
                              <a:ea typeface="Palatino Linotype" charset="0"/>
                              <a:cs typeface="Palatino Linotype" charset="0"/>
                            </a:rPr>
                            <m:t>𝑛𝑜𝑟𝑚𝑎𝑙</m:t>
                          </m:r>
                        </m:sub>
                      </m:sSub>
                      <m:r>
                        <a:rPr lang="en-GB" sz="2844" i="1">
                          <a:latin typeface="Cambria Math" panose="02040503050406030204" pitchFamily="18" charset="0"/>
                          <a:ea typeface="Palatino Linotype" charset="0"/>
                          <a:cs typeface="Palatino Linotype" charset="0"/>
                        </a:rPr>
                        <m:t>𝑛𝑜𝑟𝑚𝑎𝑙</m:t>
                      </m:r>
                      <m:r>
                        <a:rPr lang="en-GB" sz="2844" i="1">
                          <a:latin typeface="Cambria Math" charset="0"/>
                          <a:ea typeface="Palatino Linotype" charset="0"/>
                          <a:cs typeface="Palatino Linotype" charset="0"/>
                        </a:rPr>
                        <m:t>+</m:t>
                      </m:r>
                      <m:sSub>
                        <m:sSubPr>
                          <m:ctrlPr>
                            <a:rPr lang="en-GB" sz="2844" i="1">
                              <a:latin typeface="Cambria Math" panose="02040503050406030204" pitchFamily="18" charset="0"/>
                              <a:ea typeface="Palatino Linotype" charset="0"/>
                              <a:cs typeface="Palatino Linotype" charset="0"/>
                            </a:rPr>
                          </m:ctrlPr>
                        </m:sSubPr>
                        <m:e>
                          <m:r>
                            <a:rPr lang="en-GB" sz="2844" i="1">
                              <a:latin typeface="Cambria Math" charset="0"/>
                              <a:ea typeface="Palatino Linotype" charset="0"/>
                              <a:cs typeface="Palatino Linotype" charset="0"/>
                            </a:rPr>
                            <m:t>𝛽</m:t>
                          </m:r>
                        </m:e>
                        <m:sub>
                          <m:r>
                            <a:rPr lang="en-GB" sz="2844" i="1">
                              <a:latin typeface="Cambria Math" panose="02040503050406030204" pitchFamily="18" charset="0"/>
                              <a:ea typeface="Palatino Linotype" charset="0"/>
                              <a:cs typeface="Palatino Linotype" charset="0"/>
                            </a:rPr>
                            <m:t>h</m:t>
                          </m:r>
                          <m:r>
                            <a:rPr lang="en-GB" sz="2844" i="1">
                              <a:latin typeface="Cambria Math" panose="02040503050406030204" pitchFamily="18" charset="0"/>
                              <a:ea typeface="Palatino Linotype" charset="0"/>
                              <a:cs typeface="Palatino Linotype" charset="0"/>
                            </a:rPr>
                            <m:t>𝑖𝑔</m:t>
                          </m:r>
                          <m:r>
                            <a:rPr lang="en-GB" sz="2844" i="1">
                              <a:latin typeface="Cambria Math" panose="02040503050406030204" pitchFamily="18" charset="0"/>
                              <a:ea typeface="Palatino Linotype" charset="0"/>
                              <a:cs typeface="Palatino Linotype" charset="0"/>
                            </a:rPr>
                            <m:t>h</m:t>
                          </m:r>
                        </m:sub>
                      </m:sSub>
                      <m:r>
                        <a:rPr lang="en-GB" sz="2844" i="1">
                          <a:latin typeface="Cambria Math" panose="02040503050406030204" pitchFamily="18" charset="0"/>
                          <a:ea typeface="Palatino Linotype" charset="0"/>
                          <a:cs typeface="Palatino Linotype" charset="0"/>
                        </a:rPr>
                        <m:t>h</m:t>
                      </m:r>
                      <m:r>
                        <a:rPr lang="en-GB" sz="2844" i="1">
                          <a:latin typeface="Cambria Math" panose="02040503050406030204" pitchFamily="18" charset="0"/>
                          <a:ea typeface="Palatino Linotype" charset="0"/>
                          <a:cs typeface="Palatino Linotype" charset="0"/>
                        </a:rPr>
                        <m:t>𝑖𝑔</m:t>
                      </m:r>
                      <m:r>
                        <a:rPr lang="en-GB" sz="2844" i="1">
                          <a:latin typeface="Cambria Math" panose="02040503050406030204" pitchFamily="18" charset="0"/>
                          <a:ea typeface="Palatino Linotype" charset="0"/>
                          <a:cs typeface="Palatino Linotype" charset="0"/>
                        </a:rPr>
                        <m:t>h</m:t>
                      </m:r>
                    </m:oMath>
                  </m:oMathPara>
                </a14:m>
                <a:endParaRPr lang="en-GB" sz="2844" i="1">
                  <a:latin typeface="Palatino Linotype" charset="0"/>
                  <a:ea typeface="Palatino Linotype" charset="0"/>
                  <a:cs typeface="Palatino Linotype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844" i="1">
                          <a:latin typeface="Cambria Math" charset="0"/>
                          <a:ea typeface="Palatino Linotype" charset="0"/>
                          <a:cs typeface="Palatino Linotype" charset="0"/>
                        </a:rPr>
                        <m:t>+</m:t>
                      </m:r>
                      <m:sSub>
                        <m:sSubPr>
                          <m:ctrlPr>
                            <a:rPr lang="en-GB" sz="2844" i="1">
                              <a:latin typeface="Cambria Math" panose="02040503050406030204" pitchFamily="18" charset="0"/>
                              <a:ea typeface="Palatino Linotype" charset="0"/>
                              <a:cs typeface="Palatino Linotype" charset="0"/>
                            </a:rPr>
                          </m:ctrlPr>
                        </m:sSubPr>
                        <m:e>
                          <m:r>
                            <a:rPr lang="en-GB" sz="2844" i="1">
                              <a:latin typeface="Cambria Math" charset="0"/>
                              <a:ea typeface="Palatino Linotype" charset="0"/>
                              <a:cs typeface="Palatino Linotype" charset="0"/>
                            </a:rPr>
                            <m:t>𝛽</m:t>
                          </m:r>
                        </m:e>
                        <m:sub>
                          <m:r>
                            <a:rPr lang="en-GB" sz="2844" i="1">
                              <a:latin typeface="Cambria Math" charset="0"/>
                              <a:ea typeface="Palatino Linotype" charset="0"/>
                              <a:cs typeface="Palatino Linotype" charset="0"/>
                            </a:rPr>
                            <m:t>𝑓𝑒𝑚𝑎𝑙𝑒</m:t>
                          </m:r>
                        </m:sub>
                      </m:sSub>
                      <m:r>
                        <a:rPr lang="en-GB" sz="2844" i="1">
                          <a:latin typeface="Cambria Math" charset="0"/>
                          <a:ea typeface="Palatino Linotype" charset="0"/>
                          <a:cs typeface="Palatino Linotype" charset="0"/>
                        </a:rPr>
                        <m:t>𝑓𝑒𝑚𝑎𝑙𝑒</m:t>
                      </m:r>
                      <m:r>
                        <a:rPr lang="en-GB" sz="2844" i="1">
                          <a:latin typeface="Cambria Math" charset="0"/>
                          <a:ea typeface="Palatino Linotype" charset="0"/>
                          <a:cs typeface="Palatino Linotype" charset="0"/>
                        </a:rPr>
                        <m:t>+</m:t>
                      </m:r>
                      <m:r>
                        <a:rPr lang="en-GB" sz="2844" i="1">
                          <a:latin typeface="Cambria Math" charset="0"/>
                          <a:ea typeface="Palatino Linotype" charset="0"/>
                          <a:cs typeface="Palatino Linotype" charset="0"/>
                        </a:rPr>
                        <m:t>𝜖</m:t>
                      </m:r>
                    </m:oMath>
                  </m:oMathPara>
                </a14:m>
                <a:endParaRPr lang="en-US" sz="2844">
                  <a:latin typeface="Palatino Linotype" charset="0"/>
                  <a:ea typeface="Palatino Linotype" charset="0"/>
                  <a:cs typeface="Palatino Linotype" charset="0"/>
                </a:endParaRPr>
              </a:p>
              <a:p>
                <a:pPr marL="487604" indent="-487604">
                  <a:buFont typeface="Arial" charset="0"/>
                  <a:buChar char="•"/>
                </a:pPr>
                <a:r>
                  <a:rPr lang="en-US" sz="2844">
                    <a:latin typeface="Palatino Linotype" charset="0"/>
                    <a:ea typeface="Palatino Linotype" charset="0"/>
                    <a:cs typeface="Palatino Linotype" charset="0"/>
                  </a:rPr>
                  <a:t>Reference category for education: Low</a:t>
                </a:r>
              </a:p>
              <a:p>
                <a:pPr marL="487604" indent="-487604">
                  <a:buFont typeface="Arial" charset="0"/>
                  <a:buChar char="•"/>
                </a:pPr>
                <a:r>
                  <a:rPr lang="en-US" sz="2844">
                    <a:latin typeface="Palatino Linotype" charset="0"/>
                    <a:ea typeface="Palatino Linotype" charset="0"/>
                    <a:cs typeface="Palatino Linotype" charset="0"/>
                  </a:rPr>
                  <a:t>Reference category for gender: Male</a:t>
                </a:r>
              </a:p>
            </p:txBody>
          </p:sp>
        </mc:Choice>
        <mc:Fallback xmlns="">
          <p:sp>
            <p:nvSpPr>
              <p:cNvPr id="6" name="Rounded Rectangular Callout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010" y="7188101"/>
                <a:ext cx="12370509" cy="2563910"/>
              </a:xfrm>
              <a:prstGeom prst="wedgeRoundRectCallout">
                <a:avLst>
                  <a:gd name="adj1" fmla="val -20678"/>
                  <a:gd name="adj2" fmla="val -64280"/>
                  <a:gd name="adj3" fmla="val 16667"/>
                </a:avLst>
              </a:prstGeom>
              <a:blipFill>
                <a:blip r:embed="rId2"/>
                <a:stretch>
                  <a:fillRect b="-1863"/>
                </a:stretch>
              </a:blipFill>
              <a:ln/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7713" y="1532435"/>
            <a:ext cx="9390827" cy="5164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445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4"/>
          <p:cNvSpPr txBox="1">
            <a:spLocks noChangeArrowheads="1"/>
          </p:cNvSpPr>
          <p:nvPr/>
        </p:nvSpPr>
        <p:spPr>
          <a:xfrm>
            <a:off x="248011" y="93437"/>
            <a:ext cx="10453968" cy="948289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3">
                    <a:lumMod val="50000"/>
                  </a:schemeClr>
                </a:solidFill>
                <a:latin typeface="Palatino Linotype"/>
                <a:ea typeface="+mj-ea"/>
                <a:cs typeface="Palatino Linotype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9pPr>
          </a:lstStyle>
          <a:p>
            <a:pPr defTabSz="1300277"/>
            <a:r>
              <a:rPr lang="en-US" sz="3982" kern="0">
                <a:latin typeface="Palatino Linotype" charset="0"/>
              </a:rPr>
              <a:t>Interpretation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ounded Rectangular Callout 3"/>
              <p:cNvSpPr/>
              <p:nvPr/>
            </p:nvSpPr>
            <p:spPr>
              <a:xfrm>
                <a:off x="248010" y="4456351"/>
                <a:ext cx="12370509" cy="897942"/>
              </a:xfrm>
              <a:prstGeom prst="wedgeRoundRectCallout">
                <a:avLst>
                  <a:gd name="adj1" fmla="val -32174"/>
                  <a:gd name="adj2" fmla="val -109532"/>
                  <a:gd name="adj3" fmla="val 16667"/>
                </a:avLst>
              </a:prstGeom>
              <a:ln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844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844" i="1">
                              <a:latin typeface="Cambria Math" charset="0"/>
                            </a:rPr>
                            <m:t>𝛽</m:t>
                          </m:r>
                        </m:e>
                        <m:sub>
                          <m:r>
                            <a:rPr lang="en-GB" sz="2844" i="1">
                              <a:latin typeface="Cambria Math" charset="0"/>
                            </a:rPr>
                            <m:t>𝐶</m:t>
                          </m:r>
                        </m:sub>
                      </m:sSub>
                      <m:r>
                        <a:rPr lang="en-GB" sz="2844" i="1">
                          <a:latin typeface="Cambria Math" charset="0"/>
                        </a:rPr>
                        <m:t>=</m:t>
                      </m:r>
                      <m:r>
                        <a:rPr lang="en-GB" sz="2844" i="1">
                          <a:latin typeface="Cambria Math" charset="0"/>
                        </a:rPr>
                        <m:t>𝐸</m:t>
                      </m:r>
                      <m:d>
                        <m:dPr>
                          <m:begChr m:val="{"/>
                          <m:endChr m:val="}"/>
                          <m:ctrlPr>
                            <a:rPr lang="en-GB" sz="2844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844" i="1">
                              <a:latin typeface="Cambria Math" charset="0"/>
                            </a:rPr>
                            <m:t>𝑊𝐴𝐺𝐸</m:t>
                          </m:r>
                          <m:r>
                            <a:rPr lang="en-GB" sz="2844" i="1">
                              <a:latin typeface="Cambria Math" charset="0"/>
                            </a:rPr>
                            <m:t>|</m:t>
                          </m:r>
                          <m:r>
                            <a:rPr lang="en-GB" sz="2844" i="1">
                              <a:latin typeface="Cambria Math" charset="0"/>
                            </a:rPr>
                            <m:t>𝐸𝑑𝑢𝑐</m:t>
                          </m:r>
                          <m:r>
                            <a:rPr lang="en-GB" sz="2844" i="1">
                              <a:latin typeface="Cambria Math" charset="0"/>
                            </a:rPr>
                            <m:t> </m:t>
                          </m:r>
                          <m:r>
                            <a:rPr lang="en-GB" sz="2844" i="1">
                              <a:latin typeface="Cambria Math" panose="02040503050406030204" pitchFamily="18" charset="0"/>
                            </a:rPr>
                            <m:t>𝑙𝑜𝑤</m:t>
                          </m:r>
                          <m:r>
                            <a:rPr lang="en-GB" sz="2844" i="1">
                              <a:latin typeface="Cambria Math" charset="0"/>
                            </a:rPr>
                            <m:t>, </m:t>
                          </m:r>
                          <m:r>
                            <a:rPr lang="en-GB" sz="2844" i="1">
                              <a:latin typeface="Cambria Math" charset="0"/>
                            </a:rPr>
                            <m:t>𝑀𝑎𝑙𝑒</m:t>
                          </m:r>
                        </m:e>
                      </m:d>
                    </m:oMath>
                  </m:oMathPara>
                </a14:m>
                <a:endParaRPr lang="en-GB" sz="2844" i="1">
                  <a:latin typeface="Cambria Math" charset="0"/>
                </a:endParaRPr>
              </a:p>
            </p:txBody>
          </p:sp>
        </mc:Choice>
        <mc:Fallback xmlns="">
          <p:sp>
            <p:nvSpPr>
              <p:cNvPr id="4" name="Rounded Rectangular Callout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010" y="4456351"/>
                <a:ext cx="12370509" cy="897942"/>
              </a:xfrm>
              <a:prstGeom prst="wedgeRoundRectCallout">
                <a:avLst>
                  <a:gd name="adj1" fmla="val -32174"/>
                  <a:gd name="adj2" fmla="val -109532"/>
                  <a:gd name="adj3" fmla="val 16667"/>
                </a:avLst>
              </a:prstGeom>
              <a:blipFill>
                <a:blip r:embed="rId2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509768" y="1862786"/>
                <a:ext cx="12494768" cy="141641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GB" sz="3982" i="1">
                          <a:latin typeface="Cambria Math" charset="0"/>
                          <a:ea typeface="Palatino Linotype" charset="0"/>
                          <a:cs typeface="Palatino Linotype" charset="0"/>
                        </a:rPr>
                        <m:t>𝑊𝑎𝑔𝑒</m:t>
                      </m:r>
                      <m:r>
                        <a:rPr lang="en-GB" sz="3982" i="1">
                          <a:latin typeface="Cambria Math" charset="0"/>
                          <a:ea typeface="Palatino Linotype" charset="0"/>
                          <a:cs typeface="Palatino Linotype" charset="0"/>
                        </a:rPr>
                        <m:t>=</m:t>
                      </m:r>
                      <m:sSub>
                        <m:sSubPr>
                          <m:ctrlPr>
                            <a:rPr lang="en-GB" sz="3982" i="1">
                              <a:latin typeface="Cambria Math" panose="02040503050406030204" pitchFamily="18" charset="0"/>
                              <a:ea typeface="Palatino Linotype" charset="0"/>
                              <a:cs typeface="Palatino Linotype" charset="0"/>
                            </a:rPr>
                          </m:ctrlPr>
                        </m:sSubPr>
                        <m:e>
                          <m:r>
                            <a:rPr lang="en-GB" sz="3982" i="1">
                              <a:latin typeface="Cambria Math" charset="0"/>
                              <a:ea typeface="Palatino Linotype" charset="0"/>
                              <a:cs typeface="Palatino Linotype" charset="0"/>
                            </a:rPr>
                            <m:t>𝛽</m:t>
                          </m:r>
                        </m:e>
                        <m:sub>
                          <m:r>
                            <a:rPr lang="en-GB" sz="3982" i="1">
                              <a:latin typeface="Cambria Math" charset="0"/>
                              <a:ea typeface="Palatino Linotype" charset="0"/>
                              <a:cs typeface="Palatino Linotype" charset="0"/>
                            </a:rPr>
                            <m:t>𝐶</m:t>
                          </m:r>
                        </m:sub>
                      </m:sSub>
                      <m:r>
                        <a:rPr lang="en-GB" sz="3982" i="1">
                          <a:latin typeface="Cambria Math" charset="0"/>
                          <a:ea typeface="Palatino Linotype" charset="0"/>
                          <a:cs typeface="Palatino Linotype" charset="0"/>
                        </a:rPr>
                        <m:t>+</m:t>
                      </m:r>
                      <m:sSub>
                        <m:sSubPr>
                          <m:ctrlPr>
                            <a:rPr lang="en-GB" sz="3982" i="1">
                              <a:latin typeface="Cambria Math" panose="02040503050406030204" pitchFamily="18" charset="0"/>
                              <a:ea typeface="Palatino Linotype" charset="0"/>
                              <a:cs typeface="Palatino Linotype" charset="0"/>
                            </a:rPr>
                          </m:ctrlPr>
                        </m:sSubPr>
                        <m:e>
                          <m:r>
                            <a:rPr lang="en-GB" sz="3982" i="1">
                              <a:latin typeface="Cambria Math" charset="0"/>
                              <a:ea typeface="Palatino Linotype" charset="0"/>
                              <a:cs typeface="Palatino Linotype" charset="0"/>
                            </a:rPr>
                            <m:t>𝛽</m:t>
                          </m:r>
                        </m:e>
                        <m:sub>
                          <m:r>
                            <a:rPr lang="en-GB" sz="3982" i="1">
                              <a:latin typeface="Cambria Math" panose="02040503050406030204" pitchFamily="18" charset="0"/>
                              <a:ea typeface="Palatino Linotype" charset="0"/>
                              <a:cs typeface="Palatino Linotype" charset="0"/>
                            </a:rPr>
                            <m:t>𝑛𝑜𝑟𝑚𝑎𝑙</m:t>
                          </m:r>
                        </m:sub>
                      </m:sSub>
                      <m:r>
                        <a:rPr lang="en-GB" sz="3982" i="1">
                          <a:latin typeface="Cambria Math" panose="02040503050406030204" pitchFamily="18" charset="0"/>
                          <a:ea typeface="Palatino Linotype" charset="0"/>
                          <a:cs typeface="Palatino Linotype" charset="0"/>
                        </a:rPr>
                        <m:t>𝑛𝑜𝑟𝑚𝑎𝑙</m:t>
                      </m:r>
                      <m:r>
                        <a:rPr lang="en-GB" sz="3982" i="1">
                          <a:latin typeface="Cambria Math" charset="0"/>
                          <a:ea typeface="Palatino Linotype" charset="0"/>
                          <a:cs typeface="Palatino Linotype" charset="0"/>
                        </a:rPr>
                        <m:t>+</m:t>
                      </m:r>
                      <m:sSub>
                        <m:sSubPr>
                          <m:ctrlPr>
                            <a:rPr lang="en-GB" sz="3982" i="1">
                              <a:latin typeface="Cambria Math" panose="02040503050406030204" pitchFamily="18" charset="0"/>
                              <a:ea typeface="Palatino Linotype" charset="0"/>
                              <a:cs typeface="Palatino Linotype" charset="0"/>
                            </a:rPr>
                          </m:ctrlPr>
                        </m:sSubPr>
                        <m:e>
                          <m:r>
                            <a:rPr lang="en-GB" sz="3982" i="1">
                              <a:latin typeface="Cambria Math" charset="0"/>
                              <a:ea typeface="Palatino Linotype" charset="0"/>
                              <a:cs typeface="Palatino Linotype" charset="0"/>
                            </a:rPr>
                            <m:t>𝛽</m:t>
                          </m:r>
                        </m:e>
                        <m:sub>
                          <m:r>
                            <a:rPr lang="en-GB" sz="3982" i="1">
                              <a:latin typeface="Cambria Math" panose="02040503050406030204" pitchFamily="18" charset="0"/>
                              <a:ea typeface="Palatino Linotype" charset="0"/>
                              <a:cs typeface="Palatino Linotype" charset="0"/>
                            </a:rPr>
                            <m:t>h𝑖𝑔h</m:t>
                          </m:r>
                        </m:sub>
                      </m:sSub>
                      <m:r>
                        <a:rPr lang="en-GB" sz="3982" i="1">
                          <a:latin typeface="Cambria Math" panose="02040503050406030204" pitchFamily="18" charset="0"/>
                          <a:ea typeface="Palatino Linotype" charset="0"/>
                          <a:cs typeface="Palatino Linotype" charset="0"/>
                        </a:rPr>
                        <m:t>h𝑖𝑔h</m:t>
                      </m:r>
                    </m:oMath>
                  </m:oMathPara>
                </a14:m>
                <a:endParaRPr lang="en-GB" sz="3982" i="1">
                  <a:latin typeface="Palatino Linotype" charset="0"/>
                  <a:ea typeface="Palatino Linotype" charset="0"/>
                  <a:cs typeface="Palatino Linotype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982" i="1">
                          <a:latin typeface="Cambria Math" charset="0"/>
                          <a:ea typeface="Palatino Linotype" charset="0"/>
                          <a:cs typeface="Palatino Linotype" charset="0"/>
                        </a:rPr>
                        <m:t>+</m:t>
                      </m:r>
                      <m:sSub>
                        <m:sSubPr>
                          <m:ctrlPr>
                            <a:rPr lang="en-GB" sz="3982" i="1">
                              <a:latin typeface="Cambria Math" panose="02040503050406030204" pitchFamily="18" charset="0"/>
                              <a:ea typeface="Palatino Linotype" charset="0"/>
                              <a:cs typeface="Palatino Linotype" charset="0"/>
                            </a:rPr>
                          </m:ctrlPr>
                        </m:sSubPr>
                        <m:e>
                          <m:r>
                            <a:rPr lang="en-GB" sz="3982" i="1">
                              <a:latin typeface="Cambria Math" charset="0"/>
                              <a:ea typeface="Palatino Linotype" charset="0"/>
                              <a:cs typeface="Palatino Linotype" charset="0"/>
                            </a:rPr>
                            <m:t>𝛽</m:t>
                          </m:r>
                        </m:e>
                        <m:sub>
                          <m:r>
                            <a:rPr lang="en-GB" sz="3982" i="1">
                              <a:latin typeface="Cambria Math" charset="0"/>
                              <a:ea typeface="Palatino Linotype" charset="0"/>
                              <a:cs typeface="Palatino Linotype" charset="0"/>
                            </a:rPr>
                            <m:t>𝑓𝑒𝑚𝑎𝑙𝑒</m:t>
                          </m:r>
                        </m:sub>
                      </m:sSub>
                      <m:r>
                        <a:rPr lang="en-GB" sz="3982" i="1">
                          <a:latin typeface="Cambria Math" charset="0"/>
                          <a:ea typeface="Palatino Linotype" charset="0"/>
                          <a:cs typeface="Palatino Linotype" charset="0"/>
                        </a:rPr>
                        <m:t>𝑓𝑒𝑚𝑎𝑙𝑒</m:t>
                      </m:r>
                      <m:r>
                        <a:rPr lang="en-GB" sz="3982" i="1">
                          <a:latin typeface="Cambria Math" charset="0"/>
                          <a:ea typeface="Palatino Linotype" charset="0"/>
                          <a:cs typeface="Palatino Linotype" charset="0"/>
                        </a:rPr>
                        <m:t>+</m:t>
                      </m:r>
                      <m:r>
                        <a:rPr lang="en-GB" sz="3982" i="1">
                          <a:latin typeface="Cambria Math" charset="0"/>
                          <a:ea typeface="Palatino Linotype" charset="0"/>
                          <a:cs typeface="Palatino Linotype" charset="0"/>
                        </a:rPr>
                        <m:t>𝜖</m:t>
                      </m:r>
                    </m:oMath>
                  </m:oMathPara>
                </a14:m>
                <a:endParaRPr lang="en-US" sz="3555"/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768" y="1862786"/>
                <a:ext cx="12494768" cy="141641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Connector 4"/>
          <p:cNvCxnSpPr/>
          <p:nvPr/>
        </p:nvCxnSpPr>
        <p:spPr bwMode="auto">
          <a:xfrm>
            <a:off x="2548211" y="2672774"/>
            <a:ext cx="758490" cy="0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606586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Rounded Rectangular Callout 6"/>
              <p:cNvSpPr/>
              <p:nvPr/>
            </p:nvSpPr>
            <p:spPr>
              <a:xfrm>
                <a:off x="248010" y="7368411"/>
                <a:ext cx="12370509" cy="897942"/>
              </a:xfrm>
              <a:prstGeom prst="wedgeRoundRectCallout">
                <a:avLst>
                  <a:gd name="adj1" fmla="val -23962"/>
                  <a:gd name="adj2" fmla="val -281489"/>
                  <a:gd name="adj3" fmla="val 16667"/>
                </a:avLst>
              </a:prstGeom>
              <a:ln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en-GB" sz="2844" i="1">
                        <a:latin typeface="Cambria Math" charset="0"/>
                      </a:rPr>
                      <m:t>𝐸</m:t>
                    </m:r>
                    <m:d>
                      <m:dPr>
                        <m:begChr m:val="{"/>
                        <m:endChr m:val="}"/>
                        <m:ctrlPr>
                          <a:rPr lang="en-GB" sz="2844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844" i="1">
                            <a:latin typeface="Cambria Math" charset="0"/>
                          </a:rPr>
                          <m:t>𝑊𝐴𝐺𝐸</m:t>
                        </m:r>
                        <m:r>
                          <a:rPr lang="en-GB" sz="2844" i="1">
                            <a:latin typeface="Cambria Math" charset="0"/>
                          </a:rPr>
                          <m:t>|</m:t>
                        </m:r>
                        <m:r>
                          <a:rPr lang="en-GB" sz="2844" i="1">
                            <a:latin typeface="Cambria Math" charset="0"/>
                          </a:rPr>
                          <m:t>𝐸𝑑𝑢𝑐</m:t>
                        </m:r>
                        <m:r>
                          <a:rPr lang="en-GB" sz="2844" i="1">
                            <a:latin typeface="Cambria Math" charset="0"/>
                          </a:rPr>
                          <m:t> </m:t>
                        </m:r>
                        <m:r>
                          <a:rPr lang="en-GB" sz="2844" i="1">
                            <a:latin typeface="Cambria Math" panose="02040503050406030204" pitchFamily="18" charset="0"/>
                          </a:rPr>
                          <m:t>𝑁𝑜𝑟𝑚𝑎𝑙</m:t>
                        </m:r>
                        <m:r>
                          <a:rPr lang="en-GB" sz="2844" i="1">
                            <a:latin typeface="Cambria Math" charset="0"/>
                          </a:rPr>
                          <m:t>, </m:t>
                        </m:r>
                        <m:r>
                          <a:rPr lang="en-GB" sz="2844" i="1">
                            <a:latin typeface="Cambria Math" charset="0"/>
                          </a:rPr>
                          <m:t>𝐹𝑒𝑚𝑎𝑙𝑒</m:t>
                        </m:r>
                      </m:e>
                    </m:d>
                  </m:oMath>
                </a14:m>
                <a:r>
                  <a:rPr lang="en-GB" sz="2844" i="1">
                    <a:latin typeface="Cambria Math" charset="0"/>
                  </a:rPr>
                  <a:t>=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844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844" i="1">
                            <a:latin typeface="Cambria Math" charset="0"/>
                          </a:rPr>
                          <m:t>𝛽</m:t>
                        </m:r>
                      </m:e>
                      <m:sub>
                        <m:r>
                          <a:rPr lang="en-GB" sz="2844" i="1">
                            <a:latin typeface="Cambria Math" charset="0"/>
                          </a:rPr>
                          <m:t>𝐶</m:t>
                        </m:r>
                      </m:sub>
                    </m:sSub>
                    <m:r>
                      <a:rPr lang="en-GB" sz="2844" i="1">
                        <a:latin typeface="Cambria Math" charset="0"/>
                      </a:rPr>
                      <m:t>+</m:t>
                    </m:r>
                    <m:sSub>
                      <m:sSubPr>
                        <m:ctrlPr>
                          <a:rPr lang="en-GB" sz="2844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844" i="1">
                            <a:latin typeface="Cambria Math" charset="0"/>
                          </a:rPr>
                          <m:t>𝛽</m:t>
                        </m:r>
                      </m:e>
                      <m:sub>
                        <m:r>
                          <a:rPr lang="en-GB" sz="2844" i="1">
                            <a:latin typeface="Cambria Math" charset="0"/>
                          </a:rPr>
                          <m:t>𝑓𝑒𝑚𝑎𝑙𝑒</m:t>
                        </m:r>
                      </m:sub>
                    </m:sSub>
                    <m:r>
                      <a:rPr lang="en-GB" sz="2844" i="1">
                        <a:latin typeface="Cambria Math" charset="0"/>
                      </a:rPr>
                      <m:t>+</m:t>
                    </m:r>
                    <m:sSub>
                      <m:sSubPr>
                        <m:ctrlPr>
                          <a:rPr lang="en-GB" sz="2844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844" i="1">
                            <a:latin typeface="Cambria Math" charset="0"/>
                          </a:rPr>
                          <m:t>𝛽</m:t>
                        </m:r>
                      </m:e>
                      <m:sub>
                        <m:r>
                          <a:rPr lang="en-GB" sz="2844" i="1">
                            <a:latin typeface="Cambria Math" panose="02040503050406030204" pitchFamily="18" charset="0"/>
                          </a:rPr>
                          <m:t>𝑛𝑜𝑟𝑚𝑎𝑙</m:t>
                        </m:r>
                      </m:sub>
                    </m:sSub>
                  </m:oMath>
                </a14:m>
                <a:endParaRPr lang="en-GB" sz="2844" i="1">
                  <a:latin typeface="Cambria Math" charset="0"/>
                </a:endParaRPr>
              </a:p>
            </p:txBody>
          </p:sp>
        </mc:Choice>
        <mc:Fallback xmlns="">
          <p:sp>
            <p:nvSpPr>
              <p:cNvPr id="7" name="Rounded Rectangular Callout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010" y="7368411"/>
                <a:ext cx="12370509" cy="897942"/>
              </a:xfrm>
              <a:prstGeom prst="wedgeRoundRectCallout">
                <a:avLst>
                  <a:gd name="adj1" fmla="val -23962"/>
                  <a:gd name="adj2" fmla="val -281489"/>
                  <a:gd name="adj3" fmla="val 16667"/>
                </a:avLst>
              </a:prstGeom>
              <a:blipFill>
                <a:blip r:embed="rId2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ounded Rectangular Callout 5"/>
              <p:cNvSpPr/>
              <p:nvPr/>
            </p:nvSpPr>
            <p:spPr>
              <a:xfrm>
                <a:off x="248010" y="5912381"/>
                <a:ext cx="12370509" cy="897942"/>
              </a:xfrm>
              <a:prstGeom prst="wedgeRoundRectCallout">
                <a:avLst>
                  <a:gd name="adj1" fmla="val -23962"/>
                  <a:gd name="adj2" fmla="val -281489"/>
                  <a:gd name="adj3" fmla="val 16667"/>
                </a:avLst>
              </a:prstGeom>
              <a:ln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en-GB" sz="2844" i="1">
                        <a:latin typeface="Cambria Math" charset="0"/>
                      </a:rPr>
                      <m:t>𝐸</m:t>
                    </m:r>
                    <m:d>
                      <m:dPr>
                        <m:begChr m:val="{"/>
                        <m:endChr m:val="}"/>
                        <m:ctrlPr>
                          <a:rPr lang="en-GB" sz="2844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844" i="1">
                            <a:latin typeface="Cambria Math" charset="0"/>
                          </a:rPr>
                          <m:t>𝑊𝐴𝐺𝐸</m:t>
                        </m:r>
                        <m:r>
                          <a:rPr lang="en-GB" sz="2844" i="1">
                            <a:latin typeface="Cambria Math" charset="0"/>
                          </a:rPr>
                          <m:t>|</m:t>
                        </m:r>
                        <m:r>
                          <a:rPr lang="en-GB" sz="2844" i="1">
                            <a:latin typeface="Cambria Math" charset="0"/>
                          </a:rPr>
                          <m:t>𝐸𝑑𝑢𝑐</m:t>
                        </m:r>
                        <m:r>
                          <a:rPr lang="en-GB" sz="2844" i="1">
                            <a:latin typeface="Cambria Math" charset="0"/>
                          </a:rPr>
                          <m:t> </m:t>
                        </m:r>
                        <m:r>
                          <a:rPr lang="en-GB" sz="2844" i="1">
                            <a:latin typeface="Cambria Math" panose="02040503050406030204" pitchFamily="18" charset="0"/>
                          </a:rPr>
                          <m:t>𝐿𝑜𝑤</m:t>
                        </m:r>
                        <m:r>
                          <a:rPr lang="en-GB" sz="2844" i="1">
                            <a:latin typeface="Cambria Math" charset="0"/>
                          </a:rPr>
                          <m:t>, </m:t>
                        </m:r>
                        <m:r>
                          <a:rPr lang="en-GB" sz="2844" i="1">
                            <a:latin typeface="Cambria Math" charset="0"/>
                          </a:rPr>
                          <m:t>𝐹𝑒𝑚𝑎𝑙𝑒</m:t>
                        </m:r>
                      </m:e>
                    </m:d>
                  </m:oMath>
                </a14:m>
                <a:r>
                  <a:rPr lang="en-GB" sz="2844" i="1">
                    <a:latin typeface="Cambria Math" charset="0"/>
                  </a:rPr>
                  <a:t>=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844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844" i="1">
                            <a:latin typeface="Cambria Math" charset="0"/>
                          </a:rPr>
                          <m:t>𝛽</m:t>
                        </m:r>
                      </m:e>
                      <m:sub>
                        <m:r>
                          <a:rPr lang="en-GB" sz="2844" i="1">
                            <a:latin typeface="Cambria Math" charset="0"/>
                          </a:rPr>
                          <m:t>𝐶</m:t>
                        </m:r>
                      </m:sub>
                    </m:sSub>
                    <m:r>
                      <a:rPr lang="en-GB" sz="2844" i="1">
                        <a:latin typeface="Cambria Math" charset="0"/>
                      </a:rPr>
                      <m:t>+</m:t>
                    </m:r>
                    <m:sSub>
                      <m:sSubPr>
                        <m:ctrlPr>
                          <a:rPr lang="en-GB" sz="2844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844" i="1">
                            <a:latin typeface="Cambria Math" charset="0"/>
                          </a:rPr>
                          <m:t>𝛽</m:t>
                        </m:r>
                      </m:e>
                      <m:sub>
                        <m:r>
                          <a:rPr lang="en-GB" sz="2844" i="1">
                            <a:latin typeface="Cambria Math" charset="0"/>
                          </a:rPr>
                          <m:t>𝑓𝑒𝑚𝑎𝑙𝑒</m:t>
                        </m:r>
                      </m:sub>
                    </m:sSub>
                  </m:oMath>
                </a14:m>
                <a:endParaRPr lang="en-GB" sz="2844" i="1">
                  <a:latin typeface="Cambria Math" charset="0"/>
                </a:endParaRPr>
              </a:p>
            </p:txBody>
          </p:sp>
        </mc:Choice>
        <mc:Fallback xmlns="">
          <p:sp>
            <p:nvSpPr>
              <p:cNvPr id="6" name="Rounded Rectangular Callout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010" y="5912381"/>
                <a:ext cx="12370509" cy="897942"/>
              </a:xfrm>
              <a:prstGeom prst="wedgeRoundRectCallout">
                <a:avLst>
                  <a:gd name="adj1" fmla="val -23962"/>
                  <a:gd name="adj2" fmla="val -281489"/>
                  <a:gd name="adj3" fmla="val 16667"/>
                </a:avLst>
              </a:prstGeom>
              <a:blipFill>
                <a:blip r:embed="rId3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angle 4"/>
          <p:cNvSpPr txBox="1">
            <a:spLocks noChangeArrowheads="1"/>
          </p:cNvSpPr>
          <p:nvPr/>
        </p:nvSpPr>
        <p:spPr>
          <a:xfrm>
            <a:off x="248011" y="93437"/>
            <a:ext cx="10453968" cy="948289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3">
                    <a:lumMod val="50000"/>
                  </a:schemeClr>
                </a:solidFill>
                <a:latin typeface="Palatino Linotype"/>
                <a:ea typeface="+mj-ea"/>
                <a:cs typeface="Palatino Linotype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9pPr>
          </a:lstStyle>
          <a:p>
            <a:pPr defTabSz="1300277"/>
            <a:r>
              <a:rPr lang="en-US" sz="3982" kern="0">
                <a:latin typeface="Palatino Linotype" charset="0"/>
              </a:rPr>
              <a:t>Interpretation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509768" y="1862786"/>
                <a:ext cx="12494768" cy="141641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GB" sz="3982" i="1">
                          <a:latin typeface="Cambria Math" charset="0"/>
                          <a:ea typeface="Palatino Linotype" charset="0"/>
                          <a:cs typeface="Palatino Linotype" charset="0"/>
                        </a:rPr>
                        <m:t>𝑊𝑎𝑔𝑒</m:t>
                      </m:r>
                      <m:r>
                        <a:rPr lang="en-GB" sz="3982" i="1">
                          <a:latin typeface="Cambria Math" charset="0"/>
                          <a:ea typeface="Palatino Linotype" charset="0"/>
                          <a:cs typeface="Palatino Linotype" charset="0"/>
                        </a:rPr>
                        <m:t>=</m:t>
                      </m:r>
                      <m:sSub>
                        <m:sSubPr>
                          <m:ctrlPr>
                            <a:rPr lang="en-GB" sz="3982" i="1">
                              <a:latin typeface="Cambria Math" panose="02040503050406030204" pitchFamily="18" charset="0"/>
                              <a:ea typeface="Palatino Linotype" charset="0"/>
                              <a:cs typeface="Palatino Linotype" charset="0"/>
                            </a:rPr>
                          </m:ctrlPr>
                        </m:sSubPr>
                        <m:e>
                          <m:r>
                            <a:rPr lang="en-GB" sz="3982" i="1">
                              <a:latin typeface="Cambria Math" charset="0"/>
                              <a:ea typeface="Palatino Linotype" charset="0"/>
                              <a:cs typeface="Palatino Linotype" charset="0"/>
                            </a:rPr>
                            <m:t>𝛽</m:t>
                          </m:r>
                        </m:e>
                        <m:sub>
                          <m:r>
                            <a:rPr lang="en-GB" sz="3982" i="1">
                              <a:latin typeface="Cambria Math" charset="0"/>
                              <a:ea typeface="Palatino Linotype" charset="0"/>
                              <a:cs typeface="Palatino Linotype" charset="0"/>
                            </a:rPr>
                            <m:t>𝐶</m:t>
                          </m:r>
                        </m:sub>
                      </m:sSub>
                      <m:r>
                        <a:rPr lang="en-GB" sz="3982" i="1">
                          <a:latin typeface="Cambria Math" charset="0"/>
                          <a:ea typeface="Palatino Linotype" charset="0"/>
                          <a:cs typeface="Palatino Linotype" charset="0"/>
                        </a:rPr>
                        <m:t>+</m:t>
                      </m:r>
                      <m:sSub>
                        <m:sSubPr>
                          <m:ctrlPr>
                            <a:rPr lang="en-GB" sz="3982" i="1">
                              <a:latin typeface="Cambria Math" panose="02040503050406030204" pitchFamily="18" charset="0"/>
                              <a:ea typeface="Palatino Linotype" charset="0"/>
                              <a:cs typeface="Palatino Linotype" charset="0"/>
                            </a:rPr>
                          </m:ctrlPr>
                        </m:sSubPr>
                        <m:e>
                          <m:r>
                            <a:rPr lang="en-GB" sz="3982" i="1">
                              <a:latin typeface="Cambria Math" charset="0"/>
                              <a:ea typeface="Palatino Linotype" charset="0"/>
                              <a:cs typeface="Palatino Linotype" charset="0"/>
                            </a:rPr>
                            <m:t>𝛽</m:t>
                          </m:r>
                        </m:e>
                        <m:sub>
                          <m:r>
                            <a:rPr lang="en-GB" sz="3982" i="1">
                              <a:latin typeface="Cambria Math" panose="02040503050406030204" pitchFamily="18" charset="0"/>
                              <a:ea typeface="Palatino Linotype" charset="0"/>
                              <a:cs typeface="Palatino Linotype" charset="0"/>
                            </a:rPr>
                            <m:t>𝑛𝑜𝑟𝑚𝑎𝑙</m:t>
                          </m:r>
                        </m:sub>
                      </m:sSub>
                      <m:r>
                        <a:rPr lang="en-GB" sz="3982" i="1">
                          <a:latin typeface="Cambria Math" panose="02040503050406030204" pitchFamily="18" charset="0"/>
                          <a:ea typeface="Palatino Linotype" charset="0"/>
                          <a:cs typeface="Palatino Linotype" charset="0"/>
                        </a:rPr>
                        <m:t>𝑛𝑜𝑟𝑚𝑎𝑙</m:t>
                      </m:r>
                      <m:r>
                        <a:rPr lang="en-GB" sz="3982" i="1">
                          <a:latin typeface="Cambria Math" charset="0"/>
                          <a:ea typeface="Palatino Linotype" charset="0"/>
                          <a:cs typeface="Palatino Linotype" charset="0"/>
                        </a:rPr>
                        <m:t>+</m:t>
                      </m:r>
                      <m:sSub>
                        <m:sSubPr>
                          <m:ctrlPr>
                            <a:rPr lang="en-GB" sz="3982" i="1">
                              <a:latin typeface="Cambria Math" panose="02040503050406030204" pitchFamily="18" charset="0"/>
                              <a:ea typeface="Palatino Linotype" charset="0"/>
                              <a:cs typeface="Palatino Linotype" charset="0"/>
                            </a:rPr>
                          </m:ctrlPr>
                        </m:sSubPr>
                        <m:e>
                          <m:r>
                            <a:rPr lang="en-GB" sz="3982" i="1">
                              <a:latin typeface="Cambria Math" charset="0"/>
                              <a:ea typeface="Palatino Linotype" charset="0"/>
                              <a:cs typeface="Palatino Linotype" charset="0"/>
                            </a:rPr>
                            <m:t>𝛽</m:t>
                          </m:r>
                        </m:e>
                        <m:sub>
                          <m:r>
                            <a:rPr lang="en-GB" sz="3982" i="1">
                              <a:latin typeface="Cambria Math" panose="02040503050406030204" pitchFamily="18" charset="0"/>
                              <a:ea typeface="Palatino Linotype" charset="0"/>
                              <a:cs typeface="Palatino Linotype" charset="0"/>
                            </a:rPr>
                            <m:t>h𝑖𝑔h</m:t>
                          </m:r>
                        </m:sub>
                      </m:sSub>
                      <m:r>
                        <a:rPr lang="en-GB" sz="3982" i="1">
                          <a:latin typeface="Cambria Math" panose="02040503050406030204" pitchFamily="18" charset="0"/>
                          <a:ea typeface="Palatino Linotype" charset="0"/>
                          <a:cs typeface="Palatino Linotype" charset="0"/>
                        </a:rPr>
                        <m:t>h𝑖𝑔h</m:t>
                      </m:r>
                    </m:oMath>
                  </m:oMathPara>
                </a14:m>
                <a:endParaRPr lang="en-GB" sz="3982" i="1">
                  <a:latin typeface="Palatino Linotype" charset="0"/>
                  <a:ea typeface="Palatino Linotype" charset="0"/>
                  <a:cs typeface="Palatino Linotype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982" i="1">
                          <a:latin typeface="Cambria Math" charset="0"/>
                          <a:ea typeface="Palatino Linotype" charset="0"/>
                          <a:cs typeface="Palatino Linotype" charset="0"/>
                        </a:rPr>
                        <m:t>+</m:t>
                      </m:r>
                      <m:sSub>
                        <m:sSubPr>
                          <m:ctrlPr>
                            <a:rPr lang="en-GB" sz="3982" i="1">
                              <a:latin typeface="Cambria Math" panose="02040503050406030204" pitchFamily="18" charset="0"/>
                              <a:ea typeface="Palatino Linotype" charset="0"/>
                              <a:cs typeface="Palatino Linotype" charset="0"/>
                            </a:rPr>
                          </m:ctrlPr>
                        </m:sSubPr>
                        <m:e>
                          <m:r>
                            <a:rPr lang="en-GB" sz="3982" i="1">
                              <a:latin typeface="Cambria Math" charset="0"/>
                              <a:ea typeface="Palatino Linotype" charset="0"/>
                              <a:cs typeface="Palatino Linotype" charset="0"/>
                            </a:rPr>
                            <m:t>𝛽</m:t>
                          </m:r>
                        </m:e>
                        <m:sub>
                          <m:r>
                            <a:rPr lang="en-GB" sz="3982" i="1">
                              <a:latin typeface="Cambria Math" charset="0"/>
                              <a:ea typeface="Palatino Linotype" charset="0"/>
                              <a:cs typeface="Palatino Linotype" charset="0"/>
                            </a:rPr>
                            <m:t>𝑓𝑒𝑚𝑎𝑙𝑒</m:t>
                          </m:r>
                        </m:sub>
                      </m:sSub>
                      <m:r>
                        <a:rPr lang="en-GB" sz="3982" i="1">
                          <a:latin typeface="Cambria Math" charset="0"/>
                          <a:ea typeface="Palatino Linotype" charset="0"/>
                          <a:cs typeface="Palatino Linotype" charset="0"/>
                        </a:rPr>
                        <m:t>𝑓𝑒𝑚𝑎𝑙𝑒</m:t>
                      </m:r>
                      <m:r>
                        <a:rPr lang="en-GB" sz="3982" i="1">
                          <a:latin typeface="Cambria Math" charset="0"/>
                          <a:ea typeface="Palatino Linotype" charset="0"/>
                          <a:cs typeface="Palatino Linotype" charset="0"/>
                        </a:rPr>
                        <m:t>+</m:t>
                      </m:r>
                      <m:r>
                        <a:rPr lang="en-GB" sz="3982" i="1">
                          <a:latin typeface="Cambria Math" charset="0"/>
                          <a:ea typeface="Palatino Linotype" charset="0"/>
                          <a:cs typeface="Palatino Linotype" charset="0"/>
                        </a:rPr>
                        <m:t>𝜖</m:t>
                      </m:r>
                    </m:oMath>
                  </m:oMathPara>
                </a14:m>
                <a:endParaRPr lang="en-US" sz="3555"/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768" y="1862786"/>
                <a:ext cx="12494768" cy="141641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1732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4"/>
          <p:cNvSpPr txBox="1">
            <a:spLocks noChangeArrowheads="1"/>
          </p:cNvSpPr>
          <p:nvPr/>
        </p:nvSpPr>
        <p:spPr>
          <a:xfrm>
            <a:off x="248011" y="93437"/>
            <a:ext cx="10453968" cy="948289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3">
                    <a:lumMod val="50000"/>
                  </a:schemeClr>
                </a:solidFill>
                <a:latin typeface="Palatino Linotype"/>
                <a:ea typeface="+mj-ea"/>
                <a:cs typeface="Palatino Linotype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9pPr>
          </a:lstStyle>
          <a:p>
            <a:pPr defTabSz="1300277"/>
            <a:r>
              <a:rPr lang="en-US" sz="4800" kern="0" dirty="0">
                <a:latin typeface="Palatino Linotype" charset="0"/>
              </a:rPr>
              <a:t>Dummies as dependent variables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110209" y="1419601"/>
                <a:ext cx="12755014" cy="605922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487604" indent="-487604">
                  <a:buFont typeface="Arial" panose="020B0604020202020204" pitchFamily="34" charset="0"/>
                  <a:buChar char="•"/>
                </a:pPr>
                <a:r>
                  <a:rPr lang="en-GB" sz="2844" dirty="0">
                    <a:latin typeface="Palatino Linotype"/>
                    <a:cs typeface="Palatino Linotype"/>
                  </a:rPr>
                  <a:t>So far we discussed dummies as explanatory variables</a:t>
                </a:r>
              </a:p>
              <a:p>
                <a:pPr marL="487604" indent="-487604">
                  <a:buFont typeface="Arial" panose="020B0604020202020204" pitchFamily="34" charset="0"/>
                  <a:buChar char="•"/>
                </a:pPr>
                <a:r>
                  <a:rPr lang="en-GB" sz="2844" dirty="0">
                    <a:latin typeface="Palatino Linotype"/>
                    <a:cs typeface="Palatino Linotype"/>
                  </a:rPr>
                  <a:t>However, we might also have dummies as dependent variables </a:t>
                </a:r>
              </a:p>
              <a:p>
                <a:pPr marL="487604" indent="-487604">
                  <a:buFont typeface="Arial" panose="020B0604020202020204" pitchFamily="34" charset="0"/>
                  <a:buChar char="•"/>
                </a:pPr>
                <a:endParaRPr lang="en-GB" sz="2844" dirty="0">
                  <a:latin typeface="Palatino Linotype"/>
                  <a:cs typeface="Palatino Linotype"/>
                </a:endParaRPr>
              </a:p>
              <a:p>
                <a:pPr marL="487604" indent="-487604">
                  <a:buFont typeface="Arial" panose="020B0604020202020204" pitchFamily="34" charset="0"/>
                  <a:buChar char="•"/>
                </a:pPr>
                <a:r>
                  <a:rPr lang="en-GB" sz="2844" dirty="0" err="1">
                    <a:latin typeface="Palatino Linotype"/>
                    <a:cs typeface="Palatino Linotype"/>
                  </a:rPr>
                  <a:t>E.g</a:t>
                </a:r>
                <a:r>
                  <a:rPr lang="en-GB" sz="2844" dirty="0">
                    <a:latin typeface="Palatino Linotype"/>
                    <a:cs typeface="Palatino Linotype"/>
                  </a:rPr>
                  <a:t> Bertrand Mullainathan Data:</a:t>
                </a:r>
              </a:p>
              <a:p>
                <a:pPr marL="487604" indent="-487604">
                  <a:buFont typeface="Arial" panose="020B0604020202020204" pitchFamily="34" charset="0"/>
                  <a:buChar char="•"/>
                </a:pPr>
                <a:endParaRPr lang="en-GB" sz="2844" dirty="0">
                  <a:latin typeface="Palatino Linotype"/>
                  <a:cs typeface="Palatino Linotype"/>
                </a:endParaRPr>
              </a:p>
              <a:p>
                <a:r>
                  <a:rPr lang="en-GB" sz="2400" b="1" dirty="0">
                    <a:latin typeface="Courier"/>
                    <a:cs typeface="Palatino Linotype"/>
                  </a:rPr>
                  <a:t>bm=read.csv("https://www.dropbox.com/s/e4w6pjm6b4wz9do/bm.csv?dl=1")</a:t>
                </a:r>
              </a:p>
              <a:p>
                <a:pPr marL="487604" indent="-487604">
                  <a:buFont typeface="Arial" panose="020B0604020202020204" pitchFamily="34" charset="0"/>
                  <a:buChar char="•"/>
                </a:pPr>
                <a:endParaRPr lang="en-GB" sz="2844" dirty="0">
                  <a:latin typeface="Palatino Linotype"/>
                  <a:cs typeface="Palatino Linotype"/>
                </a:endParaRPr>
              </a:p>
              <a:p>
                <a:pPr marL="487604" indent="-487604">
                  <a:buFont typeface="Arial" panose="020B0604020202020204" pitchFamily="34" charset="0"/>
                  <a:buChar char="•"/>
                </a:pPr>
                <a:r>
                  <a:rPr lang="en-GB" sz="2844" dirty="0">
                    <a:latin typeface="Palatino Linotype"/>
                    <a:cs typeface="Palatino Linotype"/>
                  </a:rPr>
                  <a:t>We regress </a:t>
                </a:r>
                <a14:m>
                  <m:oMath xmlns:m="http://schemas.openxmlformats.org/officeDocument/2006/math">
                    <m:r>
                      <a:rPr lang="en-GB" sz="2844" i="1">
                        <a:latin typeface="Cambria Math" panose="02040503050406030204" pitchFamily="18" charset="0"/>
                        <a:cs typeface="Palatino Linotype"/>
                      </a:rPr>
                      <m:t>𝐶𝐴𝐿𝐿</m:t>
                    </m:r>
                    <m:r>
                      <a:rPr lang="en-GB" sz="2844" i="1">
                        <a:latin typeface="Cambria Math" panose="02040503050406030204" pitchFamily="18" charset="0"/>
                        <a:cs typeface="Palatino Linotype"/>
                      </a:rPr>
                      <m:t>=</m:t>
                    </m:r>
                    <m:sSub>
                      <m:sSubPr>
                        <m:ctrlPr>
                          <a:rPr lang="en-GB" sz="2844" i="1">
                            <a:latin typeface="Cambria Math" panose="02040503050406030204" pitchFamily="18" charset="0"/>
                            <a:cs typeface="Palatino Linotype"/>
                          </a:rPr>
                        </m:ctrlPr>
                      </m:sSubPr>
                      <m:e>
                        <m:r>
                          <a:rPr lang="en-GB" sz="2844" i="1">
                            <a:latin typeface="Cambria Math" panose="02040503050406030204" pitchFamily="18" charset="0"/>
                            <a:cs typeface="Palatino Linotype"/>
                          </a:rPr>
                          <m:t>𝛽</m:t>
                        </m:r>
                      </m:e>
                      <m:sub>
                        <m:r>
                          <a:rPr lang="en-GB" sz="2844" b="0" i="1" smtClean="0">
                            <a:latin typeface="Cambria Math" panose="02040503050406030204" pitchFamily="18" charset="0"/>
                            <a:cs typeface="Palatino Linotype"/>
                          </a:rPr>
                          <m:t>0</m:t>
                        </m:r>
                      </m:sub>
                    </m:sSub>
                    <m:r>
                      <a:rPr lang="en-GB" sz="2844" i="1">
                        <a:latin typeface="Cambria Math" panose="02040503050406030204" pitchFamily="18" charset="0"/>
                        <a:cs typeface="Palatino Linotype"/>
                      </a:rPr>
                      <m:t>+</m:t>
                    </m:r>
                    <m:sSub>
                      <m:sSubPr>
                        <m:ctrlPr>
                          <a:rPr lang="en-GB" sz="2844" i="1">
                            <a:latin typeface="Cambria Math" panose="02040503050406030204" pitchFamily="18" charset="0"/>
                            <a:cs typeface="Palatino Linotype"/>
                          </a:rPr>
                        </m:ctrlPr>
                      </m:sSubPr>
                      <m:e>
                        <m:r>
                          <a:rPr lang="en-GB" sz="2844" i="1">
                            <a:latin typeface="Cambria Math" panose="02040503050406030204" pitchFamily="18" charset="0"/>
                            <a:cs typeface="Palatino Linotype"/>
                          </a:rPr>
                          <m:t>𝛽</m:t>
                        </m:r>
                      </m:e>
                      <m:sub>
                        <m:r>
                          <a:rPr lang="en-GB" sz="2844" b="0" i="1" smtClean="0">
                            <a:latin typeface="Cambria Math" panose="02040503050406030204" pitchFamily="18" charset="0"/>
                            <a:cs typeface="Palatino Linotype"/>
                          </a:rPr>
                          <m:t>1</m:t>
                        </m:r>
                      </m:sub>
                    </m:sSub>
                    <m:r>
                      <a:rPr lang="en-GB" sz="2844" i="1">
                        <a:latin typeface="Cambria Math" panose="02040503050406030204" pitchFamily="18" charset="0"/>
                        <a:cs typeface="Palatino Linotype"/>
                      </a:rPr>
                      <m:t>𝐵𝐿𝐴𝐶𝐾</m:t>
                    </m:r>
                    <m:r>
                      <a:rPr lang="en-GB" sz="2844" i="1">
                        <a:latin typeface="Cambria Math" panose="02040503050406030204" pitchFamily="18" charset="0"/>
                        <a:cs typeface="Palatino Linotype"/>
                      </a:rPr>
                      <m:t>+</m:t>
                    </m:r>
                    <m:r>
                      <a:rPr lang="en-GB" sz="2844" i="1">
                        <a:latin typeface="Cambria Math" panose="02040503050406030204" pitchFamily="18" charset="0"/>
                        <a:cs typeface="Palatino Linotype"/>
                      </a:rPr>
                      <m:t>𝜖</m:t>
                    </m:r>
                  </m:oMath>
                </a14:m>
                <a:endParaRPr lang="en-GB" sz="2844" dirty="0">
                  <a:latin typeface="Palatino Linotype"/>
                  <a:cs typeface="Palatino Linotype"/>
                </a:endParaRPr>
              </a:p>
              <a:p>
                <a:pPr marL="487604" indent="-487604">
                  <a:buFont typeface="Arial" panose="020B0604020202020204" pitchFamily="34" charset="0"/>
                  <a:buChar char="•"/>
                </a:pPr>
                <a:endParaRPr lang="en-GB" sz="2844" dirty="0">
                  <a:latin typeface="Palatino Linotype"/>
                  <a:cs typeface="Palatino Linotype"/>
                </a:endParaRPr>
              </a:p>
              <a:p>
                <a:pPr marL="487604" indent="-487604">
                  <a:buFont typeface="Arial" panose="020B0604020202020204" pitchFamily="34" charset="0"/>
                  <a:buChar char="•"/>
                </a:pPr>
                <a:r>
                  <a:rPr lang="en-GB" sz="2844" dirty="0">
                    <a:latin typeface="Palatino Linotype"/>
                    <a:cs typeface="Palatino Linotype"/>
                  </a:rPr>
                  <a:t>Hence, following the discussion in this lecture:</a:t>
                </a:r>
              </a:p>
              <a:p>
                <a:pPr marL="487604" indent="-487604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sz="2844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844" i="1" dirty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GB" sz="2844" b="0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GB" sz="2844" i="1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844" i="1" dirty="0">
                        <a:latin typeface="Cambria Math" panose="02040503050406030204" pitchFamily="18" charset="0"/>
                      </a:rPr>
                      <m:t>𝐸</m:t>
                    </m:r>
                    <m:d>
                      <m:dPr>
                        <m:begChr m:val="{"/>
                        <m:endChr m:val="}"/>
                        <m:ctrlPr>
                          <a:rPr lang="en-GB" sz="2844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844" i="1" dirty="0">
                            <a:latin typeface="Cambria Math" panose="02040503050406030204" pitchFamily="18" charset="0"/>
                          </a:rPr>
                          <m:t>𝐶𝐴𝐿𝐿</m:t>
                        </m:r>
                        <m:r>
                          <a:rPr lang="en-GB" sz="2844" i="1" dirty="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GB" sz="2844" i="1" dirty="0">
                            <a:latin typeface="Cambria Math" panose="02040503050406030204" pitchFamily="18" charset="0"/>
                          </a:rPr>
                          <m:t>𝑁𝑜𝑛</m:t>
                        </m:r>
                        <m:r>
                          <a:rPr lang="en-GB" sz="2844" i="1" dirty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GB" sz="2844" i="1" dirty="0">
                            <a:latin typeface="Cambria Math" panose="02040503050406030204" pitchFamily="18" charset="0"/>
                          </a:rPr>
                          <m:t>𝐵𝑙𝑎𝑐𝑘</m:t>
                        </m:r>
                      </m:e>
                    </m:d>
                  </m:oMath>
                </a14:m>
                <a:endParaRPr lang="en-GB" sz="2844" dirty="0">
                  <a:latin typeface="Palatino Linotype"/>
                  <a:cs typeface="Palatino Linotype"/>
                </a:endParaRPr>
              </a:p>
              <a:p>
                <a:pPr marL="487604" indent="-487604">
                  <a:buFont typeface="Arial" panose="020B0604020202020204" pitchFamily="34" charset="0"/>
                  <a:buChar char="•"/>
                </a:pPr>
                <a:endParaRPr lang="en-GB" sz="2844" dirty="0">
                  <a:latin typeface="Palatino Linotype"/>
                  <a:cs typeface="Palatino Linotype"/>
                </a:endParaRPr>
              </a:p>
              <a:p>
                <a:pPr marL="487604" indent="-487604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sz="2844" i="1">
                            <a:latin typeface="Cambria Math" panose="02040503050406030204" pitchFamily="18" charset="0"/>
                            <a:cs typeface="Palatino Linotype"/>
                          </a:rPr>
                        </m:ctrlPr>
                      </m:sSubPr>
                      <m:e>
                        <m:r>
                          <a:rPr lang="en-GB" sz="2844" i="1">
                            <a:latin typeface="Cambria Math" panose="02040503050406030204" pitchFamily="18" charset="0"/>
                            <a:cs typeface="Palatino Linotype"/>
                          </a:rPr>
                          <m:t>𝛽</m:t>
                        </m:r>
                      </m:e>
                      <m:sub>
                        <m:r>
                          <a:rPr lang="en-GB" sz="2844" b="0" i="1" smtClean="0">
                            <a:latin typeface="Cambria Math" panose="02040503050406030204" pitchFamily="18" charset="0"/>
                            <a:cs typeface="Palatino Linotype"/>
                          </a:rPr>
                          <m:t>1</m:t>
                        </m:r>
                      </m:sub>
                    </m:sSub>
                    <m:r>
                      <a:rPr lang="en-GB" sz="2844" i="1">
                        <a:latin typeface="Cambria Math" panose="02040503050406030204" pitchFamily="18" charset="0"/>
                        <a:cs typeface="Palatino Linotype"/>
                      </a:rPr>
                      <m:t>=</m:t>
                    </m:r>
                    <m:r>
                      <a:rPr lang="en-GB" sz="2844" i="1" dirty="0">
                        <a:latin typeface="Cambria Math" panose="02040503050406030204" pitchFamily="18" charset="0"/>
                      </a:rPr>
                      <m:t>𝐸</m:t>
                    </m:r>
                    <m:d>
                      <m:dPr>
                        <m:begChr m:val="{"/>
                        <m:endChr m:val="}"/>
                        <m:ctrlPr>
                          <a:rPr lang="en-GB" sz="2844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844" i="1" dirty="0">
                            <a:latin typeface="Cambria Math" panose="02040503050406030204" pitchFamily="18" charset="0"/>
                          </a:rPr>
                          <m:t>𝐶𝐴𝐿𝐿</m:t>
                        </m:r>
                        <m:r>
                          <a:rPr lang="en-GB" sz="2844" i="1" dirty="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GB" sz="2844" i="1" dirty="0">
                            <a:latin typeface="Cambria Math" panose="02040503050406030204" pitchFamily="18" charset="0"/>
                          </a:rPr>
                          <m:t>𝐵𝑙𝑎𝑐𝑘</m:t>
                        </m:r>
                      </m:e>
                    </m:d>
                    <m:r>
                      <a:rPr lang="en-GB" sz="2844" i="1" dirty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GB" sz="2844" i="1" dirty="0">
                        <a:latin typeface="Cambria Math" panose="02040503050406030204" pitchFamily="18" charset="0"/>
                      </a:rPr>
                      <m:t>𝐸</m:t>
                    </m:r>
                    <m:d>
                      <m:dPr>
                        <m:begChr m:val="{"/>
                        <m:endChr m:val="}"/>
                        <m:ctrlPr>
                          <a:rPr lang="en-GB" sz="2844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844" i="1" dirty="0">
                            <a:latin typeface="Cambria Math" panose="02040503050406030204" pitchFamily="18" charset="0"/>
                          </a:rPr>
                          <m:t>𝐶𝐴𝐿𝐿</m:t>
                        </m:r>
                        <m:r>
                          <a:rPr lang="en-GB" sz="2844" i="1" dirty="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GB" sz="2844" i="1" dirty="0">
                            <a:latin typeface="Cambria Math" panose="02040503050406030204" pitchFamily="18" charset="0"/>
                          </a:rPr>
                          <m:t>𝑁𝑜𝑛</m:t>
                        </m:r>
                        <m:r>
                          <a:rPr lang="en-GB" sz="2844" i="1" dirty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GB" sz="2844" i="1" dirty="0">
                            <a:latin typeface="Cambria Math" panose="02040503050406030204" pitchFamily="18" charset="0"/>
                          </a:rPr>
                          <m:t>𝐵𝑙𝑎𝑐𝑘</m:t>
                        </m:r>
                      </m:e>
                    </m:d>
                  </m:oMath>
                </a14:m>
                <a:endParaRPr lang="en-GB" sz="2844" i="1" dirty="0">
                  <a:latin typeface="Cambria Math" panose="02040503050406030204" pitchFamily="18" charset="0"/>
                </a:endParaRPr>
              </a:p>
              <a:p>
                <a:r>
                  <a:rPr lang="en-GB" sz="2844" dirty="0"/>
                  <a:t>	</a:t>
                </a:r>
                <a:endParaRPr lang="en-GB" sz="2844" dirty="0">
                  <a:latin typeface="Palatino Linotype"/>
                  <a:cs typeface="Palatino Linotype"/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209" y="1419601"/>
                <a:ext cx="12755014" cy="6059223"/>
              </a:xfrm>
              <a:prstGeom prst="rect">
                <a:avLst/>
              </a:prstGeom>
              <a:blipFill>
                <a:blip r:embed="rId2"/>
                <a:stretch>
                  <a:fillRect l="-1577" t="-18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EF73F1F0-CDC2-4316-8071-0A872253A86D}"/>
              </a:ext>
            </a:extLst>
          </p:cNvPr>
          <p:cNvSpPr/>
          <p:nvPr/>
        </p:nvSpPr>
        <p:spPr>
          <a:xfrm>
            <a:off x="9067189" y="5259294"/>
            <a:ext cx="3593217" cy="1130300"/>
          </a:xfrm>
          <a:prstGeom prst="wedgeRoundRectCallout">
            <a:avLst>
              <a:gd name="adj1" fmla="val -170202"/>
              <a:gd name="adj2" fmla="val 989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Average of the CALL variable for Non Black</a:t>
            </a: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74A297CF-4985-4EA5-817C-FECD9F1E55FF}"/>
              </a:ext>
            </a:extLst>
          </p:cNvPr>
          <p:cNvSpPr/>
          <p:nvPr/>
        </p:nvSpPr>
        <p:spPr>
          <a:xfrm>
            <a:off x="6550348" y="7767262"/>
            <a:ext cx="3958528" cy="1130300"/>
          </a:xfrm>
          <a:prstGeom prst="wedgeRoundRectCallout">
            <a:avLst>
              <a:gd name="adj1" fmla="val -102091"/>
              <a:gd name="adj2" fmla="val -9599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Difference between average for Black vs Non Black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Speech Bubble: Rectangle with Corners Rounded 5">
                <a:extLst>
                  <a:ext uri="{FF2B5EF4-FFF2-40B4-BE49-F238E27FC236}">
                    <a16:creationId xmlns:a16="http://schemas.microsoft.com/office/drawing/2014/main" id="{D83A359F-AE93-43BA-A7E2-F1DBEE577950}"/>
                  </a:ext>
                </a:extLst>
              </p:cNvPr>
              <p:cNvSpPr/>
              <p:nvPr/>
            </p:nvSpPr>
            <p:spPr>
              <a:xfrm>
                <a:off x="8712267" y="3984775"/>
                <a:ext cx="3593217" cy="1130300"/>
              </a:xfrm>
              <a:prstGeom prst="wedgeRoundRectCallout">
                <a:avLst>
                  <a:gd name="adj1" fmla="val -175254"/>
                  <a:gd name="adj2" fmla="val -22232"/>
                  <a:gd name="adj3" fmla="val 16667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dirty="0" smtClean="0">
                          <a:latin typeface="Cambria Math" panose="02040503050406030204" pitchFamily="18" charset="0"/>
                        </a:rPr>
                        <m:t>𝐶𝐴𝐿𝐿</m:t>
                      </m:r>
                      <m:r>
                        <a:rPr lang="en-GB" i="1" dirty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GB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GB" i="1" dirty="0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GB" b="0" i="1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en-GB" b="0" i="1" dirty="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en-GB" b="0" i="0" dirty="0" smtClean="0">
                                    <a:latin typeface="Cambria Math" panose="02040503050406030204" pitchFamily="18" charset="0"/>
                                  </a:rPr>
                                  <m:t>call</m:t>
                                </m:r>
                                <m:r>
                                  <a:rPr lang="en-GB" b="0" i="0" dirty="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en-GB" b="0" i="0" dirty="0" smtClean="0">
                                    <a:latin typeface="Cambria Math" panose="02040503050406030204" pitchFamily="18" charset="0"/>
                                  </a:rPr>
                                  <m:t>back</m:t>
                                </m:r>
                              </m:e>
                            </m:mr>
                            <m:mr>
                              <m:e>
                                <m:r>
                                  <a:rPr lang="en-GB" b="0" i="1" dirty="0" smtClean="0">
                                    <a:latin typeface="Cambria Math" panose="02040503050406030204" pitchFamily="18" charset="0"/>
                                  </a:rPr>
                                  <m:t>0  </m:t>
                                </m:r>
                                <m:r>
                                  <m:rPr>
                                    <m:nor/>
                                  </m:rPr>
                                  <a:rPr lang="en-GB" b="0" i="0" dirty="0" smtClean="0">
                                    <a:latin typeface="Cambria Math" panose="02040503050406030204" pitchFamily="18" charset="0"/>
                                  </a:rPr>
                                  <m:t>otherwise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6" name="Speech Bubble: Rectangle with Corners Rounded 5">
                <a:extLst>
                  <a:ext uri="{FF2B5EF4-FFF2-40B4-BE49-F238E27FC236}">
                    <a16:creationId xmlns:a16="http://schemas.microsoft.com/office/drawing/2014/main" id="{D83A359F-AE93-43BA-A7E2-F1DBEE57795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12267" y="3984775"/>
                <a:ext cx="3593217" cy="1130300"/>
              </a:xfrm>
              <a:prstGeom prst="wedgeRoundRectCallout">
                <a:avLst>
                  <a:gd name="adj1" fmla="val -175254"/>
                  <a:gd name="adj2" fmla="val -22232"/>
                  <a:gd name="adj3" fmla="val 16667"/>
                </a:avLst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00931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Rectangle 4"/>
          <p:cNvSpPr>
            <a:spLocks noGrp="1" noChangeArrowheads="1"/>
          </p:cNvSpPr>
          <p:nvPr>
            <p:ph type="title"/>
          </p:nvPr>
        </p:nvSpPr>
        <p:spPr>
          <a:xfrm>
            <a:off x="237565" y="345017"/>
            <a:ext cx="9829892" cy="948289"/>
          </a:xfrm>
        </p:spPr>
        <p:txBody>
          <a:bodyPr/>
          <a:lstStyle/>
          <a:p>
            <a:r>
              <a:rPr lang="en-US" sz="4800" b="1" dirty="0">
                <a:latin typeface="Palatino Linotype" charset="0"/>
              </a:rPr>
              <a:t>Objectives for this lecture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37565" y="1362384"/>
            <a:ext cx="12476035" cy="68941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650138" indent="-650138">
              <a:buFont typeface="Arial" charset="0"/>
              <a:buChar char="•"/>
            </a:pPr>
            <a:r>
              <a:rPr lang="en-GB" sz="3200" dirty="0">
                <a:latin typeface="Palatino Linotype" charset="0"/>
                <a:ea typeface="Palatino Linotype" charset="0"/>
                <a:cs typeface="Palatino Linotype" charset="0"/>
              </a:rPr>
              <a:t>Learn how to deal with modelling qualitative aspects of reality</a:t>
            </a:r>
          </a:p>
          <a:p>
            <a:pPr marL="650138" indent="-650138">
              <a:buFont typeface="Arial" charset="0"/>
              <a:buChar char="•"/>
            </a:pPr>
            <a:endParaRPr lang="en-GB" sz="3200" dirty="0">
              <a:latin typeface="Palatino Linotype" charset="0"/>
              <a:ea typeface="Palatino Linotype" charset="0"/>
              <a:cs typeface="Palatino Linotype" charset="0"/>
            </a:endParaRPr>
          </a:p>
          <a:p>
            <a:pPr marL="650138" indent="-650138">
              <a:buFont typeface="Arial" charset="0"/>
              <a:buChar char="•"/>
            </a:pPr>
            <a:r>
              <a:rPr lang="en-GB" sz="3200" dirty="0">
                <a:latin typeface="Palatino Linotype" charset="0"/>
                <a:ea typeface="Palatino Linotype" charset="0"/>
                <a:cs typeface="Palatino Linotype" charset="0"/>
              </a:rPr>
              <a:t>We can code those with dummy (binary) variables</a:t>
            </a:r>
          </a:p>
          <a:p>
            <a:pPr marL="1300277" lvl="1" indent="-650138">
              <a:buFontTx/>
              <a:buChar char="-"/>
            </a:pPr>
            <a:r>
              <a:rPr lang="en-GB" sz="3200" dirty="0">
                <a:latin typeface="Palatino Linotype" charset="0"/>
                <a:ea typeface="Palatino Linotype" charset="0"/>
                <a:cs typeface="Palatino Linotype" charset="0"/>
              </a:rPr>
              <a:t>As explanatory variables</a:t>
            </a:r>
          </a:p>
          <a:p>
            <a:pPr marL="1300277" lvl="1" indent="-650138">
              <a:buFontTx/>
              <a:buChar char="-"/>
            </a:pPr>
            <a:r>
              <a:rPr lang="en-GB" sz="3200" dirty="0">
                <a:latin typeface="Palatino Linotype" charset="0"/>
                <a:ea typeface="Palatino Linotype" charset="0"/>
                <a:cs typeface="Palatino Linotype" charset="0"/>
              </a:rPr>
              <a:t>As dependent variables</a:t>
            </a:r>
          </a:p>
          <a:p>
            <a:pPr marL="650138" indent="-650138">
              <a:buFont typeface="Arial" charset="0"/>
              <a:buChar char="•"/>
            </a:pPr>
            <a:endParaRPr lang="en-GB" sz="3200" dirty="0">
              <a:latin typeface="Palatino Linotype" charset="0"/>
              <a:ea typeface="Palatino Linotype" charset="0"/>
              <a:cs typeface="Palatino Linotype" charset="0"/>
            </a:endParaRPr>
          </a:p>
          <a:p>
            <a:pPr marL="650138" indent="-650138">
              <a:buFont typeface="Arial" charset="0"/>
              <a:buChar char="•"/>
            </a:pPr>
            <a:r>
              <a:rPr lang="en-GB" sz="3200" dirty="0">
                <a:latin typeface="Palatino Linotype" charset="0"/>
                <a:ea typeface="Palatino Linotype" charset="0"/>
                <a:cs typeface="Palatino Linotype" charset="0"/>
              </a:rPr>
              <a:t>Appreciate that dummy variables an important building block for constructing more sophisticated models</a:t>
            </a:r>
          </a:p>
          <a:p>
            <a:pPr marL="1301419" lvl="1" indent="-650138">
              <a:buFont typeface="Arial" charset="0"/>
              <a:buChar char="•"/>
            </a:pPr>
            <a:r>
              <a:rPr lang="en-GB" sz="3200" dirty="0">
                <a:latin typeface="Palatino Linotype" charset="0"/>
                <a:ea typeface="Palatino Linotype" charset="0"/>
                <a:cs typeface="Palatino Linotype" charset="0"/>
              </a:rPr>
              <a:t>Allowing for non-linear relationships</a:t>
            </a:r>
          </a:p>
          <a:p>
            <a:pPr marL="1301419" lvl="1" indent="-650138">
              <a:buFont typeface="Arial" charset="0"/>
              <a:buChar char="•"/>
            </a:pPr>
            <a:r>
              <a:rPr lang="en-GB" sz="3200" dirty="0">
                <a:latin typeface="Palatino Linotype" charset="0"/>
                <a:ea typeface="Palatino Linotype" charset="0"/>
                <a:cs typeface="Palatino Linotype" charset="0"/>
              </a:rPr>
              <a:t>Controlling for many potential confounding factors</a:t>
            </a:r>
          </a:p>
          <a:p>
            <a:endParaRPr lang="en-GB" sz="3200" dirty="0">
              <a:latin typeface="Palatino Linotype" charset="0"/>
              <a:ea typeface="Palatino Linotype" charset="0"/>
              <a:cs typeface="Palatino Linotype" charset="0"/>
            </a:endParaRPr>
          </a:p>
          <a:p>
            <a:pPr marL="650138" indent="-650138">
              <a:buFont typeface="Arial" charset="0"/>
              <a:buChar char="•"/>
            </a:pPr>
            <a:r>
              <a:rPr lang="en-GB" sz="3200" dirty="0">
                <a:latin typeface="Palatino Linotype" charset="0"/>
                <a:ea typeface="Palatino Linotype" charset="0"/>
                <a:cs typeface="Palatino Linotype" charset="0"/>
              </a:rPr>
              <a:t>There are some other easy example of nonlinear models. Let’s look at those.</a:t>
            </a:r>
          </a:p>
          <a:p>
            <a:pPr marL="650138" indent="-650138">
              <a:buFont typeface="Arial" charset="0"/>
              <a:buChar char="•"/>
            </a:pPr>
            <a:endParaRPr lang="en-US" sz="3200" dirty="0">
              <a:latin typeface="Palatino Linotype" charset="0"/>
              <a:ea typeface="Palatino Linotype" charset="0"/>
              <a:cs typeface="Palatino Linotype" charset="0"/>
            </a:endParaRPr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id="{A363DBFB-3DE6-40EF-9852-20FF2BF16229}"/>
              </a:ext>
            </a:extLst>
          </p:cNvPr>
          <p:cNvSpPr/>
          <p:nvPr/>
        </p:nvSpPr>
        <p:spPr>
          <a:xfrm>
            <a:off x="9019470" y="2175382"/>
            <a:ext cx="3821878" cy="2046994"/>
          </a:xfrm>
          <a:prstGeom prst="downArrow">
            <a:avLst>
              <a:gd name="adj1" fmla="val 50000"/>
              <a:gd name="adj2" fmla="val 53319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A bit like </a:t>
            </a:r>
          </a:p>
        </p:txBody>
      </p:sp>
      <p:pic>
        <p:nvPicPr>
          <p:cNvPr id="1028" name="Picture 4" descr="The Guardian view on Lego for adults: play is a serious business |  Editorial | The Guardian">
            <a:extLst>
              <a:ext uri="{FF2B5EF4-FFF2-40B4-BE49-F238E27FC236}">
                <a16:creationId xmlns:a16="http://schemas.microsoft.com/office/drawing/2014/main" id="{F4FDF992-98B6-42CA-B203-142A05BAB8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3307" y="3198879"/>
            <a:ext cx="1137962" cy="682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3098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4"/>
              <p:cNvSpPr txBox="1">
                <a:spLocks noChangeArrowheads="1"/>
              </p:cNvSpPr>
              <p:nvPr/>
            </p:nvSpPr>
            <p:spPr>
              <a:xfrm>
                <a:off x="248011" y="93437"/>
                <a:ext cx="12486354" cy="948289"/>
              </a:xfrm>
              <a:prstGeom prst="rect">
                <a:avLst/>
              </a:prstGeom>
            </p:spPr>
            <p:txBody>
              <a:bodyPr/>
              <a:lstStyle>
                <a:lvl1pPr algn="l" rtl="0" eaLnBrk="1" fontAlgn="base" hangingPunct="1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accent3">
                        <a:lumMod val="50000"/>
                      </a:schemeClr>
                    </a:solidFill>
                    <a:latin typeface="Palatino Linotype"/>
                    <a:ea typeface="+mj-ea"/>
                    <a:cs typeface="Palatino Linotype"/>
                  </a:defRPr>
                </a:lvl1pPr>
                <a:lvl2pPr algn="l" rtl="0" eaLnBrk="1" fontAlgn="base" hangingPunct="1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FFFFFF"/>
                    </a:solidFill>
                    <a:latin typeface="Arial" charset="0"/>
                  </a:defRPr>
                </a:lvl2pPr>
                <a:lvl3pPr algn="l" rtl="0" eaLnBrk="1" fontAlgn="base" hangingPunct="1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FFFFFF"/>
                    </a:solidFill>
                    <a:latin typeface="Arial" charset="0"/>
                  </a:defRPr>
                </a:lvl3pPr>
                <a:lvl4pPr algn="l" rtl="0" eaLnBrk="1" fontAlgn="base" hangingPunct="1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FFFFFF"/>
                    </a:solidFill>
                    <a:latin typeface="Arial" charset="0"/>
                  </a:defRPr>
                </a:lvl4pPr>
                <a:lvl5pPr algn="l" rtl="0" eaLnBrk="1" fontAlgn="base" hangingPunct="1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FFFFFF"/>
                    </a:solidFill>
                    <a:latin typeface="Arial" charset="0"/>
                  </a:defRPr>
                </a:lvl5pPr>
                <a:lvl6pPr marL="457200" algn="l" rtl="0" eaLnBrk="1" fontAlgn="base" hangingPunct="1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FFFFFF"/>
                    </a:solidFill>
                    <a:latin typeface="Arial" charset="0"/>
                  </a:defRPr>
                </a:lvl6pPr>
                <a:lvl7pPr marL="914400" algn="l" rtl="0" eaLnBrk="1" fontAlgn="base" hangingPunct="1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FFFFFF"/>
                    </a:solidFill>
                    <a:latin typeface="Arial" charset="0"/>
                  </a:defRPr>
                </a:lvl7pPr>
                <a:lvl8pPr marL="1371600" algn="l" rtl="0" eaLnBrk="1" fontAlgn="base" hangingPunct="1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FFFFFF"/>
                    </a:solidFill>
                    <a:latin typeface="Arial" charset="0"/>
                  </a:defRPr>
                </a:lvl8pPr>
                <a:lvl9pPr marL="1828800" algn="l" rtl="0" eaLnBrk="1" fontAlgn="base" hangingPunct="1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rgbClr val="FFFFFF"/>
                    </a:solidFill>
                    <a:latin typeface="Arial" charset="0"/>
                  </a:defRPr>
                </a:lvl9pPr>
              </a:lstStyle>
              <a:p>
                <a:pPr defTabSz="1300277"/>
                <a:r>
                  <a:rPr lang="en-US" sz="3600" kern="0" dirty="0">
                    <a:latin typeface="Palatino Linotype" charset="0"/>
                  </a:rPr>
                  <a:t>Interpretation of </a:t>
                </a:r>
                <a14:m>
                  <m:oMath xmlns:m="http://schemas.openxmlformats.org/officeDocument/2006/math">
                    <m:r>
                      <a:rPr lang="en-GB" sz="3600" b="1" i="1" kern="0" smtClean="0">
                        <a:latin typeface="Cambria Math" panose="02040503050406030204" pitchFamily="18" charset="0"/>
                      </a:rPr>
                      <m:t>𝜷</m:t>
                    </m:r>
                  </m:oMath>
                </a14:m>
                <a:r>
                  <a:rPr lang="en-US" sz="3600" kern="0" dirty="0">
                    <a:latin typeface="Palatino Linotype" charset="0"/>
                  </a:rPr>
                  <a:t>’s with Dummy as dependent variable</a:t>
                </a:r>
              </a:p>
            </p:txBody>
          </p:sp>
        </mc:Choice>
        <mc:Fallback xmlns="">
          <p:sp>
            <p:nvSpPr>
              <p:cNvPr id="16" name="Rectangle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011" y="93437"/>
                <a:ext cx="12486354" cy="948289"/>
              </a:xfrm>
              <a:prstGeom prst="rect">
                <a:avLst/>
              </a:prstGeom>
              <a:blipFill>
                <a:blip r:embed="rId2"/>
                <a:stretch>
                  <a:fillRect l="-1514" t="-961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110209" y="1419601"/>
                <a:ext cx="12755014" cy="819865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487604" indent="-487604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sz="2844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844" i="1" dirty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GB" sz="2844" b="0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GB" sz="2844" i="1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844" i="1" dirty="0">
                        <a:latin typeface="Cambria Math" panose="02040503050406030204" pitchFamily="18" charset="0"/>
                      </a:rPr>
                      <m:t>𝐸</m:t>
                    </m:r>
                    <m:d>
                      <m:dPr>
                        <m:begChr m:val="{"/>
                        <m:endChr m:val="}"/>
                        <m:ctrlPr>
                          <a:rPr lang="en-GB" sz="2844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844" i="1" dirty="0">
                            <a:latin typeface="Cambria Math" panose="02040503050406030204" pitchFamily="18" charset="0"/>
                          </a:rPr>
                          <m:t>𝐶𝐴𝐿𝐿</m:t>
                        </m:r>
                        <m:r>
                          <a:rPr lang="en-GB" sz="2844" i="1" dirty="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GB" sz="2844" i="1" dirty="0">
                            <a:latin typeface="Cambria Math" panose="02040503050406030204" pitchFamily="18" charset="0"/>
                          </a:rPr>
                          <m:t>𝑁𝑜𝑛</m:t>
                        </m:r>
                        <m:r>
                          <a:rPr lang="en-GB" sz="2844" i="1" dirty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GB" sz="2844" i="1" dirty="0">
                            <a:latin typeface="Cambria Math" panose="02040503050406030204" pitchFamily="18" charset="0"/>
                          </a:rPr>
                          <m:t>𝐵𝑙𝑎𝑐𝑘</m:t>
                        </m:r>
                      </m:e>
                    </m:d>
                    <m:r>
                      <a:rPr lang="en-GB" sz="2844" i="1" dirty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sz="2844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nary>
                          <m:naryPr>
                            <m:chr m:val="∑"/>
                            <m:supHide m:val="on"/>
                            <m:ctrlPr>
                              <a:rPr lang="en-GB" sz="2844" i="1" dirty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GB" sz="2844" i="1" dirty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GB" sz="2844" i="1" dirty="0">
                                <a:latin typeface="Cambria Math" panose="02040503050406030204" pitchFamily="18" charset="0"/>
                              </a:rPr>
                              <m:t>∈</m:t>
                            </m:r>
                            <m:r>
                              <a:rPr lang="en-GB" sz="2844" i="1" dirty="0">
                                <a:latin typeface="Cambria Math" panose="02040503050406030204" pitchFamily="18" charset="0"/>
                              </a:rPr>
                              <m:t>𝑁𝑜𝑛𝐵𝑙𝑎𝑐𝑘</m:t>
                            </m:r>
                          </m:sub>
                          <m:sup/>
                          <m:e>
                            <m:r>
                              <a:rPr lang="en-GB" sz="2844" i="1" dirty="0">
                                <a:latin typeface="Cambria Math" charset="0"/>
                              </a:rPr>
                              <m:t>𝐶𝐴𝐿</m:t>
                            </m:r>
                            <m:sSub>
                              <m:sSubPr>
                                <m:ctrlPr>
                                  <a:rPr lang="en-GB" sz="2844" i="1" dirty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2844" i="1" dirty="0">
                                    <a:latin typeface="Cambria Math" charset="0"/>
                                  </a:rPr>
                                  <m:t>𝐿</m:t>
                                </m:r>
                              </m:e>
                              <m:sub>
                                <m:r>
                                  <a:rPr lang="en-GB" sz="2844" i="1" dirty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nary>
                      </m:num>
                      <m:den>
                        <m:sSub>
                          <m:sSubPr>
                            <m:ctrlPr>
                              <a:rPr lang="en-GB" sz="2844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844" i="1" dirty="0">
                                <a:latin typeface="Cambria Math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GB" sz="2844" b="0" i="1" dirty="0" smtClean="0">
                                <a:latin typeface="Cambria Math" panose="02040503050406030204" pitchFamily="18" charset="0"/>
                              </a:rPr>
                              <m:t>𝑁𝑜𝑛𝐵𝑙𝑎𝑐𝑘</m:t>
                            </m:r>
                          </m:sub>
                        </m:sSub>
                      </m:den>
                    </m:f>
                    <m:r>
                      <a:rPr lang="en-GB" sz="2844" i="1" dirty="0">
                        <a:latin typeface="Cambria Math" charset="0"/>
                      </a:rPr>
                      <m:t>=</m:t>
                    </m:r>
                    <m:r>
                      <a:rPr lang="en-GB" sz="2844" i="1" dirty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begChr m:val="{"/>
                        <m:endChr m:val="}"/>
                        <m:ctrlPr>
                          <a:rPr lang="en-GB" sz="2844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844" i="1" dirty="0">
                            <a:latin typeface="Cambria Math" panose="02040503050406030204" pitchFamily="18" charset="0"/>
                          </a:rPr>
                          <m:t>𝐶𝑎𝑙𝑙</m:t>
                        </m:r>
                        <m:r>
                          <a:rPr lang="en-GB" sz="2844" i="1" dirty="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GB" sz="2844" i="1" dirty="0">
                            <a:latin typeface="Cambria Math" panose="02040503050406030204" pitchFamily="18" charset="0"/>
                          </a:rPr>
                          <m:t>𝑁𝑜𝑛𝐵𝑙𝑎𝑐𝑘</m:t>
                        </m:r>
                      </m:e>
                    </m:d>
                  </m:oMath>
                </a14:m>
                <a:endParaRPr lang="en-GB" sz="2844" dirty="0">
                  <a:latin typeface="Palatino Linotype"/>
                  <a:cs typeface="Palatino Linotype"/>
                </a:endParaRPr>
              </a:p>
              <a:p>
                <a:pPr marL="487604" indent="-487604">
                  <a:buFont typeface="Arial" panose="020B0604020202020204" pitchFamily="34" charset="0"/>
                  <a:buChar char="•"/>
                </a:pPr>
                <a:endParaRPr lang="en-GB" sz="2844" dirty="0">
                  <a:latin typeface="Palatino Linotype"/>
                  <a:cs typeface="Palatino Linotype"/>
                </a:endParaRPr>
              </a:p>
              <a:p>
                <a:pPr marL="487604" indent="-487604">
                  <a:buFont typeface="Arial" panose="020B0604020202020204" pitchFamily="34" charset="0"/>
                  <a:buChar char="•"/>
                </a:pPr>
                <a:endParaRPr lang="en-GB" sz="2844" dirty="0">
                  <a:latin typeface="Palatino Linotype"/>
                  <a:cs typeface="Palatino Linotype"/>
                </a:endParaRPr>
              </a:p>
              <a:p>
                <a:pPr marL="487604" indent="-487604">
                  <a:buFont typeface="Arial" panose="020B0604020202020204" pitchFamily="34" charset="0"/>
                  <a:buChar char="•"/>
                </a:pPr>
                <a:endParaRPr lang="en-GB" sz="2844" dirty="0">
                  <a:latin typeface="Palatino Linotype"/>
                  <a:cs typeface="Palatino Linotype"/>
                </a:endParaRPr>
              </a:p>
              <a:p>
                <a:pPr marL="487604" indent="-487604">
                  <a:buFont typeface="Arial" panose="020B0604020202020204" pitchFamily="34" charset="0"/>
                  <a:buChar char="•"/>
                </a:pPr>
                <a:endParaRPr lang="en-GB" sz="2844" dirty="0">
                  <a:latin typeface="Palatino Linotype"/>
                  <a:cs typeface="Palatino Linotype"/>
                </a:endParaRPr>
              </a:p>
              <a:p>
                <a:pPr marL="487604" indent="-487604">
                  <a:buFont typeface="Arial" panose="020B0604020202020204" pitchFamily="34" charset="0"/>
                  <a:buChar char="•"/>
                </a:pPr>
                <a:endParaRPr lang="en-GB" sz="2844" dirty="0">
                  <a:latin typeface="Palatino Linotype"/>
                  <a:cs typeface="Palatino Linotype"/>
                </a:endParaRPr>
              </a:p>
              <a:p>
                <a:pPr marL="487604" indent="-487604">
                  <a:buFont typeface="Arial" panose="020B0604020202020204" pitchFamily="34" charset="0"/>
                  <a:buChar char="•"/>
                </a:pPr>
                <a:endParaRPr lang="en-GB" sz="2844" dirty="0">
                  <a:latin typeface="Palatino Linotype"/>
                  <a:cs typeface="Palatino Linotype"/>
                </a:endParaRPr>
              </a:p>
              <a:p>
                <a:pPr marL="487604" indent="-487604">
                  <a:buFont typeface="Arial" panose="020B0604020202020204" pitchFamily="34" charset="0"/>
                  <a:buChar char="•"/>
                </a:pPr>
                <a:endParaRPr lang="en-GB" sz="2844" dirty="0">
                  <a:latin typeface="Palatino Linotype"/>
                  <a:cs typeface="Palatino Linotype"/>
                </a:endParaRPr>
              </a:p>
              <a:p>
                <a:pPr marL="487604" indent="-487604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sz="2844" i="1">
                            <a:latin typeface="Cambria Math" panose="02040503050406030204" pitchFamily="18" charset="0"/>
                            <a:cs typeface="Palatino Linotype"/>
                          </a:rPr>
                        </m:ctrlPr>
                      </m:sSubPr>
                      <m:e>
                        <m:r>
                          <a:rPr lang="en-GB" sz="2844" i="1">
                            <a:latin typeface="Cambria Math" panose="02040503050406030204" pitchFamily="18" charset="0"/>
                            <a:cs typeface="Palatino Linotype"/>
                          </a:rPr>
                          <m:t>𝛽</m:t>
                        </m:r>
                      </m:e>
                      <m:sub>
                        <m:r>
                          <a:rPr lang="en-GB" sz="2844" b="0" i="1" smtClean="0">
                            <a:latin typeface="Cambria Math" panose="02040503050406030204" pitchFamily="18" charset="0"/>
                            <a:cs typeface="Palatino Linotype"/>
                          </a:rPr>
                          <m:t>1</m:t>
                        </m:r>
                      </m:sub>
                    </m:sSub>
                    <m:r>
                      <a:rPr lang="en-GB" sz="2844" i="1">
                        <a:latin typeface="Cambria Math" panose="02040503050406030204" pitchFamily="18" charset="0"/>
                        <a:cs typeface="Palatino Linotype"/>
                      </a:rPr>
                      <m:t>=</m:t>
                    </m:r>
                    <m:r>
                      <a:rPr lang="en-GB" sz="2844" i="1" dirty="0">
                        <a:latin typeface="Cambria Math" panose="02040503050406030204" pitchFamily="18" charset="0"/>
                      </a:rPr>
                      <m:t>𝐸</m:t>
                    </m:r>
                    <m:d>
                      <m:dPr>
                        <m:begChr m:val="{"/>
                        <m:endChr m:val="}"/>
                        <m:ctrlPr>
                          <a:rPr lang="en-GB" sz="2844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844" i="1" dirty="0">
                            <a:latin typeface="Cambria Math" panose="02040503050406030204" pitchFamily="18" charset="0"/>
                          </a:rPr>
                          <m:t>𝐶𝐴𝐿𝐿</m:t>
                        </m:r>
                        <m:r>
                          <a:rPr lang="en-GB" sz="2844" i="1" dirty="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GB" sz="2844" i="1" dirty="0">
                            <a:latin typeface="Cambria Math" panose="02040503050406030204" pitchFamily="18" charset="0"/>
                          </a:rPr>
                          <m:t>𝐵𝑙𝑎𝑐𝑘</m:t>
                        </m:r>
                      </m:e>
                    </m:d>
                    <m:r>
                      <a:rPr lang="en-GB" sz="2844" i="1" dirty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GB" sz="2844" i="1" dirty="0">
                        <a:latin typeface="Cambria Math" panose="02040503050406030204" pitchFamily="18" charset="0"/>
                      </a:rPr>
                      <m:t>𝐸</m:t>
                    </m:r>
                    <m:d>
                      <m:dPr>
                        <m:begChr m:val="{"/>
                        <m:endChr m:val="}"/>
                        <m:ctrlPr>
                          <a:rPr lang="en-GB" sz="2844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844" i="1" dirty="0">
                            <a:latin typeface="Cambria Math" panose="02040503050406030204" pitchFamily="18" charset="0"/>
                          </a:rPr>
                          <m:t>𝐶𝐴𝐿𝐿</m:t>
                        </m:r>
                        <m:r>
                          <a:rPr lang="en-GB" sz="2844" i="1" dirty="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GB" sz="2844" i="1" dirty="0">
                            <a:latin typeface="Cambria Math" panose="02040503050406030204" pitchFamily="18" charset="0"/>
                          </a:rPr>
                          <m:t>𝑁𝑜𝑛</m:t>
                        </m:r>
                        <m:r>
                          <a:rPr lang="en-GB" sz="2844" i="1" dirty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GB" sz="2844" i="1" dirty="0">
                            <a:latin typeface="Cambria Math" panose="02040503050406030204" pitchFamily="18" charset="0"/>
                          </a:rPr>
                          <m:t>𝐵𝑙𝑎𝑐𝑘</m:t>
                        </m:r>
                      </m:e>
                    </m:d>
                  </m:oMath>
                </a14:m>
                <a:endParaRPr lang="en-GB" sz="2844" i="1" dirty="0">
                  <a:latin typeface="Cambria Math" panose="02040503050406030204" pitchFamily="18" charset="0"/>
                </a:endParaRPr>
              </a:p>
              <a:p>
                <a:r>
                  <a:rPr lang="en-GB" sz="2844" dirty="0"/>
                  <a:t>	</a:t>
                </a:r>
                <a14:m>
                  <m:oMath xmlns:m="http://schemas.openxmlformats.org/officeDocument/2006/math">
                    <m:r>
                      <a:rPr lang="en-GB" sz="2844" dirty="0">
                        <a:latin typeface="Cambria Math" panose="02040503050406030204" pitchFamily="18" charset="0"/>
                      </a:rPr>
                      <m:t>    </m:t>
                    </m:r>
                    <m:r>
                      <a:rPr lang="en-GB" sz="2844" i="1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844" i="1" dirty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begChr m:val="{"/>
                        <m:endChr m:val="}"/>
                        <m:ctrlPr>
                          <a:rPr lang="en-GB" sz="2844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844" i="1" dirty="0">
                            <a:latin typeface="Cambria Math" panose="02040503050406030204" pitchFamily="18" charset="0"/>
                          </a:rPr>
                          <m:t>𝐶𝑎𝑙𝑙</m:t>
                        </m:r>
                        <m:r>
                          <a:rPr lang="en-GB" sz="2844" i="1" dirty="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GB" sz="2844" i="1" dirty="0">
                            <a:latin typeface="Cambria Math" panose="02040503050406030204" pitchFamily="18" charset="0"/>
                          </a:rPr>
                          <m:t>𝐵𝑙𝑎𝑐𝑘</m:t>
                        </m:r>
                      </m:e>
                    </m:d>
                    <m:r>
                      <a:rPr lang="en-GB" sz="2844" dirty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GB" sz="2844" i="1" dirty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begChr m:val="{"/>
                        <m:endChr m:val="}"/>
                        <m:ctrlPr>
                          <a:rPr lang="en-GB" sz="2844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844" i="1" dirty="0">
                            <a:latin typeface="Cambria Math" panose="02040503050406030204" pitchFamily="18" charset="0"/>
                          </a:rPr>
                          <m:t>𝐶𝑎𝑙𝑙</m:t>
                        </m:r>
                        <m:r>
                          <a:rPr lang="en-GB" sz="2844" i="1" dirty="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GB" sz="2844" i="1" dirty="0">
                            <a:latin typeface="Cambria Math" panose="02040503050406030204" pitchFamily="18" charset="0"/>
                          </a:rPr>
                          <m:t>𝑁𝑜𝑛𝐵𝑙𝑎𝑐𝑘</m:t>
                        </m:r>
                      </m:e>
                    </m:d>
                  </m:oMath>
                </a14:m>
                <a:endParaRPr lang="en-GB" sz="2844" dirty="0">
                  <a:latin typeface="Palatino Linotype"/>
                  <a:cs typeface="Palatino Linotype"/>
                </a:endParaRPr>
              </a:p>
              <a:p>
                <a:pPr marL="487604" indent="-487604">
                  <a:buFont typeface="Arial" panose="020B0604020202020204" pitchFamily="34" charset="0"/>
                  <a:buChar char="•"/>
                </a:pPr>
                <a:endParaRPr lang="en-GB" sz="2844" dirty="0">
                  <a:latin typeface="Palatino Linotype"/>
                  <a:cs typeface="Palatino Linotype"/>
                </a:endParaRPr>
              </a:p>
              <a:p>
                <a:pPr marL="487604" indent="-487604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sz="2844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GB" sz="2844" i="1" dirty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GB" sz="2844" i="1" dirty="0">
                                <a:latin typeface="Cambria Math" panose="02040503050406030204" pitchFamily="18" charset="0"/>
                              </a:rPr>
                              <m:t>𝛽</m:t>
                            </m:r>
                          </m:e>
                        </m:acc>
                      </m:e>
                      <m:sub>
                        <m:r>
                          <a:rPr lang="en-GB" sz="2844" b="0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GB" sz="2844" dirty="0">
                    <a:latin typeface="Palatino Linotype"/>
                    <a:cs typeface="Palatino Linotype"/>
                  </a:rPr>
                  <a:t> : share of non Black receiving call back</a:t>
                </a:r>
              </a:p>
              <a:p>
                <a:pPr marL="487604" indent="-487604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sz="2844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GB" sz="2844" i="1" dirty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GB" sz="2844" i="1" dirty="0">
                                <a:latin typeface="Cambria Math" panose="02040503050406030204" pitchFamily="18" charset="0"/>
                              </a:rPr>
                              <m:t>𝛽</m:t>
                            </m:r>
                          </m:e>
                        </m:acc>
                      </m:e>
                      <m:sub>
                        <m:r>
                          <a:rPr lang="en-GB" sz="2844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GB" sz="2844" dirty="0">
                    <a:latin typeface="Palatino Linotype"/>
                    <a:cs typeface="Palatino Linotype"/>
                  </a:rPr>
                  <a:t>: share of black receiving call -  of share of non-Black receiving call </a:t>
                </a:r>
              </a:p>
              <a:p>
                <a:pPr marL="487604" indent="-487604">
                  <a:buFont typeface="Arial" panose="020B0604020202020204" pitchFamily="34" charset="0"/>
                  <a:buChar char="•"/>
                </a:pPr>
                <a:endParaRPr lang="en-GB" sz="2844" dirty="0">
                  <a:latin typeface="Palatino Linotype"/>
                  <a:cs typeface="Palatino Linotype"/>
                </a:endParaRPr>
              </a:p>
              <a:p>
                <a:pPr marL="487604" indent="-487604">
                  <a:buFont typeface="Arial" panose="020B0604020202020204" pitchFamily="34" charset="0"/>
                  <a:buChar char="•"/>
                </a:pPr>
                <a:r>
                  <a:rPr lang="en-GB" sz="2844" dirty="0">
                    <a:latin typeface="Palatino Linotype"/>
                    <a:cs typeface="Palatino Linotype"/>
                  </a:rPr>
                  <a:t>i.e. there is a natural interpretation of coefficients when regressing dummies on dummies</a:t>
                </a:r>
              </a:p>
              <a:p>
                <a:pPr marL="487604" indent="-487604">
                  <a:buFont typeface="Arial" panose="020B0604020202020204" pitchFamily="34" charset="0"/>
                  <a:buChar char="•"/>
                </a:pPr>
                <a:endParaRPr lang="en-GB" sz="2844" dirty="0">
                  <a:latin typeface="Palatino Linotype"/>
                  <a:cs typeface="Palatino Linotype"/>
                </a:endParaRPr>
              </a:p>
              <a:p>
                <a:pPr marL="487604" indent="-487604">
                  <a:buFont typeface="Arial" panose="020B0604020202020204" pitchFamily="34" charset="0"/>
                  <a:buChar char="•"/>
                </a:pPr>
                <a:r>
                  <a:rPr lang="en-GB" sz="2844" dirty="0">
                    <a:latin typeface="Palatino Linotype"/>
                    <a:cs typeface="Palatino Linotype"/>
                  </a:rPr>
                  <a:t>Things are a bit less clear when regressing dummies on – say – a linear term</a:t>
                </a: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209" y="1419601"/>
                <a:ext cx="12755014" cy="8198655"/>
              </a:xfrm>
              <a:prstGeom prst="rect">
                <a:avLst/>
              </a:prstGeom>
              <a:blipFill>
                <a:blip r:embed="rId3"/>
                <a:stretch>
                  <a:fillRect l="-1577" r="-1482" b="-171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EF73F1F0-CDC2-4316-8071-0A872253A86D}"/>
              </a:ext>
            </a:extLst>
          </p:cNvPr>
          <p:cNvSpPr/>
          <p:nvPr/>
        </p:nvSpPr>
        <p:spPr>
          <a:xfrm>
            <a:off x="110209" y="3134658"/>
            <a:ext cx="12755014" cy="1551641"/>
          </a:xfrm>
          <a:prstGeom prst="wedgeRoundRectCallout">
            <a:avLst>
              <a:gd name="adj1" fmla="val 11203"/>
              <a:gd name="adj2" fmla="val -11897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/>
              <a:t>Average CALL </a:t>
            </a:r>
            <a:r>
              <a:rPr lang="en-GB" sz="2400" dirty="0" err="1"/>
              <a:t>foris</a:t>
            </a:r>
            <a:r>
              <a:rPr lang="en-GB" sz="2400" dirty="0"/>
              <a:t> the sum of CALL divided by number of Non Black people in the sample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/>
              <a:t>Because CALL is either 0 or 1 this is equivalent to the share that received a call back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/>
              <a:t>Which we can think of as an estimate of the call back probability</a:t>
            </a:r>
          </a:p>
        </p:txBody>
      </p:sp>
    </p:spTree>
    <p:extLst>
      <p:ext uri="{BB962C8B-B14F-4D97-AF65-F5344CB8AC3E}">
        <p14:creationId xmlns:p14="http://schemas.microsoft.com/office/powerpoint/2010/main" val="2283805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CB05087-BC6E-4FF6-8657-453EF9C699C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1463426"/>
            <a:ext cx="6946900" cy="5308320"/>
          </a:xfrm>
          <a:prstGeom prst="rect">
            <a:avLst/>
          </a:prstGeom>
        </p:spPr>
      </p:pic>
      <p:sp>
        <p:nvSpPr>
          <p:cNvPr id="2" name="Rectangle 4">
            <a:extLst>
              <a:ext uri="{FF2B5EF4-FFF2-40B4-BE49-F238E27FC236}">
                <a16:creationId xmlns:a16="http://schemas.microsoft.com/office/drawing/2014/main" id="{8AA592E1-D0FC-4BB1-9981-BC178E847ABA}"/>
              </a:ext>
            </a:extLst>
          </p:cNvPr>
          <p:cNvSpPr txBox="1">
            <a:spLocks noChangeArrowheads="1"/>
          </p:cNvSpPr>
          <p:nvPr/>
        </p:nvSpPr>
        <p:spPr>
          <a:xfrm>
            <a:off x="248011" y="93437"/>
            <a:ext cx="10453968" cy="948289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3">
                    <a:lumMod val="50000"/>
                  </a:schemeClr>
                </a:solidFill>
                <a:latin typeface="Palatino Linotype"/>
                <a:ea typeface="+mj-ea"/>
                <a:cs typeface="Palatino Linotype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9pPr>
          </a:lstStyle>
          <a:p>
            <a:pPr defTabSz="1300277"/>
            <a:r>
              <a:rPr lang="en-US" sz="3413" kern="0" dirty="0">
                <a:latin typeface="Palatino Linotype" charset="0"/>
              </a:rPr>
              <a:t>Dummies as dependent variables - In action</a:t>
            </a:r>
          </a:p>
        </p:txBody>
      </p:sp>
      <p:sp>
        <p:nvSpPr>
          <p:cNvPr id="9" name="Rounded Rectangular Callout 5">
            <a:extLst>
              <a:ext uri="{FF2B5EF4-FFF2-40B4-BE49-F238E27FC236}">
                <a16:creationId xmlns:a16="http://schemas.microsoft.com/office/drawing/2014/main" id="{879EBEDA-99CA-49E9-A95E-F8E4E03E440D}"/>
              </a:ext>
            </a:extLst>
          </p:cNvPr>
          <p:cNvSpPr/>
          <p:nvPr/>
        </p:nvSpPr>
        <p:spPr>
          <a:xfrm>
            <a:off x="2190099" y="6989988"/>
            <a:ext cx="8806298" cy="1552278"/>
          </a:xfrm>
          <a:prstGeom prst="wedgeRoundRectCallout">
            <a:avLst>
              <a:gd name="adj1" fmla="val -46351"/>
              <a:gd name="adj2" fmla="val -167614"/>
              <a:gd name="adj3" fmla="val 16667"/>
            </a:avLst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dirty="0">
                <a:latin typeface="Cambria Math" charset="0"/>
              </a:rPr>
              <a:t>CVs with “black” sounding names have a 3.2 </a:t>
            </a:r>
            <a:r>
              <a:rPr lang="en-GB" sz="2800" b="1" u="sng" dirty="0">
                <a:latin typeface="Cambria Math" charset="0"/>
              </a:rPr>
              <a:t>percentage point</a:t>
            </a:r>
            <a:r>
              <a:rPr lang="en-GB" sz="2800" dirty="0">
                <a:latin typeface="Cambria Math" charset="0"/>
              </a:rPr>
              <a:t> lower chance of receiving a call back</a:t>
            </a:r>
          </a:p>
          <a:p>
            <a:endParaRPr lang="en-GB" sz="2800" dirty="0">
              <a:latin typeface="Cambria Math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67E00E-58E4-477A-B5BD-04FE451F8C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6901" y="1358416"/>
            <a:ext cx="5595754" cy="519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704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4"/>
          <p:cNvSpPr txBox="1">
            <a:spLocks noChangeArrowheads="1"/>
          </p:cNvSpPr>
          <p:nvPr/>
        </p:nvSpPr>
        <p:spPr>
          <a:xfrm>
            <a:off x="248011" y="93437"/>
            <a:ext cx="11100232" cy="948289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3">
                    <a:lumMod val="50000"/>
                  </a:schemeClr>
                </a:solidFill>
                <a:latin typeface="Palatino Linotype"/>
                <a:ea typeface="+mj-ea"/>
                <a:cs typeface="Palatino Linotype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9pPr>
          </a:lstStyle>
          <a:p>
            <a:pPr defTabSz="1300277"/>
            <a:r>
              <a:rPr lang="en-US" sz="3413" kern="0">
                <a:latin typeface="Palatino Linotype" charset="0"/>
              </a:rPr>
              <a:t>Dummies as dependent variables - linear model case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890338" y="806018"/>
                <a:ext cx="8002842" cy="52520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413" i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cs typeface="Palatino Linotype"/>
                        </a:rPr>
                        <m:t>𝐶𝑎𝑙𝑙</m:t>
                      </m:r>
                      <m:r>
                        <a:rPr lang="en-GB" sz="3413" i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cs typeface="Palatino Linotype"/>
                        </a:rPr>
                        <m:t>=</m:t>
                      </m:r>
                      <m:sSub>
                        <m:sSubPr>
                          <m:ctrlPr>
                            <a:rPr lang="en-GB" sz="3413" i="1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cs typeface="Palatino Linotype"/>
                            </a:rPr>
                          </m:ctrlPr>
                        </m:sSubPr>
                        <m:e>
                          <m:r>
                            <a:rPr lang="en-GB" sz="3413" i="1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cs typeface="Palatino Linotype"/>
                            </a:rPr>
                            <m:t>𝛽</m:t>
                          </m:r>
                        </m:e>
                        <m:sub>
                          <m:r>
                            <a:rPr lang="en-GB" sz="3413" i="1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cs typeface="Palatino Linotype"/>
                            </a:rPr>
                            <m:t>1</m:t>
                          </m:r>
                        </m:sub>
                      </m:sSub>
                      <m:r>
                        <a:rPr lang="en-GB" sz="3413" i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cs typeface="Palatino Linotype"/>
                        </a:rPr>
                        <m:t>+</m:t>
                      </m:r>
                      <m:sSub>
                        <m:sSubPr>
                          <m:ctrlPr>
                            <a:rPr lang="en-GB" sz="3413" i="1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cs typeface="Palatino Linotype"/>
                            </a:rPr>
                          </m:ctrlPr>
                        </m:sSubPr>
                        <m:e>
                          <m:r>
                            <a:rPr lang="en-GB" sz="3413" i="1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cs typeface="Palatino Linotype"/>
                            </a:rPr>
                            <m:t>𝛽</m:t>
                          </m:r>
                        </m:e>
                        <m:sub>
                          <m:r>
                            <a:rPr lang="en-GB" sz="3413" i="1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cs typeface="Palatino Linotype"/>
                            </a:rPr>
                            <m:t>2</m:t>
                          </m:r>
                        </m:sub>
                      </m:sSub>
                      <m:r>
                        <a:rPr lang="en-GB" sz="3413" i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cs typeface="Palatino Linotype"/>
                        </a:rPr>
                        <m:t>𝐸𝑥𝑝𝑒𝑟𝑖𝑒𝑛𝑐𝑒</m:t>
                      </m:r>
                      <m:r>
                        <a:rPr lang="en-GB" sz="3413" i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cs typeface="Palatino Linotype"/>
                        </a:rPr>
                        <m:t>+</m:t>
                      </m:r>
                      <m:r>
                        <a:rPr lang="en-GB" sz="3413" i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cs typeface="Palatino Linotype"/>
                        </a:rPr>
                        <m:t>𝜖</m:t>
                      </m:r>
                    </m:oMath>
                  </m:oMathPara>
                </a14:m>
                <a:endParaRPr lang="en-GB" sz="3413" dirty="0">
                  <a:solidFill>
                    <a:schemeClr val="tx1">
                      <a:lumMod val="50000"/>
                    </a:schemeClr>
                  </a:solidFill>
                  <a:latin typeface="Palatino Linotype"/>
                  <a:cs typeface="Palatino Linotype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0338" y="806018"/>
                <a:ext cx="8002842" cy="52520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132DFC0F-E2EF-4688-8A7A-9D5421F021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665407"/>
            <a:ext cx="9507455" cy="7280588"/>
          </a:xfrm>
          <a:prstGeom prst="rect">
            <a:avLst/>
          </a:prstGeom>
        </p:spPr>
      </p:pic>
      <p:sp>
        <p:nvSpPr>
          <p:cNvPr id="9" name="Rounded Rectangular Callout 5">
            <a:extLst>
              <a:ext uri="{FF2B5EF4-FFF2-40B4-BE49-F238E27FC236}">
                <a16:creationId xmlns:a16="http://schemas.microsoft.com/office/drawing/2014/main" id="{1F5EC052-F325-46EE-832D-13E3D1C795A1}"/>
              </a:ext>
            </a:extLst>
          </p:cNvPr>
          <p:cNvSpPr/>
          <p:nvPr/>
        </p:nvSpPr>
        <p:spPr>
          <a:xfrm>
            <a:off x="6542395" y="3241247"/>
            <a:ext cx="5930118" cy="1267219"/>
          </a:xfrm>
          <a:prstGeom prst="wedgeRoundRectCallout">
            <a:avLst>
              <a:gd name="adj1" fmla="val -98683"/>
              <a:gd name="adj2" fmla="val 210241"/>
              <a:gd name="adj3" fmla="val 16667"/>
            </a:avLst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dirty="0">
                <a:latin typeface="Cambria Math" charset="0"/>
              </a:rPr>
              <a:t>Probability of call back increases by 0.3 percentage points with every additional year of experience</a:t>
            </a:r>
          </a:p>
        </p:txBody>
      </p:sp>
    </p:spTree>
    <p:extLst>
      <p:ext uri="{BB962C8B-B14F-4D97-AF65-F5344CB8AC3E}">
        <p14:creationId xmlns:p14="http://schemas.microsoft.com/office/powerpoint/2010/main" val="1109582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4"/>
          <p:cNvSpPr txBox="1">
            <a:spLocks noChangeArrowheads="1"/>
          </p:cNvSpPr>
          <p:nvPr/>
        </p:nvSpPr>
        <p:spPr>
          <a:xfrm>
            <a:off x="248011" y="93437"/>
            <a:ext cx="11100232" cy="948289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3">
                    <a:lumMod val="50000"/>
                  </a:schemeClr>
                </a:solidFill>
                <a:latin typeface="Palatino Linotype"/>
                <a:ea typeface="+mj-ea"/>
                <a:cs typeface="Palatino Linotype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9pPr>
          </a:lstStyle>
          <a:p>
            <a:pPr defTabSz="1300277"/>
            <a:r>
              <a:rPr lang="en-US" sz="3413" kern="0" dirty="0">
                <a:latin typeface="Palatino Linotype" charset="0"/>
              </a:rPr>
              <a:t>Dummies as dependent variables…and many dummies as explanatory variables as an alternative to a linear relationship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87A2CB-3C52-4C9B-B46F-FB9E5DB6D2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0118" y="1499505"/>
            <a:ext cx="5815868" cy="7997705"/>
          </a:xfrm>
          <a:prstGeom prst="rect">
            <a:avLst/>
          </a:prstGeom>
        </p:spPr>
      </p:pic>
      <p:sp>
        <p:nvSpPr>
          <p:cNvPr id="11" name="Rounded Rectangular Callout 5">
            <a:extLst>
              <a:ext uri="{FF2B5EF4-FFF2-40B4-BE49-F238E27FC236}">
                <a16:creationId xmlns:a16="http://schemas.microsoft.com/office/drawing/2014/main" id="{ECDAFC65-8AEC-46E2-84ED-8AF2D190F863}"/>
              </a:ext>
            </a:extLst>
          </p:cNvPr>
          <p:cNvSpPr/>
          <p:nvPr/>
        </p:nvSpPr>
        <p:spPr>
          <a:xfrm>
            <a:off x="0" y="5930154"/>
            <a:ext cx="5930118" cy="3728422"/>
          </a:xfrm>
          <a:prstGeom prst="wedgeRoundRectCallout">
            <a:avLst>
              <a:gd name="adj1" fmla="val 45850"/>
              <a:gd name="adj2" fmla="val -64127"/>
              <a:gd name="adj3" fmla="val 16667"/>
            </a:avLst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000" dirty="0">
                <a:latin typeface="Cambria Math" charset="0"/>
              </a:rPr>
              <a:t>Alternatively use a model with a separate effect for every year of experience; e.g. with 13 years the probability goes up by 10 percentage points relative to reference group</a:t>
            </a:r>
          </a:p>
        </p:txBody>
      </p:sp>
    </p:spTree>
    <p:extLst>
      <p:ext uri="{BB962C8B-B14F-4D97-AF65-F5344CB8AC3E}">
        <p14:creationId xmlns:p14="http://schemas.microsoft.com/office/powerpoint/2010/main" val="2854361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D68F1933-0848-41FD-AB6A-6F31C082CB09}"/>
              </a:ext>
            </a:extLst>
          </p:cNvPr>
          <p:cNvSpPr txBox="1">
            <a:spLocks noChangeArrowheads="1"/>
          </p:cNvSpPr>
          <p:nvPr/>
        </p:nvSpPr>
        <p:spPr>
          <a:xfrm>
            <a:off x="248011" y="93437"/>
            <a:ext cx="11100232" cy="948289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3">
                    <a:lumMod val="50000"/>
                  </a:schemeClr>
                </a:solidFill>
                <a:latin typeface="Palatino Linotype"/>
                <a:ea typeface="+mj-ea"/>
                <a:cs typeface="Palatino Linotype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9pPr>
          </a:lstStyle>
          <a:p>
            <a:pPr defTabSz="1300277"/>
            <a:r>
              <a:rPr lang="en-US" sz="3413" kern="0">
                <a:latin typeface="Palatino Linotype" charset="0"/>
              </a:rPr>
              <a:t>Effect of experience on call back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2027B0-F9BB-451D-806E-22BDDE4124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7783" y="573495"/>
            <a:ext cx="9555174" cy="9178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8578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4"/>
          <p:cNvSpPr txBox="1">
            <a:spLocks noChangeArrowheads="1"/>
          </p:cNvSpPr>
          <p:nvPr/>
        </p:nvSpPr>
        <p:spPr>
          <a:xfrm>
            <a:off x="154339" y="140272"/>
            <a:ext cx="10453968" cy="948289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3">
                    <a:lumMod val="50000"/>
                  </a:schemeClr>
                </a:solidFill>
                <a:latin typeface="Palatino Linotype"/>
                <a:ea typeface="+mj-ea"/>
                <a:cs typeface="Palatino Linotype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9pPr>
          </a:lstStyle>
          <a:p>
            <a:pPr defTabSz="1300277"/>
            <a:r>
              <a:rPr lang="en-US" sz="4550" kern="0">
                <a:latin typeface="Palatino Linotype" charset="0"/>
              </a:rPr>
              <a:t>Other non-linear relationships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79052" y="1765128"/>
                <a:ext cx="12044390" cy="590931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487604" indent="-487604">
                  <a:buFont typeface="Arial" panose="020B0604020202020204" pitchFamily="34" charset="0"/>
                  <a:buChar char="•"/>
                </a:pPr>
                <a:r>
                  <a:rPr lang="en-US" sz="3200" dirty="0">
                    <a:latin typeface="Palatino Linotype"/>
                    <a:cs typeface="Palatino Linotype"/>
                  </a:rPr>
                  <a:t>Relationship between explanatory and dependent variables may be non-linear</a:t>
                </a:r>
              </a:p>
              <a:p>
                <a:pPr marL="487604" indent="-487604">
                  <a:buFont typeface="Arial" panose="020B0604020202020204" pitchFamily="34" charset="0"/>
                  <a:buChar char="•"/>
                </a:pPr>
                <a:endParaRPr lang="en-US" sz="3200" dirty="0">
                  <a:latin typeface="Palatino Linotype"/>
                  <a:cs typeface="Palatino Linotype"/>
                </a:endParaRPr>
              </a:p>
              <a:p>
                <a:pPr marL="487604" indent="-487604">
                  <a:buFont typeface="Arial" panose="020B0604020202020204" pitchFamily="34" charset="0"/>
                  <a:buChar char="•"/>
                </a:pPr>
                <a:r>
                  <a:rPr lang="en-US" sz="3200" dirty="0">
                    <a:latin typeface="Palatino Linotype"/>
                    <a:cs typeface="Palatino Linotype"/>
                  </a:rPr>
                  <a:t>There are general methods to deal with this</a:t>
                </a:r>
              </a:p>
              <a:p>
                <a:pPr marL="487604" indent="-487604">
                  <a:buFont typeface="Arial" panose="020B0604020202020204" pitchFamily="34" charset="0"/>
                  <a:buChar char="•"/>
                </a:pPr>
                <a:r>
                  <a:rPr lang="en-US" sz="3200" dirty="0">
                    <a:latin typeface="Palatino Linotype"/>
                    <a:cs typeface="Palatino Linotype"/>
                  </a:rPr>
                  <a:t>However, in many cases we can avoid using different methods because many types of seemingly non-linear relationship can be represented in what boils down to a linear regression.</a:t>
                </a:r>
              </a:p>
              <a:p>
                <a:pPr marL="487604" indent="-487604">
                  <a:buFont typeface="Arial" panose="020B0604020202020204" pitchFamily="34" charset="0"/>
                  <a:buChar char="•"/>
                </a:pPr>
                <a:r>
                  <a:rPr lang="en-US" sz="3200" dirty="0">
                    <a:latin typeface="Palatino Linotype"/>
                    <a:cs typeface="Palatino Linotype"/>
                  </a:rPr>
                  <a:t>e.g. suppose you suspect that the relationship between wage and education in wage1.dta is actually following a quadratic form: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200" i="1">
                          <a:latin typeface="Cambria Math" panose="02040503050406030204" pitchFamily="18" charset="0"/>
                          <a:cs typeface="Palatino Linotype"/>
                        </a:rPr>
                        <m:t>𝑊𝑎𝑔𝑒</m:t>
                      </m:r>
                      <m:r>
                        <a:rPr lang="en-GB" sz="3200" i="1">
                          <a:latin typeface="Cambria Math" panose="02040503050406030204" pitchFamily="18" charset="0"/>
                          <a:cs typeface="Palatino Linotype"/>
                        </a:rPr>
                        <m:t>=</m:t>
                      </m:r>
                      <m:sSub>
                        <m:sSubPr>
                          <m:ctrlPr>
                            <a:rPr lang="en-GB" sz="3200" i="1">
                              <a:latin typeface="Cambria Math" panose="02040503050406030204" pitchFamily="18" charset="0"/>
                              <a:cs typeface="Palatino Linotype"/>
                            </a:rPr>
                          </m:ctrlPr>
                        </m:sSubPr>
                        <m:e>
                          <m:r>
                            <a:rPr lang="en-GB" sz="3200" i="1">
                              <a:latin typeface="Cambria Math" panose="02040503050406030204" pitchFamily="18" charset="0"/>
                              <a:cs typeface="Palatino Linotype"/>
                            </a:rPr>
                            <m:t>𝛽</m:t>
                          </m:r>
                        </m:e>
                        <m:sub>
                          <m:r>
                            <a:rPr lang="en-GB" sz="3200" b="0" i="1" smtClean="0">
                              <a:latin typeface="Cambria Math" panose="02040503050406030204" pitchFamily="18" charset="0"/>
                              <a:cs typeface="Palatino Linotype"/>
                            </a:rPr>
                            <m:t>0</m:t>
                          </m:r>
                        </m:sub>
                      </m:sSub>
                      <m:r>
                        <a:rPr lang="en-GB" sz="3200" i="1">
                          <a:latin typeface="Cambria Math" panose="02040503050406030204" pitchFamily="18" charset="0"/>
                          <a:cs typeface="Palatino Linotype"/>
                        </a:rPr>
                        <m:t>+</m:t>
                      </m:r>
                      <m:sSub>
                        <m:sSubPr>
                          <m:ctrlPr>
                            <a:rPr lang="en-GB" sz="3200" i="1">
                              <a:latin typeface="Cambria Math" panose="02040503050406030204" pitchFamily="18" charset="0"/>
                              <a:cs typeface="Palatino Linotype"/>
                            </a:rPr>
                          </m:ctrlPr>
                        </m:sSubPr>
                        <m:e>
                          <m:r>
                            <a:rPr lang="en-GB" sz="3200" i="1">
                              <a:latin typeface="Cambria Math" panose="02040503050406030204" pitchFamily="18" charset="0"/>
                              <a:cs typeface="Palatino Linotype"/>
                            </a:rPr>
                            <m:t>𝛽</m:t>
                          </m:r>
                        </m:e>
                        <m:sub>
                          <m:r>
                            <a:rPr lang="en-GB" sz="3200" b="0" i="1" smtClean="0">
                              <a:latin typeface="Cambria Math" panose="02040503050406030204" pitchFamily="18" charset="0"/>
                              <a:cs typeface="Palatino Linotype"/>
                            </a:rPr>
                            <m:t>1</m:t>
                          </m:r>
                        </m:sub>
                      </m:sSub>
                      <m:r>
                        <a:rPr lang="en-GB" sz="3200" i="1">
                          <a:latin typeface="Cambria Math" panose="02040503050406030204" pitchFamily="18" charset="0"/>
                          <a:cs typeface="Palatino Linotype"/>
                        </a:rPr>
                        <m:t>𝐸𝐷𝑈</m:t>
                      </m:r>
                      <m:r>
                        <a:rPr lang="en-GB" sz="3200" i="1">
                          <a:latin typeface="Cambria Math" panose="02040503050406030204" pitchFamily="18" charset="0"/>
                          <a:cs typeface="Palatino Linotype"/>
                        </a:rPr>
                        <m:t>+</m:t>
                      </m:r>
                      <m:sSub>
                        <m:sSubPr>
                          <m:ctrlPr>
                            <a:rPr lang="en-GB" sz="3200" i="1">
                              <a:latin typeface="Cambria Math" panose="02040503050406030204" pitchFamily="18" charset="0"/>
                              <a:cs typeface="Palatino Linotype"/>
                            </a:rPr>
                          </m:ctrlPr>
                        </m:sSubPr>
                        <m:e>
                          <m:r>
                            <a:rPr lang="en-GB" sz="3200" i="1">
                              <a:latin typeface="Cambria Math" panose="02040503050406030204" pitchFamily="18" charset="0"/>
                              <a:cs typeface="Palatino Linotype"/>
                            </a:rPr>
                            <m:t>𝛽</m:t>
                          </m:r>
                        </m:e>
                        <m:sub>
                          <m:r>
                            <a:rPr lang="en-GB" sz="3200" b="0" i="1" smtClean="0">
                              <a:latin typeface="Cambria Math" panose="02040503050406030204" pitchFamily="18" charset="0"/>
                              <a:cs typeface="Palatino Linotype"/>
                            </a:rPr>
                            <m:t>2</m:t>
                          </m:r>
                        </m:sub>
                      </m:sSub>
                      <m:r>
                        <a:rPr lang="en-GB" sz="3200" i="1">
                          <a:latin typeface="Cambria Math" panose="02040503050406030204" pitchFamily="18" charset="0"/>
                          <a:cs typeface="Palatino Linotype"/>
                        </a:rPr>
                        <m:t>𝐸𝐷</m:t>
                      </m:r>
                      <m:sSup>
                        <m:sSupPr>
                          <m:ctrlPr>
                            <a:rPr lang="en-GB" sz="3200" i="1">
                              <a:latin typeface="Cambria Math" panose="02040503050406030204" pitchFamily="18" charset="0"/>
                              <a:cs typeface="Palatino Linotype"/>
                            </a:rPr>
                          </m:ctrlPr>
                        </m:sSupPr>
                        <m:e>
                          <m:r>
                            <a:rPr lang="en-GB" sz="3200" i="1">
                              <a:latin typeface="Cambria Math" panose="02040503050406030204" pitchFamily="18" charset="0"/>
                              <a:cs typeface="Palatino Linotype"/>
                            </a:rPr>
                            <m:t>𝑈</m:t>
                          </m:r>
                        </m:e>
                        <m:sup>
                          <m:r>
                            <a:rPr lang="en-GB" sz="3200" i="1">
                              <a:latin typeface="Cambria Math" panose="02040503050406030204" pitchFamily="18" charset="0"/>
                              <a:cs typeface="Palatino Linotype"/>
                            </a:rPr>
                            <m:t>2</m:t>
                          </m:r>
                        </m:sup>
                      </m:sSup>
                      <m:r>
                        <a:rPr lang="en-GB" sz="3200" i="1">
                          <a:latin typeface="Cambria Math" panose="02040503050406030204" pitchFamily="18" charset="0"/>
                          <a:cs typeface="Palatino Linotype"/>
                        </a:rPr>
                        <m:t>+</m:t>
                      </m:r>
                      <m:r>
                        <a:rPr lang="en-GB" sz="3200" i="1">
                          <a:latin typeface="Cambria Math" panose="02040503050406030204" pitchFamily="18" charset="0"/>
                          <a:cs typeface="Palatino Linotype"/>
                        </a:rPr>
                        <m:t>𝜖</m:t>
                      </m:r>
                    </m:oMath>
                  </m:oMathPara>
                </a14:m>
                <a:endParaRPr lang="en-US" sz="3200" dirty="0">
                  <a:latin typeface="Palatino Linotype"/>
                  <a:cs typeface="Palatino Linotype"/>
                </a:endParaRPr>
              </a:p>
              <a:p>
                <a:pPr marL="487604" indent="-487604">
                  <a:buFont typeface="Arial" panose="020B0604020202020204" pitchFamily="34" charset="0"/>
                  <a:buChar char="•"/>
                </a:pPr>
                <a:endParaRPr lang="en-US" sz="3200" dirty="0">
                  <a:latin typeface="Palatino Linotype"/>
                  <a:cs typeface="Palatino Linotype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052" y="1765128"/>
                <a:ext cx="12044390" cy="5909310"/>
              </a:xfrm>
              <a:prstGeom prst="rect">
                <a:avLst/>
              </a:prstGeom>
              <a:blipFill>
                <a:blip r:embed="rId2"/>
                <a:stretch>
                  <a:fillRect l="-1923" t="-2167" r="-237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ounded Rectangular Callout 3"/>
          <p:cNvSpPr/>
          <p:nvPr/>
        </p:nvSpPr>
        <p:spPr>
          <a:xfrm>
            <a:off x="2221580" y="8351005"/>
            <a:ext cx="8769071" cy="1251129"/>
          </a:xfrm>
          <a:prstGeom prst="wedgeRoundRectCallout">
            <a:avLst>
              <a:gd name="adj1" fmla="val -11205"/>
              <a:gd name="adj2" fmla="val -134892"/>
              <a:gd name="adj3" fmla="val 16667"/>
            </a:avLst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46" b="1">
                <a:latin typeface="Cambria Math" charset="0"/>
              </a:rPr>
              <a:t>Your turn: </a:t>
            </a:r>
            <a:r>
              <a:rPr lang="en-GB" sz="3646">
                <a:latin typeface="Cambria Math" charset="0"/>
              </a:rPr>
              <a:t>Any ideas how to deal with this?</a:t>
            </a:r>
            <a:r>
              <a:rPr lang="en-GB" sz="3646" b="1">
                <a:latin typeface="Cambria Math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39692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3"/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747" y="2799893"/>
            <a:ext cx="7395276" cy="527632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7886" y="0"/>
            <a:ext cx="5986651" cy="3991101"/>
          </a:xfrm>
          <a:prstGeom prst="rect">
            <a:avLst/>
          </a:prstGeom>
        </p:spPr>
      </p:pic>
      <p:sp>
        <p:nvSpPr>
          <p:cNvPr id="13" name="Rectangle 4"/>
          <p:cNvSpPr txBox="1">
            <a:spLocks noChangeArrowheads="1"/>
          </p:cNvSpPr>
          <p:nvPr/>
        </p:nvSpPr>
        <p:spPr>
          <a:xfrm>
            <a:off x="154339" y="140272"/>
            <a:ext cx="10453968" cy="948289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3">
                    <a:lumMod val="50000"/>
                  </a:schemeClr>
                </a:solidFill>
                <a:latin typeface="Palatino Linotype"/>
                <a:ea typeface="+mj-ea"/>
                <a:cs typeface="Palatino Linotype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9pPr>
          </a:lstStyle>
          <a:p>
            <a:pPr defTabSz="1300277"/>
            <a:r>
              <a:rPr lang="en-US" sz="4550" kern="0">
                <a:latin typeface="Palatino Linotype" charset="0"/>
              </a:rPr>
              <a:t>A square relationship</a:t>
            </a:r>
          </a:p>
        </p:txBody>
      </p:sp>
      <p:sp>
        <p:nvSpPr>
          <p:cNvPr id="4" name="Rounded Rectangular Callout 3"/>
          <p:cNvSpPr/>
          <p:nvPr/>
        </p:nvSpPr>
        <p:spPr>
          <a:xfrm>
            <a:off x="470747" y="8474332"/>
            <a:ext cx="4212700" cy="662852"/>
          </a:xfrm>
          <a:prstGeom prst="wedgeRoundRectCallout">
            <a:avLst>
              <a:gd name="adj1" fmla="val 32819"/>
              <a:gd name="adj2" fmla="val -371331"/>
              <a:gd name="adj3" fmla="val 16667"/>
            </a:avLst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latin typeface="Cambria Math" charset="0"/>
              </a:rPr>
              <a:t>Seems to be significant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5110" y="6011111"/>
            <a:ext cx="4814761" cy="352418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12694" y="1764717"/>
            <a:ext cx="543318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>
                <a:latin typeface="Courier New" charset="0"/>
                <a:ea typeface="Cambria" charset="0"/>
              </a:rPr>
              <a:t>wage1=wage1 %&gt;% </a:t>
            </a:r>
          </a:p>
          <a:p>
            <a:r>
              <a:rPr lang="en-GB" sz="2400" b="1" dirty="0">
                <a:latin typeface="Courier New" charset="0"/>
                <a:ea typeface="Cambria" charset="0"/>
              </a:rPr>
              <a:t>mutate(educ2 =educ^2)  </a:t>
            </a:r>
            <a:endParaRPr lang="en-GB" sz="2400" dirty="0">
              <a:latin typeface="Times New Roman" charset="0"/>
              <a:ea typeface="Cambri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0421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B9F334A5-E4D7-C44D-B0F0-FEC23429242F}"/>
              </a:ext>
            </a:extLst>
          </p:cNvPr>
          <p:cNvSpPr txBox="1">
            <a:spLocks noChangeArrowheads="1"/>
          </p:cNvSpPr>
          <p:nvPr/>
        </p:nvSpPr>
        <p:spPr>
          <a:xfrm>
            <a:off x="518901" y="544919"/>
            <a:ext cx="8891839" cy="1531898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3">
                    <a:lumMod val="50000"/>
                  </a:schemeClr>
                </a:solidFill>
                <a:latin typeface="Palatino Linotype"/>
                <a:ea typeface="+mj-ea"/>
                <a:cs typeface="Palatino Linotype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9pPr>
          </a:lstStyle>
          <a:p>
            <a:pPr defTabSz="1300277"/>
            <a:r>
              <a:rPr lang="en-US" sz="3413" kern="0">
                <a:latin typeface="Palatino Linotype" charset="0"/>
              </a:rPr>
              <a:t>How to interpret things?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D3D3DC39-C82A-5343-867E-9F143FF253D1}"/>
                  </a:ext>
                </a:extLst>
              </p:cNvPr>
              <p:cNvSpPr/>
              <p:nvPr/>
            </p:nvSpPr>
            <p:spPr>
              <a:xfrm>
                <a:off x="566540" y="1823100"/>
                <a:ext cx="12045541" cy="23365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de-DE" sz="3646" dirty="0">
                    <a:latin typeface="Palatino" pitchFamily="2" charset="77"/>
                    <a:ea typeface="Palatino" pitchFamily="2" charset="77"/>
                  </a:rPr>
                  <a:t>Note </a:t>
                </a:r>
                <a:r>
                  <a:rPr lang="de-DE" sz="3646" dirty="0" err="1">
                    <a:latin typeface="Palatino" pitchFamily="2" charset="77"/>
                    <a:ea typeface="Palatino" pitchFamily="2" charset="77"/>
                  </a:rPr>
                  <a:t>what</a:t>
                </a:r>
                <a:r>
                  <a:rPr lang="de-DE" sz="3646" dirty="0">
                    <a:latin typeface="Palatino" pitchFamily="2" charset="77"/>
                    <a:ea typeface="Palatino" pitchFamily="2" charset="77"/>
                  </a:rPr>
                  <a:t> </a:t>
                </a:r>
                <a:r>
                  <a:rPr lang="de-DE" sz="3646" dirty="0" err="1">
                    <a:latin typeface="Palatino" pitchFamily="2" charset="77"/>
                    <a:ea typeface="Palatino" pitchFamily="2" charset="77"/>
                  </a:rPr>
                  <a:t>we</a:t>
                </a:r>
                <a:r>
                  <a:rPr lang="de-DE" sz="3646" dirty="0">
                    <a:latin typeface="Palatino" pitchFamily="2" charset="77"/>
                    <a:ea typeface="Palatino" pitchFamily="2" charset="77"/>
                  </a:rPr>
                  <a:t> do in </a:t>
                </a:r>
                <a:r>
                  <a:rPr lang="de-DE" sz="3646" dirty="0" err="1">
                    <a:latin typeface="Palatino" pitchFamily="2" charset="77"/>
                    <a:ea typeface="Palatino" pitchFamily="2" charset="77"/>
                  </a:rPr>
                  <a:t>the</a:t>
                </a:r>
                <a:r>
                  <a:rPr lang="de-DE" sz="3646" dirty="0">
                    <a:latin typeface="Palatino" pitchFamily="2" charset="77"/>
                    <a:ea typeface="Palatino" pitchFamily="2" charset="77"/>
                  </a:rPr>
                  <a:t> linear </a:t>
                </a:r>
                <a:r>
                  <a:rPr lang="de-DE" sz="3646" dirty="0" err="1">
                    <a:latin typeface="Palatino" pitchFamily="2" charset="77"/>
                    <a:ea typeface="Palatino" pitchFamily="2" charset="77"/>
                  </a:rPr>
                  <a:t>case</a:t>
                </a:r>
                <a:r>
                  <a:rPr lang="de-DE" sz="3646" dirty="0">
                    <a:latin typeface="Palatino" pitchFamily="2" charset="77"/>
                    <a:ea typeface="Palatino" pitchFamily="2" charset="77"/>
                  </a:rPr>
                  <a:t> </a:t>
                </a:r>
                <a14:m>
                  <m:oMath xmlns:m="http://schemas.openxmlformats.org/officeDocument/2006/math">
                    <m:r>
                      <a:rPr lang="en-GB" sz="3646" i="1">
                        <a:latin typeface="Cambria Math" panose="02040503050406030204" pitchFamily="18" charset="0"/>
                        <a:ea typeface="Palatino" pitchFamily="2" charset="77"/>
                      </a:rPr>
                      <m:t>𝑌</m:t>
                    </m:r>
                    <m:r>
                      <a:rPr lang="en-GB" sz="3646" i="1">
                        <a:latin typeface="Cambria Math" panose="02040503050406030204" pitchFamily="18" charset="0"/>
                        <a:ea typeface="Palatino" pitchFamily="2" charset="77"/>
                      </a:rPr>
                      <m:t>=</m:t>
                    </m:r>
                    <m:r>
                      <a:rPr lang="en-GB" sz="3646" i="1">
                        <a:latin typeface="Cambria Math" panose="02040503050406030204" pitchFamily="18" charset="0"/>
                        <a:ea typeface="Palatino" pitchFamily="2" charset="77"/>
                      </a:rPr>
                      <m:t>𝛽</m:t>
                    </m:r>
                    <m:r>
                      <a:rPr lang="en-GB" sz="3646" i="1">
                        <a:latin typeface="Cambria Math" panose="02040503050406030204" pitchFamily="18" charset="0"/>
                        <a:ea typeface="Palatino" pitchFamily="2" charset="77"/>
                      </a:rPr>
                      <m:t>𝑋</m:t>
                    </m:r>
                    <m:r>
                      <a:rPr lang="en-GB" sz="3646" i="1">
                        <a:latin typeface="Cambria Math" panose="02040503050406030204" pitchFamily="18" charset="0"/>
                        <a:ea typeface="Palatino" pitchFamily="2" charset="77"/>
                      </a:rPr>
                      <m:t>+</m:t>
                    </m:r>
                    <m:r>
                      <a:rPr lang="en-GB" sz="3646" i="1">
                        <a:latin typeface="Cambria Math" panose="02040503050406030204" pitchFamily="18" charset="0"/>
                        <a:ea typeface="Palatino" pitchFamily="2" charset="77"/>
                      </a:rPr>
                      <m:t>𝜖</m:t>
                    </m:r>
                  </m:oMath>
                </a14:m>
                <a:endParaRPr lang="de-DE" sz="3646" dirty="0">
                  <a:latin typeface="Palatino" pitchFamily="2" charset="77"/>
                  <a:ea typeface="Palatino" pitchFamily="2" charset="77"/>
                </a:endParaRPr>
              </a:p>
              <a:p>
                <a:endParaRPr lang="de-DE" sz="3646" dirty="0">
                  <a:latin typeface="Palatino" pitchFamily="2" charset="77"/>
                  <a:ea typeface="Palatino" pitchFamily="2" charset="77"/>
                </a:endParaRPr>
              </a:p>
              <a:p>
                <a:endParaRPr lang="de-DE" sz="3646" dirty="0">
                  <a:latin typeface="Palatino" pitchFamily="2" charset="77"/>
                  <a:ea typeface="Palatino" pitchFamily="2" charset="77"/>
                </a:endParaRPr>
              </a:p>
              <a:p>
                <a:r>
                  <a:rPr lang="de-DE" sz="3646" dirty="0">
                    <a:latin typeface="Palatino" pitchFamily="2" charset="77"/>
                    <a:ea typeface="Palatino" pitchFamily="2" charset="77"/>
                  </a:rPr>
                  <a:t> </a:t>
                </a: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D3D3DC39-C82A-5343-867E-9F143FF253D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540" y="1823100"/>
                <a:ext cx="12045541" cy="2336537"/>
              </a:xfrm>
              <a:prstGeom prst="rect">
                <a:avLst/>
              </a:prstGeom>
              <a:blipFill>
                <a:blip r:embed="rId2"/>
                <a:stretch>
                  <a:fillRect l="-1569" t="-417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1CD35C5B-092D-9F4A-A11E-0BCC2881E0F2}"/>
                  </a:ext>
                </a:extLst>
              </p:cNvPr>
              <p:cNvSpPr/>
              <p:nvPr/>
            </p:nvSpPr>
            <p:spPr>
              <a:xfrm>
                <a:off x="1666190" y="2809303"/>
                <a:ext cx="1700657" cy="109138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3413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3413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sz="3413" i="1">
                              <a:latin typeface="Cambria Math" panose="02040503050406030204" pitchFamily="18" charset="0"/>
                            </a:rPr>
                            <m:t>𝑌</m:t>
                          </m:r>
                        </m:num>
                        <m:den>
                          <m:r>
                            <a:rPr lang="en-GB" sz="3413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sz="3413" i="1">
                              <a:latin typeface="Cambria Math" panose="02040503050406030204" pitchFamily="18" charset="0"/>
                            </a:rPr>
                            <m:t>𝑋</m:t>
                          </m:r>
                        </m:den>
                      </m:f>
                      <m:r>
                        <a:rPr lang="en-GB" sz="3413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3413" i="1">
                          <a:latin typeface="Cambria Math" panose="02040503050406030204" pitchFamily="18" charset="0"/>
                        </a:rPr>
                        <m:t>𝛽</m:t>
                      </m:r>
                    </m:oMath>
                  </m:oMathPara>
                </a14:m>
                <a:endParaRPr lang="de-DE" sz="3413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1CD35C5B-092D-9F4A-A11E-0BCC2881E0F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6190" y="2809303"/>
                <a:ext cx="1700657" cy="109138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ounded Rectangular Callout 6">
                <a:extLst>
                  <a:ext uri="{FF2B5EF4-FFF2-40B4-BE49-F238E27FC236}">
                    <a16:creationId xmlns:a16="http://schemas.microsoft.com/office/drawing/2014/main" id="{17D6FE99-F7CD-864E-93FF-7BFC42D225BF}"/>
                  </a:ext>
                </a:extLst>
              </p:cNvPr>
              <p:cNvSpPr/>
              <p:nvPr/>
            </p:nvSpPr>
            <p:spPr>
              <a:xfrm>
                <a:off x="3856661" y="3047263"/>
                <a:ext cx="8518084" cy="985241"/>
              </a:xfrm>
              <a:prstGeom prst="wedgeRoundRectCallout">
                <a:avLst>
                  <a:gd name="adj1" fmla="val -55618"/>
                  <a:gd name="adj2" fmla="val -16032"/>
                  <a:gd name="adj3" fmla="val 16667"/>
                </a:avLst>
              </a:prstGeom>
              <a:ln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2800" i="1">
                    <a:latin typeface="Cambria Math" charset="0"/>
                  </a:rPr>
                  <a:t>In the linear case </a:t>
                </a:r>
                <a14:m>
                  <m:oMath xmlns:m="http://schemas.openxmlformats.org/officeDocument/2006/math">
                    <m:r>
                      <a:rPr lang="en-GB" sz="2800" i="1"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GB" sz="2800" i="1">
                    <a:latin typeface="Cambria Math" charset="0"/>
                  </a:rPr>
                  <a:t> is the marginal effect of X on Y </a:t>
                </a:r>
              </a:p>
            </p:txBody>
          </p:sp>
        </mc:Choice>
        <mc:Fallback xmlns="">
          <p:sp>
            <p:nvSpPr>
              <p:cNvPr id="7" name="Rounded Rectangular Callout 6">
                <a:extLst>
                  <a:ext uri="{FF2B5EF4-FFF2-40B4-BE49-F238E27FC236}">
                    <a16:creationId xmlns:a16="http://schemas.microsoft.com/office/drawing/2014/main" id="{17D6FE99-F7CD-864E-93FF-7BFC42D225B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6661" y="3047263"/>
                <a:ext cx="8518084" cy="985241"/>
              </a:xfrm>
              <a:prstGeom prst="wedgeRoundRectCallout">
                <a:avLst>
                  <a:gd name="adj1" fmla="val -55618"/>
                  <a:gd name="adj2" fmla="val -16032"/>
                  <a:gd name="adj3" fmla="val 16667"/>
                </a:avLst>
              </a:prstGeom>
              <a:blipFill>
                <a:blip r:embed="rId4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ounded Rectangular Callout 6">
            <a:extLst>
              <a:ext uri="{FF2B5EF4-FFF2-40B4-BE49-F238E27FC236}">
                <a16:creationId xmlns:a16="http://schemas.microsoft.com/office/drawing/2014/main" id="{B23F450B-4378-4EE1-8C95-9204D157B410}"/>
              </a:ext>
            </a:extLst>
          </p:cNvPr>
          <p:cNvSpPr/>
          <p:nvPr/>
        </p:nvSpPr>
        <p:spPr>
          <a:xfrm>
            <a:off x="892656" y="4585794"/>
            <a:ext cx="8518084" cy="1078121"/>
          </a:xfrm>
          <a:prstGeom prst="wedgeRoundRectCallout">
            <a:avLst>
              <a:gd name="adj1" fmla="val -28352"/>
              <a:gd name="adj2" fmla="val 128683"/>
              <a:gd name="adj3" fmla="val 16667"/>
            </a:avLst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i="1">
                <a:latin typeface="Cambria Math" charset="0"/>
              </a:rPr>
              <a:t>We can work out the same thing in the nonlinear case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86EB9DD9-AB8A-4DB7-88B1-CA687873F663}"/>
                  </a:ext>
                </a:extLst>
              </p:cNvPr>
              <p:cNvSpPr/>
              <p:nvPr/>
            </p:nvSpPr>
            <p:spPr>
              <a:xfrm>
                <a:off x="1454787" y="6699690"/>
                <a:ext cx="3370795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800" i="1" smtClean="0">
                          <a:latin typeface="Cambria Math" panose="02040503050406030204" pitchFamily="18" charset="0"/>
                          <a:ea typeface="Palatino" pitchFamily="2" charset="77"/>
                        </a:rPr>
                        <m:t>𝑌</m:t>
                      </m:r>
                      <m:r>
                        <a:rPr lang="en-GB" sz="2800" i="1" smtClean="0">
                          <a:latin typeface="Cambria Math" panose="02040503050406030204" pitchFamily="18" charset="0"/>
                          <a:ea typeface="Palatino" pitchFamily="2" charset="77"/>
                        </a:rPr>
                        <m:t>=</m:t>
                      </m:r>
                      <m:sSub>
                        <m:sSubPr>
                          <m:ctrlPr>
                            <a:rPr lang="en-GB" sz="2800" b="0" i="1" smtClean="0">
                              <a:latin typeface="Cambria Math" panose="02040503050406030204" pitchFamily="18" charset="0"/>
                              <a:ea typeface="Palatino" pitchFamily="2" charset="77"/>
                            </a:rPr>
                          </m:ctrlPr>
                        </m:sSubPr>
                        <m:e>
                          <m:r>
                            <a:rPr lang="en-GB" sz="2800" i="1" smtClean="0">
                              <a:latin typeface="Cambria Math" panose="02040503050406030204" pitchFamily="18" charset="0"/>
                              <a:ea typeface="Palatino" pitchFamily="2" charset="77"/>
                            </a:rPr>
                            <m:t>𝛽</m:t>
                          </m:r>
                        </m:e>
                        <m:sub>
                          <m:r>
                            <a:rPr lang="en-GB" sz="2800" b="0" i="1" smtClean="0">
                              <a:latin typeface="Cambria Math" panose="02040503050406030204" pitchFamily="18" charset="0"/>
                              <a:ea typeface="Palatino" pitchFamily="2" charset="77"/>
                            </a:rPr>
                            <m:t>1</m:t>
                          </m:r>
                        </m:sub>
                      </m:sSub>
                      <m:r>
                        <a:rPr lang="en-GB" sz="2800" i="1">
                          <a:latin typeface="Cambria Math" panose="02040503050406030204" pitchFamily="18" charset="0"/>
                          <a:ea typeface="Palatino" pitchFamily="2" charset="77"/>
                        </a:rPr>
                        <m:t>𝑋</m:t>
                      </m:r>
                      <m:r>
                        <a:rPr lang="en-GB" sz="2800" b="0" i="1" smtClean="0">
                          <a:latin typeface="Cambria Math" panose="02040503050406030204" pitchFamily="18" charset="0"/>
                          <a:ea typeface="Palatino" pitchFamily="2" charset="77"/>
                        </a:rPr>
                        <m:t>+</m:t>
                      </m:r>
                      <m:sSub>
                        <m:sSubPr>
                          <m:ctrlPr>
                            <a:rPr lang="en-GB" sz="2800" b="0" i="1" smtClean="0">
                              <a:latin typeface="Cambria Math" panose="02040503050406030204" pitchFamily="18" charset="0"/>
                              <a:ea typeface="Palatino" pitchFamily="2" charset="77"/>
                            </a:rPr>
                          </m:ctrlPr>
                        </m:sSubPr>
                        <m:e>
                          <m:r>
                            <a:rPr lang="en-GB" sz="2800" b="0" i="1" smtClean="0">
                              <a:latin typeface="Cambria Math" panose="02040503050406030204" pitchFamily="18" charset="0"/>
                              <a:ea typeface="Palatino" pitchFamily="2" charset="77"/>
                            </a:rPr>
                            <m:t>𝛽</m:t>
                          </m:r>
                        </m:e>
                        <m:sub>
                          <m:r>
                            <a:rPr lang="en-GB" sz="2800" b="0" i="1" smtClean="0">
                              <a:latin typeface="Cambria Math" panose="02040503050406030204" pitchFamily="18" charset="0"/>
                              <a:ea typeface="Palatino" pitchFamily="2" charset="77"/>
                            </a:rPr>
                            <m:t>2</m:t>
                          </m:r>
                        </m:sub>
                      </m:sSub>
                      <m:sSup>
                        <m:sSupPr>
                          <m:ctrlPr>
                            <a:rPr lang="en-GB" sz="2800" b="0" i="1" smtClean="0">
                              <a:latin typeface="Cambria Math" panose="02040503050406030204" pitchFamily="18" charset="0"/>
                              <a:ea typeface="Palatino" pitchFamily="2" charset="77"/>
                            </a:rPr>
                          </m:ctrlPr>
                        </m:sSupPr>
                        <m:e>
                          <m:r>
                            <a:rPr lang="en-GB" sz="2800" b="0" i="1" smtClean="0">
                              <a:latin typeface="Cambria Math" panose="02040503050406030204" pitchFamily="18" charset="0"/>
                              <a:ea typeface="Palatino" pitchFamily="2" charset="77"/>
                            </a:rPr>
                            <m:t>𝑋</m:t>
                          </m:r>
                        </m:e>
                        <m:sup>
                          <m:r>
                            <a:rPr lang="en-GB" sz="2800" b="0" i="1" smtClean="0">
                              <a:latin typeface="Cambria Math" panose="02040503050406030204" pitchFamily="18" charset="0"/>
                              <a:ea typeface="Palatino" pitchFamily="2" charset="77"/>
                            </a:rPr>
                            <m:t>2</m:t>
                          </m:r>
                        </m:sup>
                      </m:sSup>
                      <m:r>
                        <a:rPr lang="en-GB" sz="2800" i="1">
                          <a:latin typeface="Cambria Math" panose="02040503050406030204" pitchFamily="18" charset="0"/>
                          <a:ea typeface="Palatino" pitchFamily="2" charset="77"/>
                        </a:rPr>
                        <m:t>+</m:t>
                      </m:r>
                      <m:r>
                        <a:rPr lang="en-GB" sz="2800" i="1">
                          <a:latin typeface="Cambria Math" panose="02040503050406030204" pitchFamily="18" charset="0"/>
                          <a:ea typeface="Palatino" pitchFamily="2" charset="77"/>
                        </a:rPr>
                        <m:t>𝜖</m:t>
                      </m:r>
                    </m:oMath>
                  </m:oMathPara>
                </a14:m>
                <a:endParaRPr lang="de-DE" sz="2800" dirty="0">
                  <a:latin typeface="Palatino" pitchFamily="2" charset="77"/>
                  <a:ea typeface="Palatino" pitchFamily="2" charset="77"/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86EB9DD9-AB8A-4DB7-88B1-CA687873F66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4787" y="6699690"/>
                <a:ext cx="3370795" cy="52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687C52F1-4A46-4649-B696-08996B5688D1}"/>
                  </a:ext>
                </a:extLst>
              </p:cNvPr>
              <p:cNvSpPr/>
              <p:nvPr/>
            </p:nvSpPr>
            <p:spPr>
              <a:xfrm>
                <a:off x="6206619" y="6505502"/>
                <a:ext cx="3027560" cy="91159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800" b="0" i="1" smtClean="0">
                              <a:latin typeface="Cambria Math" panose="02040503050406030204" pitchFamily="18" charset="0"/>
                              <a:ea typeface="Palatino" pitchFamily="2" charset="77"/>
                            </a:rPr>
                          </m:ctrlPr>
                        </m:fPr>
                        <m:num>
                          <m:r>
                            <a:rPr lang="en-GB" sz="2800" b="0" i="1" smtClean="0">
                              <a:latin typeface="Cambria Math" panose="02040503050406030204" pitchFamily="18" charset="0"/>
                              <a:ea typeface="Palatino" pitchFamily="2" charset="77"/>
                            </a:rPr>
                            <m:t>𝜕</m:t>
                          </m:r>
                          <m:r>
                            <a:rPr lang="en-GB" sz="2800" i="1" smtClean="0">
                              <a:latin typeface="Cambria Math" panose="02040503050406030204" pitchFamily="18" charset="0"/>
                              <a:ea typeface="Palatino" pitchFamily="2" charset="77"/>
                            </a:rPr>
                            <m:t>𝑌</m:t>
                          </m:r>
                        </m:num>
                        <m:den>
                          <m:r>
                            <a:rPr lang="en-GB" sz="2800" b="0" i="1" smtClean="0">
                              <a:latin typeface="Cambria Math" panose="02040503050406030204" pitchFamily="18" charset="0"/>
                              <a:ea typeface="Palatino" pitchFamily="2" charset="77"/>
                            </a:rPr>
                            <m:t>𝜕</m:t>
                          </m:r>
                          <m:r>
                            <a:rPr lang="en-GB" sz="2800" b="0" i="1" smtClean="0">
                              <a:latin typeface="Cambria Math" panose="02040503050406030204" pitchFamily="18" charset="0"/>
                              <a:ea typeface="Palatino" pitchFamily="2" charset="77"/>
                            </a:rPr>
                            <m:t>𝑋</m:t>
                          </m:r>
                        </m:den>
                      </m:f>
                      <m:r>
                        <a:rPr lang="en-GB" sz="2800" i="1" smtClean="0">
                          <a:latin typeface="Cambria Math" panose="02040503050406030204" pitchFamily="18" charset="0"/>
                          <a:ea typeface="Palatino" pitchFamily="2" charset="77"/>
                        </a:rPr>
                        <m:t>=</m:t>
                      </m:r>
                      <m:sSub>
                        <m:sSubPr>
                          <m:ctrlPr>
                            <a:rPr lang="en-GB" sz="2800" b="0" i="1" smtClean="0">
                              <a:latin typeface="Cambria Math" panose="02040503050406030204" pitchFamily="18" charset="0"/>
                              <a:ea typeface="Palatino" pitchFamily="2" charset="77"/>
                            </a:rPr>
                          </m:ctrlPr>
                        </m:sSubPr>
                        <m:e>
                          <m:r>
                            <a:rPr lang="en-GB" sz="2800" i="1" smtClean="0">
                              <a:latin typeface="Cambria Math" panose="02040503050406030204" pitchFamily="18" charset="0"/>
                              <a:ea typeface="Palatino" pitchFamily="2" charset="77"/>
                            </a:rPr>
                            <m:t>𝛽</m:t>
                          </m:r>
                        </m:e>
                        <m:sub>
                          <m:r>
                            <a:rPr lang="en-GB" sz="2800" b="0" i="1" smtClean="0">
                              <a:latin typeface="Cambria Math" panose="02040503050406030204" pitchFamily="18" charset="0"/>
                              <a:ea typeface="Palatino" pitchFamily="2" charset="77"/>
                            </a:rPr>
                            <m:t>1</m:t>
                          </m:r>
                        </m:sub>
                      </m:sSub>
                      <m:r>
                        <a:rPr lang="en-GB" sz="2800" b="0" i="1" smtClean="0">
                          <a:latin typeface="Cambria Math" panose="02040503050406030204" pitchFamily="18" charset="0"/>
                          <a:ea typeface="Palatino" pitchFamily="2" charset="77"/>
                        </a:rPr>
                        <m:t>+2</m:t>
                      </m:r>
                      <m:sSub>
                        <m:sSubPr>
                          <m:ctrlPr>
                            <a:rPr lang="en-GB" sz="2800" b="0" i="1" smtClean="0">
                              <a:latin typeface="Cambria Math" panose="02040503050406030204" pitchFamily="18" charset="0"/>
                              <a:ea typeface="Palatino" pitchFamily="2" charset="77"/>
                            </a:rPr>
                          </m:ctrlPr>
                        </m:sSubPr>
                        <m:e>
                          <m:r>
                            <a:rPr lang="en-GB" sz="2800" b="0" i="1" smtClean="0">
                              <a:latin typeface="Cambria Math" panose="02040503050406030204" pitchFamily="18" charset="0"/>
                              <a:ea typeface="Palatino" pitchFamily="2" charset="77"/>
                            </a:rPr>
                            <m:t>𝛽</m:t>
                          </m:r>
                        </m:e>
                        <m:sub>
                          <m:r>
                            <a:rPr lang="en-GB" sz="2800" b="0" i="1" smtClean="0">
                              <a:latin typeface="Cambria Math" panose="02040503050406030204" pitchFamily="18" charset="0"/>
                              <a:ea typeface="Palatino" pitchFamily="2" charset="77"/>
                            </a:rPr>
                            <m:t>2</m:t>
                          </m:r>
                        </m:sub>
                      </m:sSub>
                      <m:sSup>
                        <m:sSupPr>
                          <m:ctrlPr>
                            <a:rPr lang="en-GB" sz="2800" b="0" i="1" smtClean="0">
                              <a:latin typeface="Cambria Math" panose="02040503050406030204" pitchFamily="18" charset="0"/>
                              <a:ea typeface="Palatino" pitchFamily="2" charset="77"/>
                            </a:rPr>
                          </m:ctrlPr>
                        </m:sSupPr>
                        <m:e>
                          <m:r>
                            <a:rPr lang="en-GB" sz="2800" b="0" i="1" smtClean="0">
                              <a:latin typeface="Cambria Math" panose="02040503050406030204" pitchFamily="18" charset="0"/>
                              <a:ea typeface="Palatino" pitchFamily="2" charset="77"/>
                            </a:rPr>
                            <m:t>𝑋</m:t>
                          </m:r>
                        </m:e>
                        <m:sup/>
                      </m:sSup>
                    </m:oMath>
                  </m:oMathPara>
                </a14:m>
                <a:endParaRPr lang="de-DE" sz="2800" dirty="0">
                  <a:latin typeface="Palatino" pitchFamily="2" charset="77"/>
                  <a:ea typeface="Palatino" pitchFamily="2" charset="77"/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687C52F1-4A46-4649-B696-08996B5688D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06619" y="6505502"/>
                <a:ext cx="3027560" cy="91159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38A3B73-89F1-4707-9827-42C31A91E3AC}"/>
              </a:ext>
            </a:extLst>
          </p:cNvPr>
          <p:cNvCxnSpPr>
            <a:stCxn id="4" idx="3"/>
            <a:endCxn id="8" idx="1"/>
          </p:cNvCxnSpPr>
          <p:nvPr/>
        </p:nvCxnSpPr>
        <p:spPr>
          <a:xfrm>
            <a:off x="4825582" y="6961300"/>
            <a:ext cx="1381037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ounded Rectangular Callout 6">
                <a:extLst>
                  <a:ext uri="{FF2B5EF4-FFF2-40B4-BE49-F238E27FC236}">
                    <a16:creationId xmlns:a16="http://schemas.microsoft.com/office/drawing/2014/main" id="{C846DB8C-3F8F-46FF-8E51-C3AB575FE229}"/>
                  </a:ext>
                </a:extLst>
              </p:cNvPr>
              <p:cNvSpPr/>
              <p:nvPr/>
            </p:nvSpPr>
            <p:spPr>
              <a:xfrm>
                <a:off x="1240128" y="7835472"/>
                <a:ext cx="9906408" cy="1692575"/>
              </a:xfrm>
              <a:prstGeom prst="wedgeRoundRectCallout">
                <a:avLst>
                  <a:gd name="adj1" fmla="val 16397"/>
                  <a:gd name="adj2" fmla="val -81569"/>
                  <a:gd name="adj3" fmla="val 16667"/>
                </a:avLst>
              </a:prstGeom>
              <a:ln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sz="2400" i="1" dirty="0">
                    <a:latin typeface="Cambria Math" charset="0"/>
                  </a:rPr>
                  <a:t>The marginal effect (how much Y changes in response to change in X) varies for different values of X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sz="2400" i="1" dirty="0">
                    <a:latin typeface="Cambria Math" charset="0"/>
                  </a:rPr>
                  <a:t>We can also find the extreme point by looking at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num>
                      <m:den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den>
                    </m:f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GB" sz="2400" i="1" dirty="0">
                  <a:latin typeface="Cambria Math" charset="0"/>
                </a:endParaRPr>
              </a:p>
            </p:txBody>
          </p:sp>
        </mc:Choice>
        <mc:Fallback xmlns="">
          <p:sp>
            <p:nvSpPr>
              <p:cNvPr id="11" name="Rounded Rectangular Callout 6">
                <a:extLst>
                  <a:ext uri="{FF2B5EF4-FFF2-40B4-BE49-F238E27FC236}">
                    <a16:creationId xmlns:a16="http://schemas.microsoft.com/office/drawing/2014/main" id="{C846DB8C-3F8F-46FF-8E51-C3AB575FE2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0128" y="7835472"/>
                <a:ext cx="9906408" cy="1692575"/>
              </a:xfrm>
              <a:prstGeom prst="wedgeRoundRectCallout">
                <a:avLst>
                  <a:gd name="adj1" fmla="val 16397"/>
                  <a:gd name="adj2" fmla="val -81569"/>
                  <a:gd name="adj3" fmla="val 16667"/>
                </a:avLst>
              </a:prstGeom>
              <a:blipFill>
                <a:blip r:embed="rId7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53469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4"/>
          <p:cNvSpPr txBox="1">
            <a:spLocks noChangeArrowheads="1"/>
          </p:cNvSpPr>
          <p:nvPr/>
        </p:nvSpPr>
        <p:spPr>
          <a:xfrm>
            <a:off x="154339" y="140272"/>
            <a:ext cx="10453968" cy="948289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3">
                    <a:lumMod val="50000"/>
                  </a:schemeClr>
                </a:solidFill>
                <a:latin typeface="Palatino Linotype"/>
                <a:ea typeface="+mj-ea"/>
                <a:cs typeface="Palatino Linotype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9pPr>
          </a:lstStyle>
          <a:p>
            <a:pPr defTabSz="1300277"/>
            <a:r>
              <a:rPr lang="en-US" sz="4550" kern="0">
                <a:latin typeface="Palatino Linotype" charset="0"/>
              </a:rPr>
              <a:t>log-linear relationships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54338" y="1765128"/>
                <a:ext cx="12169104" cy="630249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487604" indent="-487604">
                  <a:buFont typeface="Arial" panose="020B0604020202020204" pitchFamily="34" charset="0"/>
                  <a:buChar char="•"/>
                </a:pPr>
                <a:r>
                  <a:rPr lang="en-US" sz="3413">
                    <a:latin typeface="Palatino Linotype"/>
                    <a:cs typeface="Palatino Linotype"/>
                  </a:rPr>
                  <a:t>The most popular non-linear model is probably</a:t>
                </a:r>
              </a:p>
              <a:p>
                <a:pPr marL="487604" indent="-487604">
                  <a:buFont typeface="Arial" panose="020B0604020202020204" pitchFamily="34" charset="0"/>
                  <a:buChar char="•"/>
                </a:pPr>
                <a:endParaRPr lang="en-US" sz="3413">
                  <a:latin typeface="Palatino Linotype"/>
                  <a:cs typeface="Palatino Linotype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413" i="1" dirty="0">
                          <a:latin typeface="Cambria Math" panose="02040503050406030204" pitchFamily="18" charset="0"/>
                          <a:cs typeface="Palatino Linotype"/>
                        </a:rPr>
                        <m:t>𝑌</m:t>
                      </m:r>
                      <m:r>
                        <a:rPr lang="en-US" sz="3413" i="1" dirty="0">
                          <a:latin typeface="Cambria Math" panose="02040503050406030204" pitchFamily="18" charset="0"/>
                          <a:cs typeface="Palatino Linotype"/>
                        </a:rPr>
                        <m:t>=</m:t>
                      </m:r>
                      <m:func>
                        <m:funcPr>
                          <m:ctrlPr>
                            <a:rPr lang="en-GB" sz="3413" i="1" dirty="0">
                              <a:latin typeface="Cambria Math" panose="02040503050406030204" pitchFamily="18" charset="0"/>
                              <a:cs typeface="Palatino Linotype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3413" dirty="0">
                              <a:latin typeface="Cambria Math" panose="02040503050406030204" pitchFamily="18" charset="0"/>
                              <a:cs typeface="Palatino Linotype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ctrlPr>
                                <a:rPr lang="en-GB" sz="3413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GB" sz="3413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3413" i="1" dirty="0"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en-GB" sz="3413" i="1" dirty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GB" sz="3413" i="1" dirty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GB" sz="3413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3413" i="1" dirty="0"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en-GB" sz="3413" i="1" dirty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GB" sz="3413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3413" i="1" dirty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GB" sz="3413" i="1" dirty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GB" sz="3413" i="1" dirty="0">
                                  <a:latin typeface="Cambria Math" panose="02040503050406030204" pitchFamily="18" charset="0"/>
                                </a:rPr>
                                <m:t>+…+</m:t>
                              </m:r>
                              <m:sSub>
                                <m:sSubPr>
                                  <m:ctrlPr>
                                    <a:rPr lang="en-GB" sz="3413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3413" i="1" dirty="0"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en-GB" sz="3413" i="1" dirty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GB" sz="3413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3413" i="1" dirty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GB" sz="3413" i="1" dirty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lang="en-GB" sz="3413" i="1" dirty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GB" sz="3413" i="1" dirty="0"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sz="3413">
                  <a:latin typeface="Palatino Linotype"/>
                  <a:cs typeface="Palatino Linotype"/>
                </a:endParaRPr>
              </a:p>
              <a:p>
                <a:endParaRPr lang="en-US" sz="3413">
                  <a:latin typeface="Palatino Linotype"/>
                  <a:cs typeface="Palatino Linotype"/>
                </a:endParaRPr>
              </a:p>
              <a:p>
                <a:endParaRPr lang="en-US" sz="3413">
                  <a:latin typeface="Palatino Linotype"/>
                  <a:cs typeface="Palatino Linotype"/>
                </a:endParaRPr>
              </a:p>
              <a:p>
                <a:pPr marL="487604" indent="-487604">
                  <a:buFont typeface="Arial" panose="020B0604020202020204" pitchFamily="34" charset="0"/>
                  <a:buChar char="•"/>
                </a:pPr>
                <a:r>
                  <a:rPr lang="en-US" sz="3413">
                    <a:latin typeface="Palatino Linotype"/>
                    <a:cs typeface="Palatino Linotype"/>
                  </a:rPr>
                  <a:t>To make it linear all that is required is to take the (natural) logarithm on both sides of the equation:</a:t>
                </a:r>
              </a:p>
              <a:p>
                <a:endParaRPr lang="en-US" sz="3413">
                  <a:latin typeface="Palatino Linotype"/>
                  <a:cs typeface="Palatino Linotype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GB" sz="3413" i="1">
                              <a:latin typeface="Cambria Math" panose="02040503050406030204" pitchFamily="18" charset="0"/>
                              <a:cs typeface="Palatino Linotype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3413">
                              <a:latin typeface="Cambria Math" panose="02040503050406030204" pitchFamily="18" charset="0"/>
                              <a:cs typeface="Palatino Linotype"/>
                            </a:rPr>
                            <m:t>ln</m:t>
                          </m:r>
                        </m:fName>
                        <m:e>
                          <m:r>
                            <a:rPr lang="en-GB" sz="3413" i="1">
                              <a:latin typeface="Cambria Math" panose="02040503050406030204" pitchFamily="18" charset="0"/>
                              <a:cs typeface="Palatino Linotype"/>
                            </a:rPr>
                            <m:t>𝑌</m:t>
                          </m:r>
                        </m:e>
                      </m:func>
                      <m:r>
                        <a:rPr lang="en-GB" sz="3413" i="1">
                          <a:latin typeface="Cambria Math" panose="02040503050406030204" pitchFamily="18" charset="0"/>
                          <a:cs typeface="Palatino Linotype"/>
                        </a:rPr>
                        <m:t>=</m:t>
                      </m:r>
                      <m:sSub>
                        <m:sSubPr>
                          <m:ctrlPr>
                            <a:rPr lang="en-GB" sz="3413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3413" i="1" dirty="0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GB" sz="3413" i="1" dirty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GB" sz="3413" i="1" dirty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GB" sz="3413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3413" i="1" dirty="0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GB" sz="3413" i="1" dirty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GB" sz="3413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3413" i="1" dirty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GB" sz="3413" i="1" dirty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GB" sz="3413" i="1" dirty="0">
                          <a:latin typeface="Cambria Math" panose="02040503050406030204" pitchFamily="18" charset="0"/>
                        </a:rPr>
                        <m:t>+…+</m:t>
                      </m:r>
                      <m:sSub>
                        <m:sSubPr>
                          <m:ctrlPr>
                            <a:rPr lang="en-GB" sz="3413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3413" i="1" dirty="0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GB" sz="3413" i="1" dirty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sSub>
                        <m:sSubPr>
                          <m:ctrlPr>
                            <a:rPr lang="en-GB" sz="3413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3413" i="1" dirty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GB" sz="3413" i="1" dirty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GB" sz="3413" i="1" dirty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GB" sz="3413" i="1" dirty="0">
                          <a:latin typeface="Cambria Math" panose="02040503050406030204" pitchFamily="18" charset="0"/>
                        </a:rPr>
                        <m:t>𝜖</m:t>
                      </m:r>
                    </m:oMath>
                  </m:oMathPara>
                </a14:m>
                <a:endParaRPr lang="en-US" sz="3413">
                  <a:latin typeface="Palatino Linotype"/>
                  <a:cs typeface="Palatino Linotype"/>
                </a:endParaRPr>
              </a:p>
              <a:p>
                <a:endParaRPr lang="en-US" sz="3413">
                  <a:latin typeface="Palatino Linotype"/>
                  <a:cs typeface="Palatino Linotype"/>
                </a:endParaRPr>
              </a:p>
              <a:p>
                <a:pPr marL="487604" indent="-487604">
                  <a:buFont typeface="Arial" panose="020B0604020202020204" pitchFamily="34" charset="0"/>
                  <a:buChar char="•"/>
                </a:pPr>
                <a:r>
                  <a:rPr lang="en-US" sz="3413">
                    <a:latin typeface="Palatino Linotype"/>
                    <a:cs typeface="Palatino Linotype"/>
                  </a:rPr>
                  <a:t>One of the reasons why it’s popular is the interpretation of the </a:t>
                </a:r>
                <a14:m>
                  <m:oMath xmlns:m="http://schemas.openxmlformats.org/officeDocument/2006/math">
                    <m:r>
                      <a:rPr lang="en-GB" sz="3413" i="1">
                        <a:latin typeface="Cambria Math" panose="02040503050406030204" pitchFamily="18" charset="0"/>
                        <a:cs typeface="Palatino Linotype"/>
                      </a:rPr>
                      <m:t>𝛽</m:t>
                    </m:r>
                  </m:oMath>
                </a14:m>
                <a:r>
                  <a:rPr lang="en-US" sz="3413">
                    <a:latin typeface="Palatino Linotype"/>
                    <a:cs typeface="Palatino Linotype"/>
                  </a:rPr>
                  <a:t> coefficients it implies</a:t>
                </a: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338" y="1765128"/>
                <a:ext cx="12169104" cy="6302495"/>
              </a:xfrm>
              <a:prstGeom prst="rect">
                <a:avLst/>
              </a:prstGeom>
              <a:blipFill>
                <a:blip r:embed="rId2"/>
                <a:stretch>
                  <a:fillRect l="-2003" t="-2130" b="-329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763086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" name="Rounded Rectangular Callout 4">
                <a:extLst>
                  <a:ext uri="{FF2B5EF4-FFF2-40B4-BE49-F238E27FC236}">
                    <a16:creationId xmlns:a16="http://schemas.microsoft.com/office/drawing/2014/main" id="{C2FC4C29-DD71-4C05-9836-616BA951C122}"/>
                  </a:ext>
                </a:extLst>
              </p:cNvPr>
              <p:cNvSpPr/>
              <p:nvPr/>
            </p:nvSpPr>
            <p:spPr>
              <a:xfrm>
                <a:off x="787078" y="2539708"/>
                <a:ext cx="10347769" cy="4613446"/>
              </a:xfrm>
              <a:prstGeom prst="wedgeRoundRectCallout">
                <a:avLst>
                  <a:gd name="adj1" fmla="val -12345"/>
                  <a:gd name="adj2" fmla="val -58280"/>
                  <a:gd name="adj3" fmla="val 16667"/>
                </a:avLst>
              </a:prstGeom>
              <a:ln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sz="2600" dirty="0">
                    <a:latin typeface="Cambria Math" charset="0"/>
                  </a:rPr>
                  <a:t>As before: change in dependent variable for given change in X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sz="2600" dirty="0">
                    <a:latin typeface="Cambria Math" charset="0"/>
                  </a:rPr>
                  <a:t>However now:  </a:t>
                </a:r>
                <a:endParaRPr lang="en-GB" sz="2600" i="1" dirty="0">
                  <a:latin typeface="Cambria Math" panose="020405030504060302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GB" sz="2600" b="0" i="1" smtClean="0">
                        <a:latin typeface="Cambria Math" panose="02040503050406030204" pitchFamily="18" charset="0"/>
                      </a:rPr>
                      <m:t>𝐷𝑒𝑝𝑉𝑎</m:t>
                    </m:r>
                    <m:sSub>
                      <m:sSubPr>
                        <m:ctrlPr>
                          <a:rPr lang="en-GB" sz="2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6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GB" sz="26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en-GB" sz="26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GB" sz="2600" b="0" i="1" smtClean="0">
                        <a:latin typeface="Cambria Math" panose="02040503050406030204" pitchFamily="18" charset="0"/>
                      </a:rPr>
                      <m:t>𝐷𝑒𝑝𝑉𝑎</m:t>
                    </m:r>
                    <m:sSub>
                      <m:sSubPr>
                        <m:ctrlPr>
                          <a:rPr lang="en-GB" sz="2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6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GB" sz="26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</m:oMath>
                </a14:m>
                <a:endParaRPr lang="en-GB" sz="2600" i="1" dirty="0">
                  <a:latin typeface="Cambria Math" panose="020405030504060302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GB" sz="26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GB" sz="2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sz="2600" b="0" i="0" smtClean="0">
                            <a:latin typeface="Cambria Math" panose="02040503050406030204" pitchFamily="18" charset="0"/>
                          </a:rPr>
                          <m:t>lnY</m:t>
                        </m:r>
                      </m:e>
                      <m:sub>
                        <m:r>
                          <a:rPr lang="en-GB" sz="26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en-GB" sz="2600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GB" sz="2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sz="2600" b="0" i="0" smtClean="0">
                            <a:latin typeface="Cambria Math" panose="02040503050406030204" pitchFamily="18" charset="0"/>
                          </a:rPr>
                          <m:t>lnY</m:t>
                        </m:r>
                      </m:e>
                      <m:sub>
                        <m:r>
                          <a:rPr lang="en-GB" sz="26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</m:oMath>
                </a14:m>
                <a:endParaRPr lang="en-GB" sz="2600" i="1" dirty="0">
                  <a:latin typeface="Cambria Math" panose="020405030504060302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GB" sz="26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GB" sz="2600" i="0" smtClean="0">
                        <a:latin typeface="Cambria Math" panose="02040503050406030204" pitchFamily="18" charset="0"/>
                      </a:rPr>
                      <m:t>ln</m:t>
                    </m:r>
                    <m:d>
                      <m:dPr>
                        <m:ctrlPr>
                          <a:rPr lang="en-GB" sz="26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GB" sz="26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GB" sz="26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2600" b="0" i="1" smtClean="0"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</m:e>
                              <m:sub>
                                <m:r>
                                  <a:rPr lang="en-GB" sz="2600" b="0" i="1" smtClean="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GB" sz="26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2600" b="0" i="1" smtClean="0"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</m:e>
                              <m:sub>
                                <m:r>
                                  <a:rPr lang="en-GB" sz="2600" b="0" i="1" smtClean="0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sub>
                            </m:sSub>
                          </m:den>
                        </m:f>
                      </m:e>
                    </m:d>
                  </m:oMath>
                </a14:m>
                <a:endParaRPr lang="en-GB" sz="2600" i="1" dirty="0">
                  <a:latin typeface="Cambria Math" panose="020405030504060302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GB" sz="26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GB" sz="2600">
                        <a:latin typeface="Cambria Math" panose="02040503050406030204" pitchFamily="18" charset="0"/>
                      </a:rPr>
                      <m:t>ln</m:t>
                    </m:r>
                    <m:d>
                      <m:dPr>
                        <m:ctrlPr>
                          <a:rPr lang="en-GB" sz="2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600" b="0" i="1" smtClean="0">
                            <a:latin typeface="Cambria Math" panose="02040503050406030204" pitchFamily="18" charset="0"/>
                          </a:rPr>
                          <m:t>1+</m:t>
                        </m:r>
                        <m:f>
                          <m:fPr>
                            <m:ctrlPr>
                              <a:rPr lang="en-GB" sz="26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GB" sz="26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2600" b="0" i="1"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</m:e>
                              <m:sub>
                                <m:r>
                                  <a:rPr lang="en-GB" sz="2600" b="0" i="1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GB" sz="26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2600" b="0" i="1"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</m:e>
                              <m:sub>
                                <m:r>
                                  <a:rPr lang="en-GB" sz="2600" b="0" i="1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sub>
                            </m:sSub>
                          </m:den>
                        </m:f>
                        <m:r>
                          <a:rPr lang="en-GB" sz="26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e>
                    </m:d>
                  </m:oMath>
                </a14:m>
                <a:endParaRPr lang="en-GB" sz="2600" i="1" dirty="0">
                  <a:latin typeface="Cambria Math" panose="020405030504060302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GB" sz="2600" b="0" i="1">
                        <a:latin typeface="Cambria Math" panose="02040503050406030204" pitchFamily="18" charset="0"/>
                      </a:rPr>
                      <m:t>≈</m:t>
                    </m:r>
                    <m:f>
                      <m:fPr>
                        <m:ctrlPr>
                          <a:rPr lang="en-GB" sz="2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GB" sz="2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600" b="0" i="1"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  <m:sub>
                            <m:r>
                              <a:rPr lang="en-GB" sz="2600" b="0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GB" sz="2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600" b="0" i="1"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  <m:sub>
                            <m:r>
                              <a:rPr lang="en-GB" sz="2600" b="0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b>
                        </m:sSub>
                      </m:den>
                    </m:f>
                    <m:r>
                      <a:rPr lang="en-GB" sz="2600" b="0" i="1"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endParaRPr lang="en-GB" sz="2600" i="1" dirty="0">
                  <a:latin typeface="Cambria Math" panose="020405030504060302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GB" sz="26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sz="2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GB" sz="2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600" b="0" i="1"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  <m:sub>
                            <m:r>
                              <a:rPr lang="en-GB" sz="2600" b="0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sub>
                        </m:sSub>
                        <m:r>
                          <a:rPr lang="en-GB" sz="26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GB" sz="2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600" b="0" i="1" smtClean="0"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  <m:sub>
                            <m:r>
                              <a:rPr lang="en-GB" sz="2600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GB" sz="2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600" b="0" i="1"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  <m:sub>
                            <m:r>
                              <a:rPr lang="en-GB" sz="2600" b="0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b>
                        </m:sSub>
                      </m:den>
                    </m:f>
                  </m:oMath>
                </a14:m>
                <a:endParaRPr lang="en-GB" sz="2600" dirty="0">
                  <a:latin typeface="Cambria Math" charset="0"/>
                </a:endParaRPr>
              </a:p>
            </p:txBody>
          </p:sp>
        </mc:Choice>
        <mc:Fallback xmlns="">
          <p:sp>
            <p:nvSpPr>
              <p:cNvPr id="8" name="Rounded Rectangular Callout 4">
                <a:extLst>
                  <a:ext uri="{FF2B5EF4-FFF2-40B4-BE49-F238E27FC236}">
                    <a16:creationId xmlns:a16="http://schemas.microsoft.com/office/drawing/2014/main" id="{C2FC4C29-DD71-4C05-9836-616BA951C12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7078" y="2539708"/>
                <a:ext cx="10347769" cy="4613446"/>
              </a:xfrm>
              <a:prstGeom prst="wedgeRoundRectCallout">
                <a:avLst>
                  <a:gd name="adj1" fmla="val -12345"/>
                  <a:gd name="adj2" fmla="val -58280"/>
                  <a:gd name="adj3" fmla="val 16667"/>
                </a:avLst>
              </a:prstGeom>
              <a:blipFill>
                <a:blip r:embed="rId2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4"/>
          <p:cNvSpPr txBox="1">
            <a:spLocks noChangeArrowheads="1"/>
          </p:cNvSpPr>
          <p:nvPr/>
        </p:nvSpPr>
        <p:spPr>
          <a:xfrm>
            <a:off x="154339" y="140272"/>
            <a:ext cx="10453968" cy="948289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3">
                    <a:lumMod val="50000"/>
                  </a:schemeClr>
                </a:solidFill>
                <a:latin typeface="Palatino Linotype"/>
                <a:ea typeface="+mj-ea"/>
                <a:cs typeface="Palatino Linotype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9pPr>
          </a:lstStyle>
          <a:p>
            <a:pPr defTabSz="1300277"/>
            <a:r>
              <a:rPr lang="en-US" sz="4550" kern="0">
                <a:latin typeface="Palatino Linotype" charset="0"/>
              </a:rPr>
              <a:t>Interpreting log-linear relationships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ounded Rectangular Callout 4"/>
              <p:cNvSpPr/>
              <p:nvPr/>
            </p:nvSpPr>
            <p:spPr>
              <a:xfrm>
                <a:off x="912973" y="7517952"/>
                <a:ext cx="4040992" cy="2291000"/>
              </a:xfrm>
              <a:prstGeom prst="wedgeRoundRectCallout">
                <a:avLst>
                  <a:gd name="adj1" fmla="val -14041"/>
                  <a:gd name="adj2" fmla="val -67565"/>
                  <a:gd name="adj3" fmla="val 16667"/>
                </a:avLst>
              </a:prstGeom>
              <a:solidFill>
                <a:schemeClr val="accent4"/>
              </a:solidFill>
              <a:ln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2800" dirty="0">
                    <a:latin typeface="Cambria Math" charset="0"/>
                  </a:rPr>
                  <a:t>Hence, </a:t>
                </a:r>
                <a14:m>
                  <m:oMath xmlns:m="http://schemas.openxmlformats.org/officeDocument/2006/math">
                    <m:r>
                      <a:rPr lang="en-GB" sz="2800" b="0" i="1" smtClean="0"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GB" sz="2800" dirty="0">
                    <a:latin typeface="Cambria Math" charset="0"/>
                  </a:rPr>
                  <a:t> captures (approximately) the Growth in dependent variable Y when we change X by 1 unit</a:t>
                </a:r>
              </a:p>
            </p:txBody>
          </p:sp>
        </mc:Choice>
        <mc:Fallback xmlns="">
          <p:sp>
            <p:nvSpPr>
              <p:cNvPr id="5" name="Rounded Rectangular Callout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2973" y="7517952"/>
                <a:ext cx="4040992" cy="2291000"/>
              </a:xfrm>
              <a:prstGeom prst="wedgeRoundRectCallout">
                <a:avLst>
                  <a:gd name="adj1" fmla="val -14041"/>
                  <a:gd name="adj2" fmla="val -67565"/>
                  <a:gd name="adj3" fmla="val 16667"/>
                </a:avLst>
              </a:prstGeom>
              <a:blipFill>
                <a:blip r:embed="rId3"/>
                <a:stretch>
                  <a:fillRect b="-4955"/>
                </a:stretch>
              </a:blipFill>
              <a:ln/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C2C3C00-D1A7-4EBA-8A50-929672146106}"/>
                  </a:ext>
                </a:extLst>
              </p:cNvPr>
              <p:cNvSpPr txBox="1"/>
              <p:nvPr/>
            </p:nvSpPr>
            <p:spPr>
              <a:xfrm>
                <a:off x="2344557" y="1652606"/>
                <a:ext cx="5300583" cy="52520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GB" sz="3413" i="1" smtClean="0">
                              <a:latin typeface="Cambria Math" panose="02040503050406030204" pitchFamily="18" charset="0"/>
                              <a:cs typeface="Palatino Linotype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3413">
                              <a:latin typeface="Cambria Math" panose="02040503050406030204" pitchFamily="18" charset="0"/>
                              <a:cs typeface="Palatino Linotype"/>
                            </a:rPr>
                            <m:t>ln</m:t>
                          </m:r>
                        </m:fName>
                        <m:e>
                          <m:r>
                            <a:rPr lang="en-GB" sz="3413" i="1">
                              <a:latin typeface="Cambria Math" panose="02040503050406030204" pitchFamily="18" charset="0"/>
                              <a:cs typeface="Palatino Linotype"/>
                            </a:rPr>
                            <m:t>𝑌</m:t>
                          </m:r>
                        </m:e>
                      </m:func>
                      <m:r>
                        <a:rPr lang="en-GB" sz="3413" i="1">
                          <a:latin typeface="Cambria Math" panose="02040503050406030204" pitchFamily="18" charset="0"/>
                          <a:cs typeface="Palatino Linotype"/>
                        </a:rPr>
                        <m:t>=…+</m:t>
                      </m:r>
                      <m:r>
                        <a:rPr lang="en-GB" sz="3413" b="0" i="1" smtClean="0">
                          <a:latin typeface="Cambria Math" panose="02040503050406030204" pitchFamily="18" charset="0"/>
                          <a:cs typeface="Palatino Linotype"/>
                        </a:rPr>
                        <m:t>𝛽</m:t>
                      </m:r>
                      <m:r>
                        <a:rPr lang="en-GB" sz="3413" b="0" i="1" smtClean="0">
                          <a:latin typeface="Cambria Math" panose="02040503050406030204" pitchFamily="18" charset="0"/>
                          <a:cs typeface="Palatino Linotype"/>
                        </a:rPr>
                        <m:t>𝑋</m:t>
                      </m:r>
                      <m:r>
                        <a:rPr lang="en-GB" sz="3413" i="1">
                          <a:latin typeface="Cambria Math" panose="02040503050406030204" pitchFamily="18" charset="0"/>
                          <a:cs typeface="Palatino Linotype"/>
                        </a:rPr>
                        <m:t>+</m:t>
                      </m:r>
                      <m:r>
                        <a:rPr lang="en-GB" sz="3413" i="1">
                          <a:latin typeface="Cambria Math" panose="02040503050406030204" pitchFamily="18" charset="0"/>
                          <a:cs typeface="Palatino Linotype"/>
                        </a:rPr>
                        <m:t>𝜖</m:t>
                      </m:r>
                    </m:oMath>
                  </m:oMathPara>
                </a14:m>
                <a:endParaRPr lang="en-GB" sz="3413" dirty="0">
                  <a:latin typeface="Palatino Linotype"/>
                  <a:cs typeface="Palatino Linotype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C2C3C00-D1A7-4EBA-8A50-9296721461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4557" y="1652606"/>
                <a:ext cx="5300583" cy="52520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02F4915E-2707-4DB3-A0D3-CE977A0701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7687" y="3741832"/>
            <a:ext cx="4917792" cy="5316359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1B6C7DB6-C457-4461-9B02-75F813B44BAA}"/>
              </a:ext>
            </a:extLst>
          </p:cNvPr>
          <p:cNvSpPr/>
          <p:nvPr/>
        </p:nvSpPr>
        <p:spPr>
          <a:xfrm>
            <a:off x="7193666" y="4013691"/>
            <a:ext cx="1678329" cy="821803"/>
          </a:xfrm>
          <a:prstGeom prst="wedgeRoundRectCallout">
            <a:avLst>
              <a:gd name="adj1" fmla="val 146064"/>
              <a:gd name="adj2" fmla="val -41726"/>
              <a:gd name="adj3" fmla="val 1666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z</a:t>
            </a: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D2302ACC-B9B1-4290-B64E-B1F65246DFC3}"/>
              </a:ext>
            </a:extLst>
          </p:cNvPr>
          <p:cNvSpPr/>
          <p:nvPr/>
        </p:nvSpPr>
        <p:spPr>
          <a:xfrm>
            <a:off x="8596131" y="6618189"/>
            <a:ext cx="1678329" cy="821803"/>
          </a:xfrm>
          <a:prstGeom prst="wedgeRoundRectCallout">
            <a:avLst>
              <a:gd name="adj1" fmla="val 57788"/>
              <a:gd name="adj2" fmla="val -324824"/>
              <a:gd name="adj3" fmla="val 1666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ln(1+z)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allout: Up Arrow 10">
                <a:extLst>
                  <a:ext uri="{FF2B5EF4-FFF2-40B4-BE49-F238E27FC236}">
                    <a16:creationId xmlns:a16="http://schemas.microsoft.com/office/drawing/2014/main" id="{05A08871-1399-4D65-9B71-06FC1C06551D}"/>
                  </a:ext>
                </a:extLst>
              </p:cNvPr>
              <p:cNvSpPr/>
              <p:nvPr/>
            </p:nvSpPr>
            <p:spPr>
              <a:xfrm rot="18972703">
                <a:off x="3234071" y="5360528"/>
                <a:ext cx="2104468" cy="1402988"/>
              </a:xfrm>
              <a:prstGeom prst="upArrowCallout">
                <a:avLst>
                  <a:gd name="adj1" fmla="val 31593"/>
                  <a:gd name="adj2" fmla="val 61264"/>
                  <a:gd name="adj3" fmla="val 25000"/>
                  <a:gd name="adj4" fmla="val 61680"/>
                </a:avLst>
              </a:prstGeom>
              <a:solidFill>
                <a:srgbClr val="FFDA22"/>
              </a:solidFill>
              <a:ln>
                <a:solidFill>
                  <a:srgbClr val="FFDA2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>
                    <a:solidFill>
                      <a:schemeClr val="tx2"/>
                    </a:solidFill>
                  </a:rPr>
                  <a:t>Let </a:t>
                </a:r>
                <a14:m>
                  <m:oMath xmlns:m="http://schemas.openxmlformats.org/officeDocument/2006/math">
                    <m:r>
                      <a:rPr lang="en-GB" i="1" dirty="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GB" i="1" dirty="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sz="24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GB" sz="2400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400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  <m:sub>
                            <m:r>
                              <a:rPr lang="en-GB" sz="2400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GB" sz="2400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400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  <m:sub>
                            <m:r>
                              <a:rPr lang="en-GB" sz="2400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b>
                        </m:sSub>
                      </m:den>
                    </m:f>
                    <m:r>
                      <a:rPr lang="en-GB" sz="2400" i="1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endParaRPr lang="en-GB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11" name="Callout: Up Arrow 10">
                <a:extLst>
                  <a:ext uri="{FF2B5EF4-FFF2-40B4-BE49-F238E27FC236}">
                    <a16:creationId xmlns:a16="http://schemas.microsoft.com/office/drawing/2014/main" id="{05A08871-1399-4D65-9B71-06FC1C06551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8972703">
                <a:off x="3234071" y="5360528"/>
                <a:ext cx="2104468" cy="1402988"/>
              </a:xfrm>
              <a:prstGeom prst="upArrowCallout">
                <a:avLst>
                  <a:gd name="adj1" fmla="val 31593"/>
                  <a:gd name="adj2" fmla="val 61264"/>
                  <a:gd name="adj3" fmla="val 25000"/>
                  <a:gd name="adj4" fmla="val 61680"/>
                </a:avLst>
              </a:prstGeom>
              <a:blipFill>
                <a:blip r:embed="rId6"/>
                <a:stretch>
                  <a:fillRect b="-576"/>
                </a:stretch>
              </a:blipFill>
              <a:ln>
                <a:solidFill>
                  <a:srgbClr val="FFDA22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" name="Speech Bubble: Rectangle 1">
                <a:extLst>
                  <a:ext uri="{FF2B5EF4-FFF2-40B4-BE49-F238E27FC236}">
                    <a16:creationId xmlns:a16="http://schemas.microsoft.com/office/drawing/2014/main" id="{4C7BFC6F-9D25-4B58-8D01-515D27B3756F}"/>
                  </a:ext>
                </a:extLst>
              </p:cNvPr>
              <p:cNvSpPr/>
              <p:nvPr/>
            </p:nvSpPr>
            <p:spPr>
              <a:xfrm>
                <a:off x="7745506" y="1249082"/>
                <a:ext cx="4249270" cy="639483"/>
              </a:xfrm>
              <a:prstGeom prst="wedgeRectCallout">
                <a:avLst>
                  <a:gd name="adj1" fmla="val 4579"/>
                  <a:gd name="adj2" fmla="val 172780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/>
                  <a:t>e.g.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</m:oMath>
                </a14:m>
                <a:r>
                  <a:rPr lang="en-GB" dirty="0"/>
                  <a:t>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</a:rPr>
                      <m:t>+1</m:t>
                    </m:r>
                  </m:oMath>
                </a14:m>
                <a:endParaRPr lang="en-GB" dirty="0"/>
              </a:p>
            </p:txBody>
          </p:sp>
        </mc:Choice>
        <mc:Fallback>
          <p:sp>
            <p:nvSpPr>
              <p:cNvPr id="2" name="Speech Bubble: Rectangle 1">
                <a:extLst>
                  <a:ext uri="{FF2B5EF4-FFF2-40B4-BE49-F238E27FC236}">
                    <a16:creationId xmlns:a16="http://schemas.microsoft.com/office/drawing/2014/main" id="{4C7BFC6F-9D25-4B58-8D01-515D27B3756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45506" y="1249082"/>
                <a:ext cx="4249270" cy="639483"/>
              </a:xfrm>
              <a:prstGeom prst="wedgeRectCallout">
                <a:avLst>
                  <a:gd name="adj1" fmla="val 4579"/>
                  <a:gd name="adj2" fmla="val 172780"/>
                </a:avLst>
              </a:prstGeom>
              <a:blipFill>
                <a:blip r:embed="rId7"/>
                <a:stretch>
                  <a:fillRect l="-28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09725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Rectangle 4"/>
          <p:cNvSpPr>
            <a:spLocks noGrp="1" noChangeArrowheads="1"/>
          </p:cNvSpPr>
          <p:nvPr>
            <p:ph type="title"/>
          </p:nvPr>
        </p:nvSpPr>
        <p:spPr>
          <a:xfrm>
            <a:off x="365581" y="473033"/>
            <a:ext cx="9829892" cy="948289"/>
          </a:xfrm>
        </p:spPr>
        <p:txBody>
          <a:bodyPr/>
          <a:lstStyle/>
          <a:p>
            <a:r>
              <a:rPr lang="en-US" b="1" dirty="0">
                <a:latin typeface="Palatino Linotype" charset="0"/>
              </a:rPr>
              <a:t>Looking at wage regressions as example again: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DBDF5A-9DE0-48BA-91AD-C86EC74409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73849"/>
            <a:ext cx="13646802" cy="8090321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8A5FE440-28AF-4BDC-8AFB-F253FBF4DA3E}"/>
              </a:ext>
            </a:extLst>
          </p:cNvPr>
          <p:cNvSpPr/>
          <p:nvPr/>
        </p:nvSpPr>
        <p:spPr>
          <a:xfrm>
            <a:off x="7562088" y="1885918"/>
            <a:ext cx="5102352" cy="3710210"/>
          </a:xfrm>
          <a:prstGeom prst="wedgeRoundRectCallout">
            <a:avLst>
              <a:gd name="adj1" fmla="val -68814"/>
              <a:gd name="adj2" fmla="val 12949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Change the x variable by 1 unit. What’s the effect on the Y variable?</a:t>
            </a:r>
          </a:p>
          <a:p>
            <a:pPr algn="ctr"/>
            <a:endParaRPr lang="en-GB" dirty="0"/>
          </a:p>
          <a:p>
            <a:pPr algn="ctr"/>
            <a:r>
              <a:rPr lang="en-GB" dirty="0"/>
              <a:t>i.e. go from male to female, what’s the effect on wages?</a:t>
            </a:r>
          </a:p>
        </p:txBody>
      </p:sp>
    </p:spTree>
    <p:extLst>
      <p:ext uri="{BB962C8B-B14F-4D97-AF65-F5344CB8AC3E}">
        <p14:creationId xmlns:p14="http://schemas.microsoft.com/office/powerpoint/2010/main" val="11040780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erson, person, holding, person&#10;&#10;Description automatically generated">
            <a:extLst>
              <a:ext uri="{FF2B5EF4-FFF2-40B4-BE49-F238E27FC236}">
                <a16:creationId xmlns:a16="http://schemas.microsoft.com/office/drawing/2014/main" id="{59F5BBED-11EF-486C-A0E0-A66E6B59C2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94" y="11575"/>
            <a:ext cx="7584973" cy="5056649"/>
          </a:xfrm>
          <a:prstGeom prst="rect">
            <a:avLst/>
          </a:prstGeom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D05BE029-A916-4A78-95B1-2F37C2621DE9}"/>
              </a:ext>
            </a:extLst>
          </p:cNvPr>
          <p:cNvSpPr/>
          <p:nvPr/>
        </p:nvSpPr>
        <p:spPr>
          <a:xfrm>
            <a:off x="2268637" y="191387"/>
            <a:ext cx="5034987" cy="612648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To log or not log?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Flowchart: Manual Input 4">
                <a:extLst>
                  <a:ext uri="{FF2B5EF4-FFF2-40B4-BE49-F238E27FC236}">
                    <a16:creationId xmlns:a16="http://schemas.microsoft.com/office/drawing/2014/main" id="{212872AB-80A8-450C-BE38-A1D5A4E8272E}"/>
                  </a:ext>
                </a:extLst>
              </p:cNvPr>
              <p:cNvSpPr/>
              <p:nvPr/>
            </p:nvSpPr>
            <p:spPr>
              <a:xfrm>
                <a:off x="197854" y="3819646"/>
                <a:ext cx="12557448" cy="4653022"/>
              </a:xfrm>
              <a:prstGeom prst="flowChartManualInpu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GB" sz="3600" dirty="0"/>
                  <a:t>Which is more plausible?</a:t>
                </a:r>
              </a:p>
              <a:p>
                <a:endParaRPr lang="en-GB" sz="3600" dirty="0"/>
              </a:p>
              <a:p>
                <a:pPr marL="514350" indent="-514350">
                  <a:buAutoNum type="arabicPeriod"/>
                </a:pPr>
                <a:r>
                  <a:rPr lang="en-GB" sz="3600" dirty="0"/>
                  <a:t>Change in X leads to fixed change in Y</a:t>
                </a:r>
                <a:r>
                  <a:rPr lang="en-GB" sz="3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→ use </a:t>
                </a:r>
                <a14:m>
                  <m:oMath xmlns:m="http://schemas.openxmlformats.org/officeDocument/2006/math">
                    <m:r>
                      <a:rPr lang="en-GB" sz="3600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𝑌</m:t>
                    </m:r>
                  </m:oMath>
                </a14:m>
                <a:endParaRPr lang="en-GB" sz="3600" dirty="0"/>
              </a:p>
              <a:p>
                <a:pPr marL="514350" indent="-514350">
                  <a:buFontTx/>
                  <a:buAutoNum type="arabicPeriod"/>
                </a:pPr>
                <a:r>
                  <a:rPr lang="en-GB" sz="3600" dirty="0"/>
                  <a:t>Change in X leads to fixed percentage change in Y</a:t>
                </a:r>
                <a:r>
                  <a:rPr lang="en-GB" sz="3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→ use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3600" dirty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l</m:t>
                    </m:r>
                    <m:r>
                      <m:rPr>
                        <m:sty m:val="p"/>
                      </m:rPr>
                      <a:rPr lang="en-GB" sz="3600" b="0" i="0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n</m:t>
                    </m:r>
                    <m:r>
                      <a:rPr lang="en-GB" sz="3600" i="1" dirty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𝑌</m:t>
                    </m:r>
                  </m:oMath>
                </a14:m>
                <a:endParaRPr lang="en-GB" sz="3600" dirty="0"/>
              </a:p>
              <a:p>
                <a:pPr marL="514350" indent="-514350">
                  <a:buAutoNum type="arabicPeriod"/>
                </a:pPr>
                <a:endParaRPr lang="en-GB" sz="3600" dirty="0"/>
              </a:p>
            </p:txBody>
          </p:sp>
        </mc:Choice>
        <mc:Fallback xmlns="">
          <p:sp>
            <p:nvSpPr>
              <p:cNvPr id="5" name="Flowchart: Manual Input 4">
                <a:extLst>
                  <a:ext uri="{FF2B5EF4-FFF2-40B4-BE49-F238E27FC236}">
                    <a16:creationId xmlns:a16="http://schemas.microsoft.com/office/drawing/2014/main" id="{212872AB-80A8-450C-BE38-A1D5A4E8272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854" y="3819646"/>
                <a:ext cx="12557448" cy="4653022"/>
              </a:xfrm>
              <a:prstGeom prst="flowChartManualInput">
                <a:avLst/>
              </a:prstGeom>
              <a:blipFill>
                <a:blip r:embed="rId3"/>
                <a:stretch>
                  <a:fillRect l="-140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649880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" name="Rounded Rectangular Callout 4">
                <a:extLst>
                  <a:ext uri="{FF2B5EF4-FFF2-40B4-BE49-F238E27FC236}">
                    <a16:creationId xmlns:a16="http://schemas.microsoft.com/office/drawing/2014/main" id="{C2FC4C29-DD71-4C05-9836-616BA951C122}"/>
                  </a:ext>
                </a:extLst>
              </p:cNvPr>
              <p:cNvSpPr/>
              <p:nvPr/>
            </p:nvSpPr>
            <p:spPr>
              <a:xfrm>
                <a:off x="787078" y="2539708"/>
                <a:ext cx="10347769" cy="4613446"/>
              </a:xfrm>
              <a:prstGeom prst="wedgeRoundRectCallout">
                <a:avLst>
                  <a:gd name="adj1" fmla="val -12345"/>
                  <a:gd name="adj2" fmla="val -58280"/>
                  <a:gd name="adj3" fmla="val 16667"/>
                </a:avLst>
              </a:prstGeom>
              <a:ln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sz="2600" dirty="0">
                    <a:latin typeface="Cambria Math" charset="0"/>
                  </a:rPr>
                  <a:t>As before: change in dependent variable for given change in X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sz="2600" dirty="0">
                    <a:latin typeface="Cambria Math" charset="0"/>
                  </a:rPr>
                  <a:t>However now:  </a:t>
                </a:r>
                <a:endParaRPr lang="en-GB" sz="260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600" b="0" i="1" smtClean="0">
                          <a:latin typeface="Cambria Math" panose="02040503050406030204" pitchFamily="18" charset="0"/>
                        </a:rPr>
                        <m:t>𝛽</m:t>
                      </m:r>
                      <m:r>
                        <a:rPr lang="en-GB" sz="2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600" b="0" i="1" smtClean="0">
                              <a:latin typeface="Cambria Math" panose="02040503050406030204" pitchFamily="18" charset="0"/>
                            </a:rPr>
                            <m:t>𝐷𝑒𝑝𝑉𝑎</m:t>
                          </m:r>
                          <m:sSub>
                            <m:sSubPr>
                              <m:ctrlPr>
                                <a:rPr lang="en-GB" sz="26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6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GB" sz="2600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  <m:r>
                            <a:rPr lang="en-GB" sz="26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GB" sz="2600" b="0" i="1" smtClean="0">
                              <a:latin typeface="Cambria Math" panose="02040503050406030204" pitchFamily="18" charset="0"/>
                            </a:rPr>
                            <m:t>𝐷𝑒𝑝𝑉𝑎</m:t>
                          </m:r>
                          <m:sSub>
                            <m:sSubPr>
                              <m:ctrlPr>
                                <a:rPr lang="en-GB" sz="26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6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GB" sz="2600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b>
                          </m:sSub>
                        </m:num>
                        <m:den>
                          <m:r>
                            <a:rPr lang="en-GB" sz="2600" b="0" i="1" smtClean="0">
                              <a:latin typeface="Cambria Math" panose="02040503050406030204" pitchFamily="18" charset="0"/>
                            </a:rPr>
                            <m:t>𝑋𝑉𝑎</m:t>
                          </m:r>
                          <m:sSub>
                            <m:sSubPr>
                              <m:ctrlPr>
                                <a:rPr lang="en-GB" sz="2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6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GB" sz="2600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  <m:r>
                            <a:rPr lang="en-GB" sz="26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GB" sz="2600" b="0" i="1" smtClean="0">
                              <a:latin typeface="Cambria Math" panose="02040503050406030204" pitchFamily="18" charset="0"/>
                            </a:rPr>
                            <m:t>𝑋𝑉𝑎</m:t>
                          </m:r>
                          <m:sSub>
                            <m:sSubPr>
                              <m:ctrlPr>
                                <a:rPr lang="en-GB" sz="2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6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GB" sz="2600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b>
                          </m:sSub>
                        </m:den>
                      </m:f>
                      <m:r>
                        <a:rPr lang="en-GB" sz="2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sz="2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func>
                                <m:funcPr>
                                  <m:ctrlPr>
                                    <a:rPr lang="en-GB" sz="2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GB" sz="2600" b="0" i="0" smtClean="0">
                                      <a:latin typeface="Cambria Math" panose="02040503050406030204" pitchFamily="18" charset="0"/>
                                    </a:rPr>
                                    <m:t>ln</m:t>
                                  </m:r>
                                </m:fName>
                                <m:e>
                                  <m:r>
                                    <a:rPr lang="en-GB" sz="2600" b="0" i="1" smtClean="0">
                                      <a:latin typeface="Cambria Math" panose="02040503050406030204" pitchFamily="18" charset="0"/>
                                    </a:rPr>
                                    <m:t>𝑌</m:t>
                                  </m:r>
                                </m:e>
                              </m:func>
                            </m:e>
                            <m:sub>
                              <m:r>
                                <a:rPr lang="en-GB" sz="26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  <m:r>
                            <a:rPr lang="en-GB" sz="2600" i="1">
                              <a:latin typeface="Cambria Math" panose="02040503050406030204" pitchFamily="18" charset="0"/>
                            </a:rPr>
                            <m:t>−</m:t>
                          </m:r>
                          <m:func>
                            <m:funcPr>
                              <m:ctrlPr>
                                <a:rPr lang="en-GB" sz="26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GB" sz="2600" b="0" i="0" smtClean="0">
                                  <a:latin typeface="Cambria Math" panose="02040503050406030204" pitchFamily="18" charset="0"/>
                                </a:rPr>
                                <m:t>ln</m:t>
                              </m:r>
                            </m:fName>
                            <m:e>
                              <m:sSub>
                                <m:sSubPr>
                                  <m:ctrlPr>
                                    <a:rPr lang="en-GB" sz="2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600" b="0" i="1" smtClean="0">
                                      <a:latin typeface="Cambria Math" panose="02040503050406030204" pitchFamily="18" charset="0"/>
                                    </a:rPr>
                                    <m:t>𝑌</m:t>
                                  </m:r>
                                </m:e>
                                <m:sub>
                                  <m:r>
                                    <a:rPr lang="en-GB" sz="2600" b="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</m:sSub>
                            </m:e>
                          </m:func>
                        </m:num>
                        <m:den>
                          <m:func>
                            <m:funcPr>
                              <m:ctrlPr>
                                <a:rPr lang="en-GB" sz="26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GB" sz="2600" b="0" i="0" smtClean="0">
                                  <a:latin typeface="Cambria Math" panose="02040503050406030204" pitchFamily="18" charset="0"/>
                                </a:rPr>
                                <m:t>ln</m:t>
                              </m:r>
                            </m:fName>
                            <m:e>
                              <m:sSub>
                                <m:sSubPr>
                                  <m:ctrlPr>
                                    <a:rPr lang="en-GB" sz="2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600" b="0" i="1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GB" sz="2600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sub>
                              </m:sSub>
                            </m:e>
                          </m:func>
                          <m:r>
                            <a:rPr lang="en-GB" sz="26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unc>
                            <m:funcPr>
                              <m:ctrlPr>
                                <a:rPr lang="en-GB" sz="26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GB" sz="2600" b="0" i="0" smtClean="0">
                                  <a:latin typeface="Cambria Math" panose="02040503050406030204" pitchFamily="18" charset="0"/>
                                </a:rPr>
                                <m:t>ln</m:t>
                              </m:r>
                            </m:fName>
                            <m:e>
                              <m:sSub>
                                <m:sSubPr>
                                  <m:ctrlPr>
                                    <a:rPr lang="en-GB" sz="2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600" b="0" i="1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GB" sz="2600" b="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</m:sSub>
                            </m:e>
                          </m:func>
                        </m:den>
                      </m:f>
                    </m:oMath>
                  </m:oMathPara>
                </a14:m>
                <a:endParaRPr lang="en-GB" sz="2600" i="1" dirty="0">
                  <a:latin typeface="Cambria Math" panose="02040503050406030204" pitchFamily="18" charset="0"/>
                </a:endParaRPr>
              </a:p>
              <a:p>
                <a:endParaRPr lang="en-GB" sz="260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>
                            <m:fPr>
                              <m:ctrlPr>
                                <a:rPr lang="en-GB" sz="26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GB" sz="2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600" i="1">
                                      <a:latin typeface="Cambria Math" panose="02040503050406030204" pitchFamily="18" charset="0"/>
                                    </a:rPr>
                                    <m:t>𝑌</m:t>
                                  </m:r>
                                </m:e>
                                <m:sub>
                                  <m:r>
                                    <a:rPr lang="en-GB" sz="2600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sub>
                              </m:sSub>
                              <m:r>
                                <a:rPr lang="en-GB" sz="26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GB" sz="2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600" i="1">
                                      <a:latin typeface="Cambria Math" panose="02040503050406030204" pitchFamily="18" charset="0"/>
                                    </a:rPr>
                                    <m:t>𝑌</m:t>
                                  </m:r>
                                </m:e>
                                <m:sub>
                                  <m:r>
                                    <a:rPr lang="en-GB" sz="2600" i="1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GB" sz="2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600" i="1">
                                      <a:latin typeface="Cambria Math" panose="02040503050406030204" pitchFamily="18" charset="0"/>
                                    </a:rPr>
                                    <m:t>𝑌</m:t>
                                  </m:r>
                                </m:e>
                                <m:sub>
                                  <m:r>
                                    <a:rPr lang="en-GB" sz="2600" i="1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</m:sSub>
                            </m:den>
                          </m:f>
                        </m:num>
                        <m:den>
                          <m:f>
                            <m:fPr>
                              <m:ctrlPr>
                                <a:rPr lang="en-GB" sz="26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GB" sz="2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600" b="0" i="1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GB" sz="2600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sub>
                              </m:sSub>
                              <m:r>
                                <a:rPr lang="en-GB" sz="26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GB" sz="2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600" b="0" i="1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GB" sz="2600" b="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GB" sz="2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600" b="0" i="1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GB" sz="2600" i="1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</m:sSub>
                            </m:den>
                          </m:f>
                        </m:den>
                      </m:f>
                    </m:oMath>
                  </m:oMathPara>
                </a14:m>
                <a:br>
                  <a:rPr lang="en-GB" sz="2600" i="1" dirty="0">
                    <a:latin typeface="Cambria Math" panose="02040503050406030204" pitchFamily="18" charset="0"/>
                  </a:rPr>
                </a:br>
                <a:endParaRPr lang="en-GB" sz="2600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Rounded Rectangular Callout 4">
                <a:extLst>
                  <a:ext uri="{FF2B5EF4-FFF2-40B4-BE49-F238E27FC236}">
                    <a16:creationId xmlns:a16="http://schemas.microsoft.com/office/drawing/2014/main" id="{C2FC4C29-DD71-4C05-9836-616BA951C12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7078" y="2539708"/>
                <a:ext cx="10347769" cy="4613446"/>
              </a:xfrm>
              <a:prstGeom prst="wedgeRoundRectCallout">
                <a:avLst>
                  <a:gd name="adj1" fmla="val -12345"/>
                  <a:gd name="adj2" fmla="val -58280"/>
                  <a:gd name="adj3" fmla="val 16667"/>
                </a:avLst>
              </a:prstGeom>
              <a:blipFill>
                <a:blip r:embed="rId2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4"/>
          <p:cNvSpPr txBox="1">
            <a:spLocks noChangeArrowheads="1"/>
          </p:cNvSpPr>
          <p:nvPr/>
        </p:nvSpPr>
        <p:spPr>
          <a:xfrm>
            <a:off x="154339" y="140272"/>
            <a:ext cx="10453968" cy="948289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3">
                    <a:lumMod val="50000"/>
                  </a:schemeClr>
                </a:solidFill>
                <a:latin typeface="Palatino Linotype"/>
                <a:ea typeface="+mj-ea"/>
                <a:cs typeface="Palatino Linotype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9pPr>
          </a:lstStyle>
          <a:p>
            <a:pPr defTabSz="1300277"/>
            <a:r>
              <a:rPr lang="en-US" sz="4550" kern="0" dirty="0">
                <a:latin typeface="Palatino Linotype" charset="0"/>
              </a:rPr>
              <a:t>Going log crazy: log </a:t>
            </a:r>
            <a:r>
              <a:rPr lang="en-US" sz="4550" kern="0" dirty="0" err="1">
                <a:latin typeface="Palatino Linotype" charset="0"/>
              </a:rPr>
              <a:t>log</a:t>
            </a:r>
            <a:endParaRPr lang="en-US" sz="4550" kern="0" dirty="0">
              <a:latin typeface="Palatino Linotype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C2C3C00-D1A7-4EBA-8A50-929672146106}"/>
                  </a:ext>
                </a:extLst>
              </p:cNvPr>
              <p:cNvSpPr txBox="1"/>
              <p:nvPr/>
            </p:nvSpPr>
            <p:spPr>
              <a:xfrm>
                <a:off x="2344557" y="1652606"/>
                <a:ext cx="5300583" cy="52520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GB" sz="3413" i="1" smtClean="0">
                              <a:latin typeface="Cambria Math" panose="02040503050406030204" pitchFamily="18" charset="0"/>
                              <a:cs typeface="Palatino Linotype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3413">
                              <a:latin typeface="Cambria Math" panose="02040503050406030204" pitchFamily="18" charset="0"/>
                              <a:cs typeface="Palatino Linotype"/>
                            </a:rPr>
                            <m:t>ln</m:t>
                          </m:r>
                        </m:fName>
                        <m:e>
                          <m:r>
                            <a:rPr lang="en-GB" sz="3413" i="1">
                              <a:latin typeface="Cambria Math" panose="02040503050406030204" pitchFamily="18" charset="0"/>
                              <a:cs typeface="Palatino Linotype"/>
                            </a:rPr>
                            <m:t>𝑌</m:t>
                          </m:r>
                        </m:e>
                      </m:func>
                      <m:r>
                        <a:rPr lang="en-GB" sz="3413" i="1">
                          <a:latin typeface="Cambria Math" panose="02040503050406030204" pitchFamily="18" charset="0"/>
                          <a:cs typeface="Palatino Linotype"/>
                        </a:rPr>
                        <m:t>=…+</m:t>
                      </m:r>
                      <m:sSub>
                        <m:sSubPr>
                          <m:ctrlPr>
                            <a:rPr lang="en-GB" sz="3413" i="1">
                              <a:latin typeface="Cambria Math" panose="02040503050406030204" pitchFamily="18" charset="0"/>
                              <a:cs typeface="Palatino Linotype"/>
                            </a:rPr>
                          </m:ctrlPr>
                        </m:sSubPr>
                        <m:e>
                          <m:r>
                            <a:rPr lang="en-GB" sz="3413" i="1">
                              <a:latin typeface="Cambria Math" panose="02040503050406030204" pitchFamily="18" charset="0"/>
                              <a:cs typeface="Palatino Linotype"/>
                            </a:rPr>
                            <m:t>𝛽</m:t>
                          </m:r>
                        </m:e>
                        <m:sub/>
                      </m:sSub>
                      <m:sSub>
                        <m:sSubPr>
                          <m:ctrlPr>
                            <a:rPr lang="en-GB" sz="3413" i="1">
                              <a:latin typeface="Cambria Math" panose="02040503050406030204" pitchFamily="18" charset="0"/>
                              <a:cs typeface="Palatino Linotype"/>
                            </a:rPr>
                          </m:ctrlPr>
                        </m:sSubPr>
                        <m:e>
                          <m:func>
                            <m:funcPr>
                              <m:ctrlPr>
                                <a:rPr lang="en-GB" sz="3413" b="0" i="1" smtClean="0">
                                  <a:latin typeface="Cambria Math" panose="02040503050406030204" pitchFamily="18" charset="0"/>
                                  <a:cs typeface="Palatino Linotype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GB" sz="3413" b="0" i="0" smtClean="0">
                                  <a:latin typeface="Cambria Math" panose="02040503050406030204" pitchFamily="18" charset="0"/>
                                  <a:cs typeface="Palatino Linotype"/>
                                </a:rPr>
                                <m:t>ln</m:t>
                              </m:r>
                            </m:fName>
                            <m:e>
                              <m:r>
                                <a:rPr lang="en-GB" sz="3413" b="0" i="1" smtClean="0">
                                  <a:latin typeface="Cambria Math" panose="02040503050406030204" pitchFamily="18" charset="0"/>
                                  <a:cs typeface="Palatino Linotype"/>
                                </a:rPr>
                                <m:t>𝑋</m:t>
                              </m:r>
                            </m:e>
                          </m:func>
                        </m:e>
                        <m:sub/>
                      </m:sSub>
                      <m:r>
                        <a:rPr lang="en-GB" sz="3413" i="1">
                          <a:latin typeface="Cambria Math" panose="02040503050406030204" pitchFamily="18" charset="0"/>
                          <a:cs typeface="Palatino Linotype"/>
                        </a:rPr>
                        <m:t>+</m:t>
                      </m:r>
                      <m:r>
                        <a:rPr lang="en-GB" sz="3413" i="1">
                          <a:latin typeface="Cambria Math" panose="02040503050406030204" pitchFamily="18" charset="0"/>
                          <a:cs typeface="Palatino Linotype"/>
                        </a:rPr>
                        <m:t>𝜖</m:t>
                      </m:r>
                    </m:oMath>
                  </m:oMathPara>
                </a14:m>
                <a:endParaRPr lang="en-GB" sz="3413" dirty="0">
                  <a:latin typeface="Palatino Linotype"/>
                  <a:cs typeface="Palatino Linotype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C2C3C00-D1A7-4EBA-8A50-9296721461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4557" y="1652606"/>
                <a:ext cx="5300583" cy="52520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Callout: Up Arrow 10">
            <a:extLst>
              <a:ext uri="{FF2B5EF4-FFF2-40B4-BE49-F238E27FC236}">
                <a16:creationId xmlns:a16="http://schemas.microsoft.com/office/drawing/2014/main" id="{05A08871-1399-4D65-9B71-06FC1C06551D}"/>
              </a:ext>
            </a:extLst>
          </p:cNvPr>
          <p:cNvSpPr/>
          <p:nvPr/>
        </p:nvSpPr>
        <p:spPr>
          <a:xfrm rot="20361132">
            <a:off x="4367834" y="6813553"/>
            <a:ext cx="4270720" cy="1402988"/>
          </a:xfrm>
          <a:prstGeom prst="upArrowCallout">
            <a:avLst>
              <a:gd name="adj1" fmla="val 31593"/>
              <a:gd name="adj2" fmla="val 61264"/>
              <a:gd name="adj3" fmla="val 25000"/>
              <a:gd name="adj4" fmla="val 61680"/>
            </a:avLst>
          </a:prstGeom>
          <a:solidFill>
            <a:srgbClr val="FFDA22"/>
          </a:solidFill>
          <a:ln>
            <a:solidFill>
              <a:srgbClr val="FFDA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Elasticity</a:t>
            </a:r>
          </a:p>
        </p:txBody>
      </p:sp>
    </p:spTree>
    <p:extLst>
      <p:ext uri="{BB962C8B-B14F-4D97-AF65-F5344CB8AC3E}">
        <p14:creationId xmlns:p14="http://schemas.microsoft.com/office/powerpoint/2010/main" val="3086537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4"/>
          <p:cNvSpPr txBox="1">
            <a:spLocks noChangeArrowheads="1"/>
          </p:cNvSpPr>
          <p:nvPr/>
        </p:nvSpPr>
        <p:spPr>
          <a:xfrm>
            <a:off x="154338" y="140272"/>
            <a:ext cx="11098447" cy="948289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3">
                    <a:lumMod val="50000"/>
                  </a:schemeClr>
                </a:solidFill>
                <a:latin typeface="Palatino Linotype"/>
                <a:ea typeface="+mj-ea"/>
                <a:cs typeface="Palatino Linotype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9pPr>
          </a:lstStyle>
          <a:p>
            <a:pPr defTabSz="1300277"/>
            <a:r>
              <a:rPr lang="en-US" sz="4550" kern="0" dirty="0">
                <a:latin typeface="Palatino Linotype" charset="0"/>
              </a:rPr>
              <a:t>Famous example: production functions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344979" y="1382509"/>
                <a:ext cx="12009423" cy="40055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sz="3555" dirty="0">
                    <a:solidFill>
                      <a:schemeClr val="tx1">
                        <a:lumMod val="50000"/>
                      </a:schemeClr>
                    </a:solidFill>
                    <a:latin typeface="Palatino Linotype" charset="0"/>
                    <a:ea typeface="Palatino Linotype" charset="0"/>
                    <a:cs typeface="Palatino Linotype" charset="0"/>
                  </a:rPr>
                  <a:t>Cobb Douglas production function:</a:t>
                </a:r>
              </a:p>
              <a:p>
                <a:endParaRPr lang="en-GB" sz="3555" dirty="0">
                  <a:solidFill>
                    <a:schemeClr val="tx1">
                      <a:lumMod val="50000"/>
                    </a:schemeClr>
                  </a:solidFill>
                  <a:latin typeface="Palatino Linotype" charset="0"/>
                  <a:ea typeface="Palatino Linotype" charset="0"/>
                  <a:cs typeface="Palatino Linotype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555" i="1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mbria Math" charset="0"/>
                          <a:ea typeface="Palatino Linotype" charset="0"/>
                          <a:cs typeface="Palatino Linotype" charset="0"/>
                        </a:rPr>
                        <m:t>𝑌</m:t>
                      </m:r>
                      <m:r>
                        <a:rPr lang="en-GB" sz="3555" i="1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mbria Math" charset="0"/>
                          <a:ea typeface="Palatino Linotype" charset="0"/>
                          <a:cs typeface="Palatino Linotype" charset="0"/>
                        </a:rPr>
                        <m:t>=</m:t>
                      </m:r>
                      <m:r>
                        <a:rPr lang="en-GB" sz="3555" i="1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mbria Math" charset="0"/>
                          <a:ea typeface="Palatino Linotype" charset="0"/>
                          <a:cs typeface="Palatino Linotype" charset="0"/>
                        </a:rPr>
                        <m:t>𝐴</m:t>
                      </m:r>
                      <m:sSup>
                        <m:sSupPr>
                          <m:ctrlPr>
                            <a:rPr lang="en-GB" sz="3555" i="1" dirty="0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Palatino Linotype" charset="0"/>
                              <a:cs typeface="Palatino Linotype" charset="0"/>
                            </a:rPr>
                          </m:ctrlPr>
                        </m:sSupPr>
                        <m:e>
                          <m:r>
                            <a:rPr lang="en-GB" sz="3555" i="1" dirty="0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Palatino Linotype" charset="0"/>
                              <a:cs typeface="Palatino Linotype" charset="0"/>
                            </a:rPr>
                            <m:t>𝐿</m:t>
                          </m:r>
                        </m:e>
                        <m:sup>
                          <m:sSub>
                            <m:sSubPr>
                              <m:ctrlPr>
                                <a:rPr lang="en-GB" sz="3555" i="1" dirty="0">
                                  <a:solidFill>
                                    <a:schemeClr val="tx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Palatino Linotype" charset="0"/>
                                  <a:cs typeface="Palatino Linotype" charset="0"/>
                                </a:rPr>
                              </m:ctrlPr>
                            </m:sSubPr>
                            <m:e>
                              <m:r>
                                <a:rPr lang="en-GB" sz="3555" i="1" dirty="0">
                                  <a:solidFill>
                                    <a:schemeClr val="tx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Palatino Linotype" charset="0"/>
                                  <a:cs typeface="Palatino Linotype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GB" sz="3555" i="1" dirty="0">
                                  <a:solidFill>
                                    <a:schemeClr val="tx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Palatino Linotype" charset="0"/>
                                  <a:cs typeface="Palatino Linotype" charset="0"/>
                                </a:rPr>
                                <m:t>𝐿</m:t>
                              </m:r>
                            </m:sub>
                          </m:sSub>
                        </m:sup>
                      </m:sSup>
                      <m:sSup>
                        <m:sSupPr>
                          <m:ctrlPr>
                            <a:rPr lang="en-GB" sz="3555" i="1" dirty="0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Palatino Linotype" charset="0"/>
                              <a:cs typeface="Palatino Linotype" charset="0"/>
                            </a:rPr>
                          </m:ctrlPr>
                        </m:sSupPr>
                        <m:e>
                          <m:r>
                            <a:rPr lang="en-GB" sz="3555" b="0" i="1" dirty="0" smtClean="0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Palatino Linotype" charset="0"/>
                              <a:cs typeface="Palatino Linotype" charset="0"/>
                            </a:rPr>
                            <m:t>𝐾</m:t>
                          </m:r>
                        </m:e>
                        <m:sup>
                          <m:sSub>
                            <m:sSubPr>
                              <m:ctrlPr>
                                <a:rPr lang="en-GB" sz="3555" i="1" dirty="0">
                                  <a:solidFill>
                                    <a:schemeClr val="tx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Palatino Linotype" charset="0"/>
                                  <a:cs typeface="Palatino Linotype" charset="0"/>
                                </a:rPr>
                              </m:ctrlPr>
                            </m:sSubPr>
                            <m:e>
                              <m:r>
                                <a:rPr lang="en-GB" sz="3555" i="1" dirty="0">
                                  <a:solidFill>
                                    <a:schemeClr val="tx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Palatino Linotype" charset="0"/>
                                  <a:cs typeface="Palatino Linotype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GB" sz="3555" b="0" i="1" dirty="0" smtClean="0">
                                  <a:solidFill>
                                    <a:schemeClr val="tx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Palatino Linotype" charset="0"/>
                                  <a:cs typeface="Palatino Linotype" charset="0"/>
                                </a:rPr>
                                <m:t>𝐾</m:t>
                              </m:r>
                            </m:sub>
                          </m:sSub>
                        </m:sup>
                      </m:sSup>
                    </m:oMath>
                  </m:oMathPara>
                </a14:m>
                <a:endParaRPr lang="en-GB" sz="3555" dirty="0">
                  <a:solidFill>
                    <a:schemeClr val="tx1">
                      <a:lumMod val="50000"/>
                    </a:schemeClr>
                  </a:solidFill>
                  <a:latin typeface="Palatino Linotype" charset="0"/>
                  <a:ea typeface="Palatino Linotype" charset="0"/>
                  <a:cs typeface="Palatino Linotype" charset="0"/>
                </a:endParaRPr>
              </a:p>
              <a:p>
                <a:endParaRPr lang="en-GB" sz="3555" dirty="0">
                  <a:solidFill>
                    <a:schemeClr val="tx1">
                      <a:lumMod val="50000"/>
                    </a:schemeClr>
                  </a:solidFill>
                  <a:latin typeface="Palatino Linotype" charset="0"/>
                  <a:ea typeface="Palatino Linotype" charset="0"/>
                  <a:cs typeface="Palatino Linotype" charset="0"/>
                </a:endParaRPr>
              </a:p>
              <a:p>
                <a:r>
                  <a:rPr lang="en-GB" sz="3555" dirty="0">
                    <a:solidFill>
                      <a:schemeClr val="tx1">
                        <a:lumMod val="50000"/>
                      </a:schemeClr>
                    </a:solidFill>
                    <a:latin typeface="Palatino Linotype" charset="0"/>
                    <a:ea typeface="Palatino Linotype" charset="0"/>
                    <a:cs typeface="Palatino Linotype" charset="0"/>
                  </a:rPr>
                  <a:t>Taking logs:</a:t>
                </a:r>
              </a:p>
              <a:p>
                <a:endParaRPr lang="en-GB" sz="3555" dirty="0">
                  <a:solidFill>
                    <a:schemeClr val="tx1">
                      <a:lumMod val="50000"/>
                    </a:schemeClr>
                  </a:solidFill>
                  <a:latin typeface="Palatino Linotype" charset="0"/>
                  <a:ea typeface="Palatino Linotype" charset="0"/>
                  <a:cs typeface="Palatino Linotype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GB" sz="3555" i="1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Palatino Linotype" charset="0"/>
                              <a:cs typeface="Palatino Linotype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3555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latin typeface="Cambria Math" charset="0"/>
                              <a:ea typeface="Palatino Linotype" charset="0"/>
                              <a:cs typeface="Palatino Linotype" charset="0"/>
                            </a:rPr>
                            <m:t>ln</m:t>
                          </m:r>
                        </m:fName>
                        <m:e>
                          <m:r>
                            <a:rPr lang="en-GB" sz="3555" i="1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latin typeface="Cambria Math" charset="0"/>
                              <a:ea typeface="Palatino Linotype" charset="0"/>
                              <a:cs typeface="Palatino Linotype" charset="0"/>
                            </a:rPr>
                            <m:t>𝑌</m:t>
                          </m:r>
                          <m:r>
                            <a:rPr lang="en-GB" sz="3555" i="1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latin typeface="Cambria Math" charset="0"/>
                              <a:ea typeface="Palatino Linotype" charset="0"/>
                              <a:cs typeface="Palatino Linotype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en-GB" sz="3555" i="1">
                                  <a:solidFill>
                                    <a:schemeClr val="tx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Palatino Linotype" charset="0"/>
                                  <a:cs typeface="Palatino Linotype" charset="0"/>
                                </a:rPr>
                              </m:ctrlPr>
                            </m:sSubPr>
                            <m:e>
                              <m:r>
                                <a:rPr lang="en-GB" sz="3555" i="1">
                                  <a:solidFill>
                                    <a:schemeClr val="tx1">
                                      <a:lumMod val="50000"/>
                                    </a:schemeClr>
                                  </a:solidFill>
                                  <a:latin typeface="Cambria Math" charset="0"/>
                                  <a:ea typeface="Palatino Linotype" charset="0"/>
                                  <a:cs typeface="Palatino Linotype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GB" sz="3555" i="1">
                                  <a:solidFill>
                                    <a:schemeClr val="tx1">
                                      <a:lumMod val="50000"/>
                                    </a:schemeClr>
                                  </a:solidFill>
                                  <a:latin typeface="Cambria Math" charset="0"/>
                                  <a:ea typeface="Palatino Linotype" charset="0"/>
                                  <a:cs typeface="Palatino Linotype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GB" sz="3555" i="1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latin typeface="Cambria Math" charset="0"/>
                              <a:ea typeface="Palatino Linotype" charset="0"/>
                              <a:cs typeface="Palatino Linotype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GB" sz="3555" i="1">
                                  <a:solidFill>
                                    <a:schemeClr val="tx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Palatino Linotype" charset="0"/>
                                  <a:cs typeface="Palatino Linotype" charset="0"/>
                                </a:rPr>
                              </m:ctrlPr>
                            </m:sSubPr>
                            <m:e>
                              <m:r>
                                <a:rPr lang="en-GB" sz="3555" i="1">
                                  <a:solidFill>
                                    <a:schemeClr val="tx1">
                                      <a:lumMod val="50000"/>
                                    </a:schemeClr>
                                  </a:solidFill>
                                  <a:latin typeface="Cambria Math" charset="0"/>
                                  <a:ea typeface="Palatino Linotype" charset="0"/>
                                  <a:cs typeface="Palatino Linotype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GB" sz="3555" i="1">
                                  <a:solidFill>
                                    <a:schemeClr val="tx1">
                                      <a:lumMod val="50000"/>
                                    </a:schemeClr>
                                  </a:solidFill>
                                  <a:latin typeface="Cambria Math" charset="0"/>
                                  <a:ea typeface="Palatino Linotype" charset="0"/>
                                  <a:cs typeface="Palatino Linotype" charset="0"/>
                                </a:rPr>
                                <m:t>𝐿</m:t>
                              </m:r>
                            </m:sub>
                          </m:sSub>
                          <m:func>
                            <m:funcPr>
                              <m:ctrlPr>
                                <a:rPr lang="en-GB" sz="3555" i="1">
                                  <a:solidFill>
                                    <a:schemeClr val="tx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Palatino Linotype" charset="0"/>
                                  <a:cs typeface="Palatino Linotype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GB" sz="3555">
                                  <a:solidFill>
                                    <a:schemeClr val="tx1">
                                      <a:lumMod val="50000"/>
                                    </a:schemeClr>
                                  </a:solidFill>
                                  <a:latin typeface="Cambria Math" charset="0"/>
                                  <a:ea typeface="Palatino Linotype" charset="0"/>
                                  <a:cs typeface="Palatino Linotype" charset="0"/>
                                </a:rPr>
                                <m:t>ln</m:t>
                              </m:r>
                            </m:fName>
                            <m:e>
                              <m:r>
                                <a:rPr lang="en-GB" sz="3555" i="1">
                                  <a:solidFill>
                                    <a:schemeClr val="tx1">
                                      <a:lumMod val="50000"/>
                                    </a:schemeClr>
                                  </a:solidFill>
                                  <a:latin typeface="Cambria Math" charset="0"/>
                                  <a:ea typeface="Palatino Linotype" charset="0"/>
                                  <a:cs typeface="Palatino Linotype" charset="0"/>
                                </a:rPr>
                                <m:t>𝐿</m:t>
                              </m:r>
                              <m:r>
                                <a:rPr lang="en-GB" sz="3555" i="1">
                                  <a:solidFill>
                                    <a:schemeClr val="tx1">
                                      <a:lumMod val="50000"/>
                                    </a:schemeClr>
                                  </a:solidFill>
                                  <a:latin typeface="Cambria Math" charset="0"/>
                                  <a:ea typeface="Palatino Linotype" charset="0"/>
                                  <a:cs typeface="Palatino Linotype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GB" sz="3555" i="1">
                                      <a:solidFill>
                                        <a:schemeClr val="tx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Palatino Linotype" charset="0"/>
                                      <a:cs typeface="Palatino Linotype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3555" i="1">
                                      <a:solidFill>
                                        <a:schemeClr val="tx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  <a:ea typeface="Palatino Linotype" charset="0"/>
                                      <a:cs typeface="Palatino Linotype" charset="0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en-GB" sz="3555" i="1">
                                      <a:solidFill>
                                        <a:schemeClr val="tx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  <a:ea typeface="Palatino Linotype" charset="0"/>
                                      <a:cs typeface="Palatino Linotype" charset="0"/>
                                    </a:rPr>
                                    <m:t>𝐾</m:t>
                                  </m:r>
                                </m:sub>
                              </m:sSub>
                              <m:func>
                                <m:funcPr>
                                  <m:ctrlPr>
                                    <a:rPr lang="en-GB" sz="3555" i="1">
                                      <a:solidFill>
                                        <a:schemeClr val="tx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Palatino Linotype" charset="0"/>
                                      <a:cs typeface="Palatino Linotype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GB" sz="3555">
                                      <a:solidFill>
                                        <a:schemeClr val="tx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  <a:ea typeface="Palatino Linotype" charset="0"/>
                                      <a:cs typeface="Palatino Linotype" charset="0"/>
                                    </a:rPr>
                                    <m:t>ln</m:t>
                                  </m:r>
                                </m:fName>
                                <m:e>
                                  <m:r>
                                    <a:rPr lang="en-GB" sz="3555" i="1">
                                      <a:solidFill>
                                        <a:schemeClr val="tx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  <a:ea typeface="Palatino Linotype" charset="0"/>
                                      <a:cs typeface="Palatino Linotype" charset="0"/>
                                    </a:rPr>
                                    <m:t>𝐾</m:t>
                                  </m:r>
                                  <m:r>
                                    <a:rPr lang="en-GB" sz="3555" i="1">
                                      <a:solidFill>
                                        <a:schemeClr val="tx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  <a:ea typeface="Palatino Linotype" charset="0"/>
                                      <a:cs typeface="Palatino Linotype" charset="0"/>
                                    </a:rPr>
                                    <m:t>+</m:t>
                                  </m:r>
                                  <m:r>
                                    <a:rPr lang="en-GB" sz="3555" i="1">
                                      <a:solidFill>
                                        <a:schemeClr val="tx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  <a:ea typeface="Palatino Linotype" charset="0"/>
                                      <a:cs typeface="Palatino Linotype" charset="0"/>
                                    </a:rPr>
                                    <m:t>𝜖</m:t>
                                  </m:r>
                                </m:e>
                              </m:func>
                            </m:e>
                          </m:func>
                        </m:e>
                      </m:func>
                    </m:oMath>
                  </m:oMathPara>
                </a14:m>
                <a:endParaRPr lang="en-GB" sz="3555" dirty="0">
                  <a:solidFill>
                    <a:schemeClr val="tx1">
                      <a:lumMod val="50000"/>
                    </a:schemeClr>
                  </a:solidFill>
                  <a:latin typeface="Palatino Linotype" charset="0"/>
                  <a:ea typeface="Palatino Linotype" charset="0"/>
                  <a:cs typeface="Palatino Linotype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4979" y="1382509"/>
                <a:ext cx="12009423" cy="4005520"/>
              </a:xfrm>
              <a:prstGeom prst="rect">
                <a:avLst/>
              </a:prstGeom>
              <a:blipFill>
                <a:blip r:embed="rId2"/>
                <a:stretch>
                  <a:fillRect l="-1523" t="-228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ounded Rectangular Callout 6"/>
              <p:cNvSpPr/>
              <p:nvPr/>
            </p:nvSpPr>
            <p:spPr>
              <a:xfrm>
                <a:off x="4227724" y="3404750"/>
                <a:ext cx="6248512" cy="740431"/>
              </a:xfrm>
              <a:prstGeom prst="wedgeRoundRectCallout">
                <a:avLst>
                  <a:gd name="adj1" fmla="val -21902"/>
                  <a:gd name="adj2" fmla="val -70461"/>
                  <a:gd name="adj3" fmla="val 16667"/>
                </a:avLst>
              </a:prstGeom>
              <a:ln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3128">
                    <a:latin typeface="Palatino Linotype" charset="0"/>
                    <a:ea typeface="Palatino Linotype" charset="0"/>
                    <a:cs typeface="Palatino Linotype" charset="0"/>
                  </a:rPr>
                  <a:t>Productivity shock: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3128" i="1">
                            <a:latin typeface="Cambria Math" panose="02040503050406030204" pitchFamily="18" charset="0"/>
                            <a:ea typeface="Palatino Linotype" charset="0"/>
                            <a:cs typeface="Palatino Linotype" charset="0"/>
                          </a:rPr>
                        </m:ctrlPr>
                      </m:sSubPr>
                      <m:e>
                        <m:r>
                          <a:rPr lang="en-GB" sz="3128" i="1">
                            <a:latin typeface="Cambria Math" charset="0"/>
                            <a:ea typeface="Palatino Linotype" charset="0"/>
                            <a:cs typeface="Palatino Linotype" charset="0"/>
                          </a:rPr>
                          <m:t>𝐴</m:t>
                        </m:r>
                      </m:e>
                      <m:sub>
                        <m:r>
                          <a:rPr lang="en-GB" sz="3128" i="1">
                            <a:latin typeface="Cambria Math" charset="0"/>
                            <a:ea typeface="Palatino Linotype" charset="0"/>
                            <a:cs typeface="Palatino Linotype" charset="0"/>
                          </a:rPr>
                          <m:t>0</m:t>
                        </m:r>
                      </m:sub>
                    </m:sSub>
                    <m:func>
                      <m:funcPr>
                        <m:ctrlPr>
                          <a:rPr lang="en-GB" sz="3128" i="1">
                            <a:latin typeface="Cambria Math" panose="02040503050406030204" pitchFamily="18" charset="0"/>
                            <a:ea typeface="Palatino Linotype" charset="0"/>
                            <a:cs typeface="Palatino Linotype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3128">
                            <a:latin typeface="Cambria Math" charset="0"/>
                            <a:ea typeface="Palatino Linotype" charset="0"/>
                            <a:cs typeface="Palatino Linotype" charset="0"/>
                          </a:rPr>
                          <m:t>exp</m:t>
                        </m:r>
                      </m:fName>
                      <m:e>
                        <m:d>
                          <m:dPr>
                            <m:ctrlPr>
                              <a:rPr lang="en-GB" sz="3128" i="1">
                                <a:latin typeface="Cambria Math" panose="02040503050406030204" pitchFamily="18" charset="0"/>
                                <a:ea typeface="Palatino Linotype" charset="0"/>
                                <a:cs typeface="Palatino Linotype" charset="0"/>
                              </a:rPr>
                            </m:ctrlPr>
                          </m:dPr>
                          <m:e>
                            <m:r>
                              <a:rPr lang="en-GB" sz="3128" i="1">
                                <a:latin typeface="Cambria Math" charset="0"/>
                                <a:ea typeface="Palatino Linotype" charset="0"/>
                                <a:cs typeface="Palatino Linotype" charset="0"/>
                              </a:rPr>
                              <m:t>𝜖</m:t>
                            </m:r>
                          </m:e>
                        </m:d>
                      </m:e>
                    </m:func>
                  </m:oMath>
                </a14:m>
                <a:endParaRPr lang="en-GB" sz="3128">
                  <a:latin typeface="Palatino Linotype" charset="0"/>
                  <a:ea typeface="Palatino Linotype" charset="0"/>
                  <a:cs typeface="Palatino Linotype" charset="0"/>
                </a:endParaRPr>
              </a:p>
            </p:txBody>
          </p:sp>
        </mc:Choice>
        <mc:Fallback xmlns="">
          <p:sp>
            <p:nvSpPr>
              <p:cNvPr id="7" name="Rounded Rectangular Callout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7724" y="3404750"/>
                <a:ext cx="6248512" cy="740431"/>
              </a:xfrm>
              <a:prstGeom prst="wedgeRoundRectCallout">
                <a:avLst>
                  <a:gd name="adj1" fmla="val -21902"/>
                  <a:gd name="adj2" fmla="val -70461"/>
                  <a:gd name="adj3" fmla="val 16667"/>
                </a:avLst>
              </a:prstGeom>
              <a:blipFill>
                <a:blip r:embed="rId3"/>
                <a:stretch>
                  <a:fillRect b="-11565"/>
                </a:stretch>
              </a:blipFill>
              <a:ln/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Callout: Up Arrow 4">
            <a:extLst>
              <a:ext uri="{FF2B5EF4-FFF2-40B4-BE49-F238E27FC236}">
                <a16:creationId xmlns:a16="http://schemas.microsoft.com/office/drawing/2014/main" id="{23E60EE4-08B1-46B9-8C7F-D41049EBB556}"/>
              </a:ext>
            </a:extLst>
          </p:cNvPr>
          <p:cNvSpPr/>
          <p:nvPr/>
        </p:nvSpPr>
        <p:spPr>
          <a:xfrm rot="20950983">
            <a:off x="3789948" y="5350120"/>
            <a:ext cx="4270720" cy="2195587"/>
          </a:xfrm>
          <a:prstGeom prst="upArrowCallout">
            <a:avLst>
              <a:gd name="adj1" fmla="val 31593"/>
              <a:gd name="adj2" fmla="val 61264"/>
              <a:gd name="adj3" fmla="val 25000"/>
              <a:gd name="adj4" fmla="val 61680"/>
            </a:avLst>
          </a:prstGeom>
          <a:solidFill>
            <a:srgbClr val="FFDA22"/>
          </a:solidFill>
          <a:ln>
            <a:solidFill>
              <a:srgbClr val="FFDA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Elasticity of output with respect to a change in employment</a:t>
            </a: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A89A89CF-D067-481E-9A6F-1DC4C7D6879C}"/>
              </a:ext>
            </a:extLst>
          </p:cNvPr>
          <p:cNvSpPr/>
          <p:nvPr/>
        </p:nvSpPr>
        <p:spPr>
          <a:xfrm>
            <a:off x="850740" y="2277488"/>
            <a:ext cx="1678329" cy="821803"/>
          </a:xfrm>
          <a:prstGeom prst="wedgeRoundRectCallout">
            <a:avLst>
              <a:gd name="adj1" fmla="val 192271"/>
              <a:gd name="adj2" fmla="val 3344"/>
              <a:gd name="adj3" fmla="val 1666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Value added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6BA48093-B11A-4BE1-B94F-DDA2FD6B6B17}"/>
              </a:ext>
            </a:extLst>
          </p:cNvPr>
          <p:cNvSpPr/>
          <p:nvPr/>
        </p:nvSpPr>
        <p:spPr>
          <a:xfrm>
            <a:off x="8422512" y="888181"/>
            <a:ext cx="2610354" cy="821803"/>
          </a:xfrm>
          <a:prstGeom prst="wedgeRoundRectCallout">
            <a:avLst>
              <a:gd name="adj1" fmla="val -129199"/>
              <a:gd name="adj2" fmla="val 193485"/>
              <a:gd name="adj3" fmla="val 1666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employment</a:t>
            </a: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AA3CA5C9-6E6B-4A54-A3C8-0D31CD6E5EFB}"/>
              </a:ext>
            </a:extLst>
          </p:cNvPr>
          <p:cNvSpPr/>
          <p:nvPr/>
        </p:nvSpPr>
        <p:spPr>
          <a:xfrm>
            <a:off x="9354537" y="2316302"/>
            <a:ext cx="1678329" cy="821803"/>
          </a:xfrm>
          <a:prstGeom prst="wedgeRoundRectCallout">
            <a:avLst>
              <a:gd name="adj1" fmla="val -184281"/>
              <a:gd name="adj2" fmla="val 27288"/>
              <a:gd name="adj3" fmla="val 1666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capital</a:t>
            </a:r>
          </a:p>
        </p:txBody>
      </p:sp>
    </p:spTree>
    <p:extLst>
      <p:ext uri="{BB962C8B-B14F-4D97-AF65-F5344CB8AC3E}">
        <p14:creationId xmlns:p14="http://schemas.microsoft.com/office/powerpoint/2010/main" val="10875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 bldLvl="4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00EC7056-A812-4B5D-9F28-77891A7B040D}"/>
              </a:ext>
            </a:extLst>
          </p:cNvPr>
          <p:cNvSpPr txBox="1">
            <a:spLocks noChangeArrowheads="1"/>
          </p:cNvSpPr>
          <p:nvPr/>
        </p:nvSpPr>
        <p:spPr>
          <a:xfrm>
            <a:off x="154338" y="301637"/>
            <a:ext cx="11098447" cy="948289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3">
                    <a:lumMod val="50000"/>
                  </a:schemeClr>
                </a:solidFill>
                <a:latin typeface="Palatino Linotype"/>
                <a:ea typeface="+mj-ea"/>
                <a:cs typeface="Palatino Linotype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9pPr>
          </a:lstStyle>
          <a:p>
            <a:pPr defTabSz="1300277"/>
            <a:r>
              <a:rPr lang="en-US" sz="4550" kern="0" dirty="0">
                <a:latin typeface="Palatino Linotype" charset="0"/>
              </a:rPr>
              <a:t>log transformation overview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le 3">
                <a:extLst>
                  <a:ext uri="{FF2B5EF4-FFF2-40B4-BE49-F238E27FC236}">
                    <a16:creationId xmlns:a16="http://schemas.microsoft.com/office/drawing/2014/main" id="{1692EE44-D83F-459E-8EF2-FF49E68D7CD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42467364"/>
                  </p:ext>
                </p:extLst>
              </p:nvPr>
            </p:nvGraphicFramePr>
            <p:xfrm>
              <a:off x="248770" y="1985698"/>
              <a:ext cx="12525936" cy="493223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133165">
                      <a:extLst>
                        <a:ext uri="{9D8B030D-6E8A-4147-A177-3AD203B41FA5}">
                          <a16:colId xmlns:a16="http://schemas.microsoft.com/office/drawing/2014/main" val="3351076462"/>
                        </a:ext>
                      </a:extLst>
                    </a:gridCol>
                    <a:gridCol w="3173506">
                      <a:extLst>
                        <a:ext uri="{9D8B030D-6E8A-4147-A177-3AD203B41FA5}">
                          <a16:colId xmlns:a16="http://schemas.microsoft.com/office/drawing/2014/main" val="1290553036"/>
                        </a:ext>
                      </a:extLst>
                    </a:gridCol>
                    <a:gridCol w="6219265">
                      <a:extLst>
                        <a:ext uri="{9D8B030D-6E8A-4147-A177-3AD203B41FA5}">
                          <a16:colId xmlns:a16="http://schemas.microsoft.com/office/drawing/2014/main" val="1470835169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Case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Formula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Interpretation of </a:t>
                          </a:r>
                          <a14:m>
                            <m:oMath xmlns:m="http://schemas.openxmlformats.org/officeDocument/2006/math">
                              <m:r>
                                <a:rPr lang="en-GB" b="1" i="1" smtClean="0">
                                  <a:latin typeface="Cambria Math" panose="02040503050406030204" pitchFamily="18" charset="0"/>
                                </a:rPr>
                                <m:t>𝜷</m:t>
                              </m:r>
                              <m:r>
                                <a:rPr lang="en-GB" b="1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oMath>
                          </a14:m>
                          <a:r>
                            <a:rPr lang="en-GB" dirty="0"/>
                            <a:t>coefficient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9616192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No logs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𝛽</m:t>
                                </m:r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𝜖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Change of 1 unit of X leads to </a:t>
                          </a:r>
                          <a14:m>
                            <m:oMath xmlns:m="http://schemas.openxmlformats.org/officeDocument/2006/math"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oMath>
                          </a14:m>
                          <a:r>
                            <a:rPr lang="en-GB" dirty="0"/>
                            <a:t> units of Y</a:t>
                          </a:r>
                        </a:p>
                        <a:p>
                          <a:endParaRPr lang="en-GB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6434054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log on LHS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unc>
                                  <m:funcPr>
                                    <m:ctrlPr>
                                      <a:rPr lang="en-GB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GB" b="0" i="0" smtClean="0">
                                        <a:latin typeface="Cambria Math" panose="02040503050406030204" pitchFamily="18" charset="0"/>
                                      </a:rPr>
                                      <m:t>ln</m:t>
                                    </m:r>
                                  </m:fName>
                                  <m:e>
                                    <m:r>
                                      <a:rPr lang="en-GB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</m:func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𝛽</m:t>
                                </m:r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𝜖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Change of 1 unit of X leads to </a:t>
                          </a:r>
                          <a14:m>
                            <m:oMath xmlns:m="http://schemas.openxmlformats.org/officeDocument/2006/math"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×100 %</m:t>
                              </m:r>
                            </m:oMath>
                          </a14:m>
                          <a:r>
                            <a:rPr lang="en-GB" dirty="0"/>
                            <a:t> growth</a:t>
                          </a:r>
                          <a:r>
                            <a:rPr lang="en-GB" baseline="0" dirty="0"/>
                            <a:t> in Y</a:t>
                          </a:r>
                        </a:p>
                        <a:p>
                          <a:endParaRPr lang="en-GB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4357471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log on RHS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13002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𝛽</m:t>
                                </m:r>
                                <m:func>
                                  <m:funcPr>
                                    <m:ctrlPr>
                                      <a:rPr lang="en-GB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GB" b="0" i="0" smtClean="0">
                                        <a:latin typeface="Cambria Math" panose="02040503050406030204" pitchFamily="18" charset="0"/>
                                      </a:rPr>
                                      <m:t>ln</m:t>
                                    </m:r>
                                  </m:fName>
                                  <m:e>
                                    <m:r>
                                      <a:rPr lang="en-GB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func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𝜖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  <a:p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A 1% growth of X leads to a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num>
                                <m:den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100</m:t>
                                  </m:r>
                                </m:den>
                              </m:f>
                            </m:oMath>
                          </a14:m>
                          <a:r>
                            <a:rPr lang="en-GB" dirty="0"/>
                            <a:t> change of Y in units</a:t>
                          </a:r>
                          <a:r>
                            <a:rPr lang="en-GB" baseline="0" dirty="0"/>
                            <a:t> of Y</a:t>
                          </a:r>
                        </a:p>
                        <a:p>
                          <a:endParaRPr lang="en-GB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2177429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log on RHS &amp; LHS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13002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unc>
                                  <m:funcPr>
                                    <m:ctrlPr>
                                      <a:rPr lang="en-GB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GB" b="0" i="0" smtClean="0">
                                        <a:latin typeface="Cambria Math" panose="02040503050406030204" pitchFamily="18" charset="0"/>
                                      </a:rPr>
                                      <m:t>ln</m:t>
                                    </m:r>
                                  </m:fName>
                                  <m:e>
                                    <m:r>
                                      <a:rPr lang="en-GB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</m:func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𝛽</m:t>
                                </m:r>
                                <m:func>
                                  <m:funcPr>
                                    <m:ctrlPr>
                                      <a:rPr lang="en-GB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GB" b="0" i="0" smtClean="0">
                                        <a:latin typeface="Cambria Math" panose="02040503050406030204" pitchFamily="18" charset="0"/>
                                      </a:rPr>
                                      <m:t>ln</m:t>
                                    </m:r>
                                  </m:fName>
                                  <m:e>
                                    <m:r>
                                      <a:rPr lang="en-GB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func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𝜖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  <a:p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13002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dirty="0"/>
                            <a:t>A 1% growth of X leads to </a:t>
                          </a:r>
                          <a14:m>
                            <m:oMath xmlns:m="http://schemas.openxmlformats.org/officeDocument/2006/math"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%</m:t>
                              </m:r>
                            </m:oMath>
                          </a14:m>
                          <a:r>
                            <a:rPr lang="en-GB" dirty="0"/>
                            <a:t> growth in Y</a:t>
                          </a:r>
                        </a:p>
                        <a:p>
                          <a:pPr marL="0" marR="0" lvl="0" indent="0" algn="l" defTabSz="13002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GB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0372882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le 3">
                <a:extLst>
                  <a:ext uri="{FF2B5EF4-FFF2-40B4-BE49-F238E27FC236}">
                    <a16:creationId xmlns:a16="http://schemas.microsoft.com/office/drawing/2014/main" id="{1692EE44-D83F-459E-8EF2-FF49E68D7CD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42467364"/>
                  </p:ext>
                </p:extLst>
              </p:nvPr>
            </p:nvGraphicFramePr>
            <p:xfrm>
              <a:off x="248770" y="1985698"/>
              <a:ext cx="12525936" cy="493223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133165">
                      <a:extLst>
                        <a:ext uri="{9D8B030D-6E8A-4147-A177-3AD203B41FA5}">
                          <a16:colId xmlns:a16="http://schemas.microsoft.com/office/drawing/2014/main" val="3351076462"/>
                        </a:ext>
                      </a:extLst>
                    </a:gridCol>
                    <a:gridCol w="3173506">
                      <a:extLst>
                        <a:ext uri="{9D8B030D-6E8A-4147-A177-3AD203B41FA5}">
                          <a16:colId xmlns:a16="http://schemas.microsoft.com/office/drawing/2014/main" val="1290553036"/>
                        </a:ext>
                      </a:extLst>
                    </a:gridCol>
                    <a:gridCol w="6219265">
                      <a:extLst>
                        <a:ext uri="{9D8B030D-6E8A-4147-A177-3AD203B41FA5}">
                          <a16:colId xmlns:a16="http://schemas.microsoft.com/office/drawing/2014/main" val="1470835169"/>
                        </a:ext>
                      </a:extLst>
                    </a:gridCol>
                  </a:tblGrid>
                  <a:tr h="481584"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Case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Formula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01469" t="-10127" r="-392" b="-9278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96161925"/>
                      </a:ext>
                    </a:extLst>
                  </a:tr>
                  <a:tr h="871728"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No logs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98848" t="-60839" r="-196737" b="-41258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01469" t="-60839" r="-392" b="-41258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964340543"/>
                      </a:ext>
                    </a:extLst>
                  </a:tr>
                  <a:tr h="1261872"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log on LHS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98848" t="-111111" r="-196737" b="-18502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01469" t="-111111" r="-392" b="-18502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43574711"/>
                      </a:ext>
                    </a:extLst>
                  </a:tr>
                  <a:tr h="1445324"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log on RHS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98848" t="-183613" r="-196737" b="-6092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01469" t="-183613" r="-392" b="-6092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21774292"/>
                      </a:ext>
                    </a:extLst>
                  </a:tr>
                  <a:tr h="871728">
                    <a:tc>
                      <a:txBody>
                        <a:bodyPr/>
                        <a:lstStyle/>
                        <a:p>
                          <a:r>
                            <a:rPr lang="en-GB" dirty="0"/>
                            <a:t>log on RHS &amp; LHS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98848" t="-472028" r="-196737" b="-139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01469" t="-472028" r="-392" b="-139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03728829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77492319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4"/>
          <p:cNvSpPr txBox="1">
            <a:spLocks noChangeArrowheads="1"/>
          </p:cNvSpPr>
          <p:nvPr/>
        </p:nvSpPr>
        <p:spPr>
          <a:xfrm>
            <a:off x="248011" y="93437"/>
            <a:ext cx="10453968" cy="948289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3">
                    <a:lumMod val="50000"/>
                  </a:schemeClr>
                </a:solidFill>
                <a:latin typeface="Palatino Linotype"/>
                <a:ea typeface="+mj-ea"/>
                <a:cs typeface="Palatino Linotype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9pPr>
          </a:lstStyle>
          <a:p>
            <a:pPr defTabSz="1300277"/>
            <a:r>
              <a:rPr lang="en-US" sz="4000" kern="0" dirty="0">
                <a:latin typeface="Palatino Linotype" charset="0"/>
              </a:rPr>
              <a:t>Interactions?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421873" y="1878257"/>
                <a:ext cx="11745757" cy="782547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800" dirty="0">
                    <a:latin typeface="Palatino Linotype"/>
                    <a:cs typeface="Palatino Linotype"/>
                  </a:rPr>
                  <a:t>In the context of the model regressing wages on skill and gender we might ask if income gap between man and women is the same irrespective of the educational group; e.g.</a:t>
                </a:r>
              </a:p>
              <a:p>
                <a:endParaRPr lang="en-US" sz="2800" dirty="0">
                  <a:latin typeface="Palatino Linotype"/>
                  <a:cs typeface="Palatino Linotype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800" i="1">
                          <a:latin typeface="Cambria Math" charset="0"/>
                          <a:ea typeface="Palatino Linotype" charset="0"/>
                          <a:cs typeface="Palatino Linotype" charset="0"/>
                        </a:rPr>
                        <m:t>𝐸</m:t>
                      </m:r>
                      <m:d>
                        <m:dPr>
                          <m:begChr m:val="{"/>
                          <m:endChr m:val="}"/>
                          <m:ctrlPr>
                            <a:rPr lang="en-GB" sz="2800" i="1">
                              <a:latin typeface="Cambria Math" panose="02040503050406030204" pitchFamily="18" charset="0"/>
                              <a:ea typeface="Palatino Linotype" charset="0"/>
                              <a:cs typeface="Palatino Linotype" charset="0"/>
                            </a:rPr>
                          </m:ctrlPr>
                        </m:dPr>
                        <m:e>
                          <m:r>
                            <a:rPr lang="en-GB" sz="2800" i="1">
                              <a:latin typeface="Cambria Math" charset="0"/>
                              <a:ea typeface="Palatino Linotype" charset="0"/>
                              <a:cs typeface="Palatino Linotype" charset="0"/>
                            </a:rPr>
                            <m:t>𝑊𝑎𝑔𝑒</m:t>
                          </m:r>
                          <m:r>
                            <a:rPr lang="en-GB" sz="2800" i="1">
                              <a:latin typeface="Cambria Math" charset="0"/>
                              <a:ea typeface="Palatino Linotype" charset="0"/>
                              <a:cs typeface="Palatino Linotype" charset="0"/>
                            </a:rPr>
                            <m:t>|</m:t>
                          </m:r>
                          <m:r>
                            <a:rPr lang="en-GB" sz="2800" i="1">
                              <a:latin typeface="Cambria Math" charset="0"/>
                              <a:ea typeface="Palatino Linotype" charset="0"/>
                              <a:cs typeface="Palatino Linotype" charset="0"/>
                            </a:rPr>
                            <m:t>𝑊𝑜𝑚𝑒𝑛</m:t>
                          </m:r>
                          <m:r>
                            <a:rPr lang="en-GB" sz="2800" i="1">
                              <a:latin typeface="Cambria Math" charset="0"/>
                              <a:ea typeface="Palatino Linotype" charset="0"/>
                              <a:cs typeface="Palatino Linotype" charset="0"/>
                            </a:rPr>
                            <m:t>,</m:t>
                          </m:r>
                          <m:r>
                            <a:rPr lang="en-GB" sz="2800" i="1">
                              <a:latin typeface="Cambria Math" charset="0"/>
                              <a:ea typeface="Palatino Linotype" charset="0"/>
                              <a:cs typeface="Palatino Linotype" charset="0"/>
                            </a:rPr>
                            <m:t>𝐿𝑜𝑤</m:t>
                          </m:r>
                        </m:e>
                      </m:d>
                      <m:r>
                        <a:rPr lang="en-GB" sz="2800" i="1">
                          <a:latin typeface="Cambria Math" charset="0"/>
                          <a:ea typeface="Palatino Linotype" charset="0"/>
                          <a:cs typeface="Palatino Linotype" charset="0"/>
                        </a:rPr>
                        <m:t>−</m:t>
                      </m:r>
                      <m:r>
                        <a:rPr lang="en-GB" sz="2800" i="1">
                          <a:latin typeface="Cambria Math" charset="0"/>
                          <a:ea typeface="Palatino Linotype" charset="0"/>
                          <a:cs typeface="Palatino Linotype" charset="0"/>
                        </a:rPr>
                        <m:t>𝐸</m:t>
                      </m:r>
                      <m:d>
                        <m:dPr>
                          <m:begChr m:val="{"/>
                          <m:endChr m:val="}"/>
                          <m:ctrlPr>
                            <a:rPr lang="en-GB" sz="2800" i="1">
                              <a:latin typeface="Cambria Math" panose="02040503050406030204" pitchFamily="18" charset="0"/>
                              <a:ea typeface="Palatino Linotype" charset="0"/>
                              <a:cs typeface="Palatino Linotype" charset="0"/>
                            </a:rPr>
                          </m:ctrlPr>
                        </m:dPr>
                        <m:e>
                          <m:r>
                            <a:rPr lang="en-GB" sz="2800" i="1">
                              <a:latin typeface="Cambria Math" charset="0"/>
                              <a:ea typeface="Palatino Linotype" charset="0"/>
                              <a:cs typeface="Palatino Linotype" charset="0"/>
                            </a:rPr>
                            <m:t>𝑊𝑎𝑔𝑒</m:t>
                          </m:r>
                          <m:r>
                            <a:rPr lang="en-GB" sz="2800" i="1">
                              <a:latin typeface="Cambria Math" charset="0"/>
                              <a:ea typeface="Palatino Linotype" charset="0"/>
                              <a:cs typeface="Palatino Linotype" charset="0"/>
                            </a:rPr>
                            <m:t>|</m:t>
                          </m:r>
                          <m:r>
                            <a:rPr lang="en-GB" sz="2800" i="1">
                              <a:latin typeface="Cambria Math" charset="0"/>
                              <a:ea typeface="Palatino Linotype" charset="0"/>
                              <a:cs typeface="Palatino Linotype" charset="0"/>
                            </a:rPr>
                            <m:t>𝑀𝑒𝑛</m:t>
                          </m:r>
                          <m:r>
                            <a:rPr lang="en-GB" sz="2800" i="1">
                              <a:latin typeface="Cambria Math" charset="0"/>
                              <a:ea typeface="Palatino Linotype" charset="0"/>
                              <a:cs typeface="Palatino Linotype" charset="0"/>
                            </a:rPr>
                            <m:t>,</m:t>
                          </m:r>
                          <m:r>
                            <a:rPr lang="en-GB" sz="2800" i="1">
                              <a:latin typeface="Cambria Math" charset="0"/>
                              <a:ea typeface="Palatino Linotype" charset="0"/>
                              <a:cs typeface="Palatino Linotype" charset="0"/>
                            </a:rPr>
                            <m:t>𝐿𝑜𝑤</m:t>
                          </m:r>
                        </m:e>
                      </m:d>
                    </m:oMath>
                  </m:oMathPara>
                </a14:m>
                <a:endParaRPr lang="en-GB" sz="2800" dirty="0">
                  <a:latin typeface="Palatino Linotype"/>
                  <a:ea typeface="Palatino Linotype" charset="0"/>
                  <a:cs typeface="Palatino Linotype" charset="0"/>
                </a:endParaRPr>
              </a:p>
              <a:p>
                <a:endParaRPr lang="en-US" sz="2800" dirty="0">
                  <a:latin typeface="Palatino Linotype"/>
                  <a:cs typeface="Palatino Linotype"/>
                </a:endParaRPr>
              </a:p>
              <a:p>
                <a:endParaRPr lang="en-GB" sz="2800" dirty="0">
                  <a:ea typeface="Palatino Linotype" charset="0"/>
                  <a:cs typeface="Palatino Linotype" charset="0"/>
                </a:endParaRPr>
              </a:p>
              <a:p>
                <a:r>
                  <a:rPr lang="en-GB" sz="2800" dirty="0">
                    <a:ea typeface="Palatino Linotype" charset="0"/>
                    <a:cs typeface="Palatino Linotype" charset="0"/>
                  </a:rPr>
                  <a:t>=</a:t>
                </a:r>
                <a14:m>
                  <m:oMath xmlns:m="http://schemas.openxmlformats.org/officeDocument/2006/math">
                    <m:r>
                      <a:rPr lang="en-GB" sz="2800" i="1">
                        <a:latin typeface="Cambria Math" charset="0"/>
                        <a:ea typeface="Palatino Linotype" charset="0"/>
                        <a:cs typeface="Palatino Linotype" charset="0"/>
                      </a:rPr>
                      <m:t>𝐸</m:t>
                    </m:r>
                    <m:d>
                      <m:dPr>
                        <m:begChr m:val="{"/>
                        <m:endChr m:val="}"/>
                        <m:ctrlPr>
                          <a:rPr lang="en-GB" sz="2800" i="1">
                            <a:latin typeface="Cambria Math" panose="02040503050406030204" pitchFamily="18" charset="0"/>
                            <a:ea typeface="Palatino Linotype" charset="0"/>
                            <a:cs typeface="Palatino Linotype" charset="0"/>
                          </a:rPr>
                        </m:ctrlPr>
                      </m:dPr>
                      <m:e>
                        <m:r>
                          <a:rPr lang="en-GB" sz="2800" i="1">
                            <a:latin typeface="Cambria Math" charset="0"/>
                            <a:ea typeface="Palatino Linotype" charset="0"/>
                            <a:cs typeface="Palatino Linotype" charset="0"/>
                          </a:rPr>
                          <m:t>𝑊𝑎𝑔𝑒</m:t>
                        </m:r>
                        <m:r>
                          <a:rPr lang="en-GB" sz="2800" i="1">
                            <a:latin typeface="Cambria Math" charset="0"/>
                            <a:ea typeface="Palatino Linotype" charset="0"/>
                            <a:cs typeface="Palatino Linotype" charset="0"/>
                          </a:rPr>
                          <m:t>|</m:t>
                        </m:r>
                        <m:r>
                          <a:rPr lang="en-GB" sz="2800" i="1">
                            <a:latin typeface="Cambria Math" charset="0"/>
                            <a:ea typeface="Palatino Linotype" charset="0"/>
                            <a:cs typeface="Palatino Linotype" charset="0"/>
                          </a:rPr>
                          <m:t>𝑊𝑜𝑚𝑒𝑛</m:t>
                        </m:r>
                        <m:r>
                          <a:rPr lang="en-GB" sz="2800" i="1">
                            <a:latin typeface="Cambria Math" charset="0"/>
                            <a:ea typeface="Palatino Linotype" charset="0"/>
                            <a:cs typeface="Palatino Linotype" charset="0"/>
                          </a:rPr>
                          <m:t>,</m:t>
                        </m:r>
                        <m:r>
                          <a:rPr lang="en-GB" sz="2800" i="1">
                            <a:latin typeface="Cambria Math" charset="0"/>
                            <a:ea typeface="Palatino Linotype" charset="0"/>
                            <a:cs typeface="Palatino Linotype" charset="0"/>
                          </a:rPr>
                          <m:t>𝑁𝑜𝑟𝑚𝑎𝑙</m:t>
                        </m:r>
                      </m:e>
                    </m:d>
                    <m:r>
                      <a:rPr lang="en-GB" sz="2800" i="1">
                        <a:latin typeface="Cambria Math" charset="0"/>
                        <a:ea typeface="Palatino Linotype" charset="0"/>
                        <a:cs typeface="Palatino Linotype" charset="0"/>
                      </a:rPr>
                      <m:t>−</m:t>
                    </m:r>
                    <m:r>
                      <a:rPr lang="en-GB" sz="2800" i="1">
                        <a:latin typeface="Cambria Math" charset="0"/>
                        <a:ea typeface="Palatino Linotype" charset="0"/>
                        <a:cs typeface="Palatino Linotype" charset="0"/>
                      </a:rPr>
                      <m:t>𝐸</m:t>
                    </m:r>
                    <m:d>
                      <m:dPr>
                        <m:begChr m:val="{"/>
                        <m:endChr m:val="}"/>
                        <m:ctrlPr>
                          <a:rPr lang="en-GB" sz="2800" i="1">
                            <a:latin typeface="Cambria Math" panose="02040503050406030204" pitchFamily="18" charset="0"/>
                            <a:ea typeface="Palatino Linotype" charset="0"/>
                            <a:cs typeface="Palatino Linotype" charset="0"/>
                          </a:rPr>
                        </m:ctrlPr>
                      </m:dPr>
                      <m:e>
                        <m:r>
                          <a:rPr lang="en-GB" sz="2800" i="1">
                            <a:latin typeface="Cambria Math" charset="0"/>
                            <a:ea typeface="Palatino Linotype" charset="0"/>
                            <a:cs typeface="Palatino Linotype" charset="0"/>
                          </a:rPr>
                          <m:t>𝑊𝑎𝑔𝑒</m:t>
                        </m:r>
                        <m:r>
                          <a:rPr lang="en-GB" sz="2800" i="1">
                            <a:latin typeface="Cambria Math" charset="0"/>
                            <a:ea typeface="Palatino Linotype" charset="0"/>
                            <a:cs typeface="Palatino Linotype" charset="0"/>
                          </a:rPr>
                          <m:t>|</m:t>
                        </m:r>
                        <m:r>
                          <a:rPr lang="en-GB" sz="2800" i="1">
                            <a:latin typeface="Cambria Math" charset="0"/>
                            <a:ea typeface="Palatino Linotype" charset="0"/>
                            <a:cs typeface="Palatino Linotype" charset="0"/>
                          </a:rPr>
                          <m:t>𝑀𝑒𝑛</m:t>
                        </m:r>
                        <m:r>
                          <a:rPr lang="en-GB" sz="2800" i="1">
                            <a:latin typeface="Cambria Math" charset="0"/>
                            <a:ea typeface="Palatino Linotype" charset="0"/>
                            <a:cs typeface="Palatino Linotype" charset="0"/>
                          </a:rPr>
                          <m:t>,</m:t>
                        </m:r>
                        <m:r>
                          <a:rPr lang="en-GB" sz="2800" i="1">
                            <a:latin typeface="Cambria Math" charset="0"/>
                            <a:ea typeface="Palatino Linotype" charset="0"/>
                            <a:cs typeface="Palatino Linotype" charset="0"/>
                          </a:rPr>
                          <m:t>𝑁𝑜𝑟𝑚𝑎𝑙</m:t>
                        </m:r>
                      </m:e>
                    </m:d>
                  </m:oMath>
                </a14:m>
                <a:r>
                  <a:rPr lang="en-US" sz="2800" dirty="0">
                    <a:latin typeface="Palatino Linotype"/>
                    <a:cs typeface="Palatino Linotype"/>
                  </a:rPr>
                  <a:t>?</a:t>
                </a:r>
              </a:p>
              <a:p>
                <a:endParaRPr lang="en-US" sz="2800" dirty="0">
                  <a:latin typeface="Palatino Linotype"/>
                  <a:cs typeface="Palatino Linotype"/>
                </a:endParaRPr>
              </a:p>
              <a:p>
                <a:endParaRPr lang="en-US" sz="2800" dirty="0">
                  <a:latin typeface="Palatino Linotype"/>
                  <a:cs typeface="Palatino Linotype"/>
                </a:endParaRPr>
              </a:p>
              <a:p>
                <a:r>
                  <a:rPr lang="en-US" sz="2800" dirty="0">
                    <a:latin typeface="Palatino Linotype"/>
                    <a:cs typeface="Palatino Linotype"/>
                  </a:rPr>
                  <a:t>Notice that in terms of the model we used before it is impossible to have differences in the gap across education group.</a:t>
                </a:r>
              </a:p>
              <a:p>
                <a:endParaRPr lang="en-US" sz="2800" dirty="0">
                  <a:latin typeface="Palatino Linotype"/>
                  <a:cs typeface="Palatino Linotype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GB" sz="2800" i="1">
                          <a:latin typeface="Cambria Math" charset="0"/>
                          <a:ea typeface="Palatino Linotype" charset="0"/>
                          <a:cs typeface="Palatino Linotype" charset="0"/>
                        </a:rPr>
                        <m:t>𝑊𝑎𝑔𝑒</m:t>
                      </m:r>
                      <m:r>
                        <a:rPr lang="en-GB" sz="2800" i="1">
                          <a:latin typeface="Cambria Math" charset="0"/>
                          <a:ea typeface="Palatino Linotype" charset="0"/>
                          <a:cs typeface="Palatino Linotype" charset="0"/>
                        </a:rPr>
                        <m:t>=</m:t>
                      </m:r>
                      <m:sSub>
                        <m:sSubPr>
                          <m:ctrlPr>
                            <a:rPr lang="en-GB" sz="2800" i="1">
                              <a:latin typeface="Cambria Math" panose="02040503050406030204" pitchFamily="18" charset="0"/>
                              <a:ea typeface="Palatino Linotype" charset="0"/>
                              <a:cs typeface="Palatino Linotype" charset="0"/>
                            </a:rPr>
                          </m:ctrlPr>
                        </m:sSubPr>
                        <m:e>
                          <m:r>
                            <a:rPr lang="en-GB" sz="2800" i="1">
                              <a:latin typeface="Cambria Math" charset="0"/>
                              <a:ea typeface="Palatino Linotype" charset="0"/>
                              <a:cs typeface="Palatino Linotype" charset="0"/>
                            </a:rPr>
                            <m:t>𝛽</m:t>
                          </m:r>
                        </m:e>
                        <m:sub>
                          <m:r>
                            <a:rPr lang="en-GB" sz="2800" i="1">
                              <a:latin typeface="Cambria Math" charset="0"/>
                              <a:ea typeface="Palatino Linotype" charset="0"/>
                              <a:cs typeface="Palatino Linotype" charset="0"/>
                            </a:rPr>
                            <m:t>𝐶</m:t>
                          </m:r>
                        </m:sub>
                      </m:sSub>
                      <m:r>
                        <a:rPr lang="en-GB" sz="2800" i="1">
                          <a:latin typeface="Cambria Math" charset="0"/>
                          <a:ea typeface="Palatino Linotype" charset="0"/>
                          <a:cs typeface="Palatino Linotype" charset="0"/>
                        </a:rPr>
                        <m:t>+</m:t>
                      </m:r>
                      <m:sSub>
                        <m:sSubPr>
                          <m:ctrlPr>
                            <a:rPr lang="en-GB" sz="2800" i="1">
                              <a:latin typeface="Cambria Math" panose="02040503050406030204" pitchFamily="18" charset="0"/>
                              <a:ea typeface="Palatino Linotype" charset="0"/>
                              <a:cs typeface="Palatino Linotype" charset="0"/>
                            </a:rPr>
                          </m:ctrlPr>
                        </m:sSubPr>
                        <m:e>
                          <m:r>
                            <a:rPr lang="en-GB" sz="2800" i="1">
                              <a:latin typeface="Cambria Math" charset="0"/>
                              <a:ea typeface="Palatino Linotype" charset="0"/>
                              <a:cs typeface="Palatino Linotype" charset="0"/>
                            </a:rPr>
                            <m:t>𝛽</m:t>
                          </m:r>
                        </m:e>
                        <m:sub>
                          <m:r>
                            <a:rPr lang="en-GB" sz="2800" i="1">
                              <a:latin typeface="Cambria Math" panose="02040503050406030204" pitchFamily="18" charset="0"/>
                              <a:ea typeface="Palatino Linotype" charset="0"/>
                              <a:cs typeface="Palatino Linotype" charset="0"/>
                            </a:rPr>
                            <m:t>𝑛𝑜𝑟𝑚𝑎𝑙</m:t>
                          </m:r>
                        </m:sub>
                      </m:sSub>
                      <m:r>
                        <a:rPr lang="en-GB" sz="2800" i="1">
                          <a:latin typeface="Cambria Math" panose="02040503050406030204" pitchFamily="18" charset="0"/>
                          <a:ea typeface="Palatino Linotype" charset="0"/>
                          <a:cs typeface="Palatino Linotype" charset="0"/>
                        </a:rPr>
                        <m:t>𝑛𝑜𝑟𝑚𝑎𝑙</m:t>
                      </m:r>
                      <m:r>
                        <a:rPr lang="en-GB" sz="2800" i="1">
                          <a:latin typeface="Cambria Math" charset="0"/>
                          <a:ea typeface="Palatino Linotype" charset="0"/>
                          <a:cs typeface="Palatino Linotype" charset="0"/>
                        </a:rPr>
                        <m:t>+</m:t>
                      </m:r>
                      <m:sSub>
                        <m:sSubPr>
                          <m:ctrlPr>
                            <a:rPr lang="en-GB" sz="2800" i="1">
                              <a:latin typeface="Cambria Math" panose="02040503050406030204" pitchFamily="18" charset="0"/>
                              <a:ea typeface="Palatino Linotype" charset="0"/>
                              <a:cs typeface="Palatino Linotype" charset="0"/>
                            </a:rPr>
                          </m:ctrlPr>
                        </m:sSubPr>
                        <m:e>
                          <m:r>
                            <a:rPr lang="en-GB" sz="2800" i="1">
                              <a:latin typeface="Cambria Math" charset="0"/>
                              <a:ea typeface="Palatino Linotype" charset="0"/>
                              <a:cs typeface="Palatino Linotype" charset="0"/>
                            </a:rPr>
                            <m:t>𝛽</m:t>
                          </m:r>
                        </m:e>
                        <m:sub>
                          <m:r>
                            <a:rPr lang="en-GB" sz="2800" i="1">
                              <a:latin typeface="Cambria Math" panose="02040503050406030204" pitchFamily="18" charset="0"/>
                              <a:ea typeface="Palatino Linotype" charset="0"/>
                              <a:cs typeface="Palatino Linotype" charset="0"/>
                            </a:rPr>
                            <m:t>h𝑖𝑔h</m:t>
                          </m:r>
                        </m:sub>
                      </m:sSub>
                      <m:r>
                        <a:rPr lang="en-GB" sz="2800" i="1">
                          <a:latin typeface="Cambria Math" panose="02040503050406030204" pitchFamily="18" charset="0"/>
                          <a:ea typeface="Palatino Linotype" charset="0"/>
                          <a:cs typeface="Palatino Linotype" charset="0"/>
                        </a:rPr>
                        <m:t>h𝑖𝑔h</m:t>
                      </m:r>
                      <m:r>
                        <a:rPr lang="en-GB" sz="2800" i="1">
                          <a:latin typeface="Cambria Math" charset="0"/>
                          <a:ea typeface="Palatino Linotype" charset="0"/>
                          <a:cs typeface="Palatino Linotype" charset="0"/>
                        </a:rPr>
                        <m:t>+</m:t>
                      </m:r>
                      <m:sSub>
                        <m:sSubPr>
                          <m:ctrlPr>
                            <a:rPr lang="en-GB" sz="2800" i="1">
                              <a:latin typeface="Cambria Math" panose="02040503050406030204" pitchFamily="18" charset="0"/>
                              <a:ea typeface="Palatino Linotype" charset="0"/>
                              <a:cs typeface="Palatino Linotype" charset="0"/>
                            </a:rPr>
                          </m:ctrlPr>
                        </m:sSubPr>
                        <m:e>
                          <m:r>
                            <a:rPr lang="en-GB" sz="2800" i="1">
                              <a:latin typeface="Cambria Math" charset="0"/>
                              <a:ea typeface="Palatino Linotype" charset="0"/>
                              <a:cs typeface="Palatino Linotype" charset="0"/>
                            </a:rPr>
                            <m:t>𝛽</m:t>
                          </m:r>
                        </m:e>
                        <m:sub>
                          <m:r>
                            <a:rPr lang="en-GB" sz="2800" i="1">
                              <a:latin typeface="Cambria Math" charset="0"/>
                              <a:ea typeface="Palatino Linotype" charset="0"/>
                              <a:cs typeface="Palatino Linotype" charset="0"/>
                            </a:rPr>
                            <m:t>𝑓𝑒𝑚𝑎𝑙𝑒</m:t>
                          </m:r>
                        </m:sub>
                      </m:sSub>
                      <m:r>
                        <a:rPr lang="en-GB" sz="2800" i="1">
                          <a:latin typeface="Cambria Math" charset="0"/>
                          <a:ea typeface="Palatino Linotype" charset="0"/>
                          <a:cs typeface="Palatino Linotype" charset="0"/>
                        </a:rPr>
                        <m:t>𝑓𝑒𝑚𝑎𝑙𝑒</m:t>
                      </m:r>
                      <m:r>
                        <a:rPr lang="en-GB" sz="2800" i="1">
                          <a:latin typeface="Cambria Math" charset="0"/>
                          <a:ea typeface="Palatino Linotype" charset="0"/>
                          <a:cs typeface="Palatino Linotype" charset="0"/>
                        </a:rPr>
                        <m:t>+</m:t>
                      </m:r>
                      <m:r>
                        <a:rPr lang="en-GB" sz="2800" i="1">
                          <a:latin typeface="Cambria Math" charset="0"/>
                          <a:ea typeface="Palatino Linotype" charset="0"/>
                          <a:cs typeface="Palatino Linotype" charset="0"/>
                        </a:rPr>
                        <m:t>𝜖</m:t>
                      </m:r>
                    </m:oMath>
                  </m:oMathPara>
                </a14:m>
                <a:endParaRPr lang="en-US" sz="2800" dirty="0"/>
              </a:p>
              <a:p>
                <a:endParaRPr lang="en-US" sz="2800" dirty="0">
                  <a:latin typeface="Palatino Linotype"/>
                  <a:cs typeface="Palatino Linotype"/>
                </a:endParaRPr>
              </a:p>
              <a:p>
                <a:r>
                  <a:rPr lang="en-US" sz="2800" dirty="0">
                    <a:latin typeface="Palatino Linotype"/>
                    <a:cs typeface="Palatino Linotype"/>
                  </a:rPr>
                  <a:t>By construction the gap is always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800" i="1">
                            <a:latin typeface="Cambria Math" panose="02040503050406030204" pitchFamily="18" charset="0"/>
                            <a:ea typeface="Palatino Linotype" charset="0"/>
                            <a:cs typeface="Palatino Linotype" charset="0"/>
                          </a:rPr>
                        </m:ctrlPr>
                      </m:sSubPr>
                      <m:e>
                        <m:r>
                          <a:rPr lang="en-GB" sz="2800" i="1">
                            <a:latin typeface="Cambria Math" charset="0"/>
                            <a:ea typeface="Palatino Linotype" charset="0"/>
                            <a:cs typeface="Palatino Linotype" charset="0"/>
                          </a:rPr>
                          <m:t>𝛽</m:t>
                        </m:r>
                      </m:e>
                      <m:sub>
                        <m:r>
                          <a:rPr lang="en-GB" sz="2800" i="1">
                            <a:latin typeface="Cambria Math" charset="0"/>
                            <a:ea typeface="Palatino Linotype" charset="0"/>
                            <a:cs typeface="Palatino Linotype" charset="0"/>
                          </a:rPr>
                          <m:t>𝑓𝑒𝑚𝑎𝑙𝑒</m:t>
                        </m:r>
                      </m:sub>
                    </m:sSub>
                  </m:oMath>
                </a14:m>
                <a:endParaRPr lang="en-US" sz="2800" dirty="0">
                  <a:latin typeface="Palatino Linotype"/>
                  <a:cs typeface="Palatino Linotype"/>
                </a:endParaRPr>
              </a:p>
              <a:p>
                <a:endParaRPr lang="en-US" sz="2800" dirty="0">
                  <a:latin typeface="Palatino Linotype"/>
                  <a:cs typeface="Palatino Linotype"/>
                </a:endParaRPr>
              </a:p>
              <a:p>
                <a:endParaRPr lang="en-US" sz="2800" dirty="0">
                  <a:latin typeface="Palatino Linotype"/>
                  <a:cs typeface="Palatino Linotype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873" y="1878257"/>
                <a:ext cx="11745757" cy="7825476"/>
              </a:xfrm>
              <a:prstGeom prst="rect">
                <a:avLst/>
              </a:prstGeom>
              <a:blipFill>
                <a:blip r:embed="rId3"/>
                <a:stretch>
                  <a:fillRect l="-1816" t="-1480" r="-218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DF436A65-3A88-4FA3-8772-77904D339794}"/>
                  </a:ext>
                </a:extLst>
              </p:cNvPr>
              <p:cNvSpPr txBox="1"/>
              <p:nvPr/>
            </p:nvSpPr>
            <p:spPr>
              <a:xfrm>
                <a:off x="3371481" y="4076454"/>
                <a:ext cx="2330245" cy="40100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spcAft>
                    <a:spcPts val="5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000" b="1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b="1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GB" sz="2000" b="1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𝜷</m:t>
                          </m:r>
                        </m:e>
                        <m:sub>
                          <m:r>
                            <a:rPr lang="en-GB" sz="2000" b="1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𝒄</m:t>
                          </m:r>
                        </m:sub>
                      </m:sSub>
                      <m:r>
                        <a:rPr lang="en-GB" sz="2000" b="1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GB" sz="2000" b="1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b="1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𝜷</m:t>
                          </m:r>
                        </m:e>
                        <m:sub>
                          <m:r>
                            <a:rPr lang="en-GB" sz="2000" b="1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𝒇𝒆𝒎𝒂𝒍𝒆</m:t>
                          </m:r>
                        </m:sub>
                      </m:sSub>
                    </m:oMath>
                  </m:oMathPara>
                </a14:m>
                <a:endParaRPr lang="en-GB" sz="2000" b="1" dirty="0">
                  <a:solidFill>
                    <a:schemeClr val="bg2"/>
                  </a:solidFill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DF436A65-3A88-4FA3-8772-77904D3397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1481" y="4076454"/>
                <a:ext cx="2330245" cy="40100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0F764B2-92B7-419A-843D-2BFF68716552}"/>
                  </a:ext>
                </a:extLst>
              </p:cNvPr>
              <p:cNvSpPr txBox="1"/>
              <p:nvPr/>
            </p:nvSpPr>
            <p:spPr>
              <a:xfrm>
                <a:off x="7063494" y="4076453"/>
                <a:ext cx="2330245" cy="37189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spcAft>
                    <a:spcPts val="5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000" b="1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b="1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GB" sz="2000" b="1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𝜷</m:t>
                          </m:r>
                        </m:e>
                        <m:sub>
                          <m:r>
                            <a:rPr lang="en-GB" sz="2000" b="1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𝒄</m:t>
                          </m:r>
                        </m:sub>
                      </m:sSub>
                    </m:oMath>
                  </m:oMathPara>
                </a14:m>
                <a:endParaRPr lang="en-GB" sz="2000" b="1" dirty="0">
                  <a:solidFill>
                    <a:schemeClr val="bg2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0F764B2-92B7-419A-843D-2BFF687165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3494" y="4076453"/>
                <a:ext cx="2330245" cy="371897"/>
              </a:xfrm>
              <a:prstGeom prst="rect">
                <a:avLst/>
              </a:prstGeom>
              <a:blipFill>
                <a:blip r:embed="rId5"/>
                <a:stretch>
                  <a:fillRect b="-983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4C08D43-C4A4-4A74-A332-9F6A6904AE29}"/>
                  </a:ext>
                </a:extLst>
              </p:cNvPr>
              <p:cNvSpPr txBox="1"/>
              <p:nvPr/>
            </p:nvSpPr>
            <p:spPr>
              <a:xfrm>
                <a:off x="9546139" y="3644817"/>
                <a:ext cx="2330245" cy="40100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spcAft>
                    <a:spcPts val="5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000" b="1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b="1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GB" sz="2000" b="1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𝜷</m:t>
                          </m:r>
                        </m:e>
                        <m:sub>
                          <m:r>
                            <a:rPr lang="en-GB" sz="2000" b="1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𝒇𝒆𝒎𝒂𝒍𝒆</m:t>
                          </m:r>
                        </m:sub>
                      </m:sSub>
                    </m:oMath>
                  </m:oMathPara>
                </a14:m>
                <a:endParaRPr lang="en-GB" sz="2000" b="1" dirty="0">
                  <a:solidFill>
                    <a:schemeClr val="bg2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4C08D43-C4A4-4A74-A332-9F6A6904AE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46139" y="3644817"/>
                <a:ext cx="2330245" cy="40100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093B8A0-32FA-4395-AF80-06BD09DCD995}"/>
                  </a:ext>
                </a:extLst>
              </p:cNvPr>
              <p:cNvSpPr txBox="1"/>
              <p:nvPr/>
            </p:nvSpPr>
            <p:spPr>
              <a:xfrm>
                <a:off x="1382415" y="5394755"/>
                <a:ext cx="3248579" cy="40100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spcAft>
                    <a:spcPts val="5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000" b="1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b="1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GB" sz="2000" b="1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𝜷</m:t>
                          </m:r>
                        </m:e>
                        <m:sub>
                          <m:r>
                            <a:rPr lang="en-GB" sz="2000" b="1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𝒄</m:t>
                          </m:r>
                        </m:sub>
                      </m:sSub>
                      <m:r>
                        <a:rPr lang="en-GB" sz="2000" b="1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GB" sz="2000" b="1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b="1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𝜷</m:t>
                          </m:r>
                        </m:e>
                        <m:sub>
                          <m:r>
                            <a:rPr lang="en-GB" sz="2000" b="1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𝒇𝒆𝒎𝒂𝒍𝒆</m:t>
                          </m:r>
                        </m:sub>
                      </m:sSub>
                      <m:r>
                        <a:rPr lang="en-GB" sz="2000" b="1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GB" sz="2000" b="1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b="1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𝜷</m:t>
                          </m:r>
                        </m:e>
                        <m:sub>
                          <m:r>
                            <a:rPr lang="en-GB" sz="2000" b="1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𝒏𝒐𝒓𝒎𝒂𝒍</m:t>
                          </m:r>
                        </m:sub>
                      </m:sSub>
                    </m:oMath>
                  </m:oMathPara>
                </a14:m>
                <a:endParaRPr lang="en-GB" sz="2000" b="1" dirty="0">
                  <a:solidFill>
                    <a:schemeClr val="bg2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093B8A0-32FA-4395-AF80-06BD09DCD9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2415" y="5394755"/>
                <a:ext cx="3248579" cy="40100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7C5679D-8DA0-4015-9052-40453C409F98}"/>
                  </a:ext>
                </a:extLst>
              </p:cNvPr>
              <p:cNvSpPr txBox="1"/>
              <p:nvPr/>
            </p:nvSpPr>
            <p:spPr>
              <a:xfrm>
                <a:off x="5522779" y="5346651"/>
                <a:ext cx="3248579" cy="37189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spcAft>
                    <a:spcPts val="5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000" b="1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b="1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GB" sz="2000" b="1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𝜷</m:t>
                          </m:r>
                        </m:e>
                        <m:sub>
                          <m:r>
                            <a:rPr lang="en-GB" sz="2000" b="1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𝒄</m:t>
                          </m:r>
                        </m:sub>
                      </m:sSub>
                      <m:r>
                        <a:rPr lang="en-GB" sz="2000" b="1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GB" sz="2000" b="1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b="1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𝜷</m:t>
                          </m:r>
                        </m:e>
                        <m:sub>
                          <m:r>
                            <a:rPr lang="en-GB" sz="2000" b="1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𝒏𝒐𝒓𝒎𝒂𝒍</m:t>
                          </m:r>
                        </m:sub>
                      </m:sSub>
                    </m:oMath>
                  </m:oMathPara>
                </a14:m>
                <a:endParaRPr lang="en-GB" sz="2000" b="1" dirty="0">
                  <a:solidFill>
                    <a:schemeClr val="bg2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7C5679D-8DA0-4015-9052-40453C409F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2779" y="5346651"/>
                <a:ext cx="3248579" cy="371897"/>
              </a:xfrm>
              <a:prstGeom prst="rect">
                <a:avLst/>
              </a:prstGeom>
              <a:blipFill>
                <a:blip r:embed="rId8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6003BCD-AF4C-45EC-99F7-6F07BCA67607}"/>
                  </a:ext>
                </a:extLst>
              </p:cNvPr>
              <p:cNvSpPr txBox="1"/>
              <p:nvPr/>
            </p:nvSpPr>
            <p:spPr>
              <a:xfrm>
                <a:off x="9462564" y="4876006"/>
                <a:ext cx="2330245" cy="40100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spcAft>
                    <a:spcPts val="5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000" b="1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b="1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GB" sz="2000" b="1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𝜷</m:t>
                          </m:r>
                        </m:e>
                        <m:sub>
                          <m:r>
                            <a:rPr lang="en-GB" sz="2000" b="1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𝒇𝒆𝒎𝒂𝒍𝒆</m:t>
                          </m:r>
                        </m:sub>
                      </m:sSub>
                    </m:oMath>
                  </m:oMathPara>
                </a14:m>
                <a:endParaRPr lang="en-GB" sz="2000" b="1" dirty="0">
                  <a:solidFill>
                    <a:schemeClr val="bg2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6003BCD-AF4C-45EC-99F7-6F07BCA676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62564" y="4876006"/>
                <a:ext cx="2330245" cy="40100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9E22CEB2-5DD6-4805-821A-2B8A101D39AC}"/>
              </a:ext>
            </a:extLst>
          </p:cNvPr>
          <p:cNvSpPr/>
          <p:nvPr/>
        </p:nvSpPr>
        <p:spPr>
          <a:xfrm>
            <a:off x="914400" y="7167716"/>
            <a:ext cx="11090787" cy="1107046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5791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8" grpId="0"/>
      <p:bldP spid="9" grpId="0"/>
      <p:bldP spid="1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4"/>
          <p:cNvSpPr txBox="1">
            <a:spLocks noChangeArrowheads="1"/>
          </p:cNvSpPr>
          <p:nvPr/>
        </p:nvSpPr>
        <p:spPr>
          <a:xfrm>
            <a:off x="248011" y="93437"/>
            <a:ext cx="10453968" cy="948289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3">
                    <a:lumMod val="50000"/>
                  </a:schemeClr>
                </a:solidFill>
                <a:latin typeface="Palatino Linotype"/>
                <a:ea typeface="+mj-ea"/>
                <a:cs typeface="Palatino Linotype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9pPr>
          </a:lstStyle>
          <a:p>
            <a:pPr defTabSz="1300277"/>
            <a:r>
              <a:rPr lang="en-US" sz="3982" kern="0">
                <a:latin typeface="Palatino Linotype" charset="0"/>
              </a:rPr>
              <a:t>A more complex model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645891" y="2334973"/>
                <a:ext cx="11745757" cy="594823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3413">
                    <a:latin typeface="Palatino Linotype"/>
                    <a:cs typeface="Palatino Linotype"/>
                  </a:rPr>
                  <a:t>We can get a more complex model using interactions:</a:t>
                </a:r>
              </a:p>
              <a:p>
                <a:endParaRPr lang="en-US" sz="3413">
                  <a:latin typeface="Palatino Linotype"/>
                  <a:cs typeface="Palatino Linotype"/>
                </a:endParaRPr>
              </a:p>
              <a:p>
                <a:endParaRPr lang="en-US" sz="3413">
                  <a:latin typeface="Palatino Linotype"/>
                  <a:cs typeface="Palatino Linotype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GB" sz="3413" i="1">
                          <a:latin typeface="Cambria Math" charset="0"/>
                          <a:ea typeface="Palatino Linotype" charset="0"/>
                          <a:cs typeface="Palatino Linotype" charset="0"/>
                        </a:rPr>
                        <m:t>𝑊𝑎𝑔𝑒</m:t>
                      </m:r>
                      <m:r>
                        <a:rPr lang="en-GB" sz="3413" i="1">
                          <a:latin typeface="Cambria Math" charset="0"/>
                          <a:ea typeface="Palatino Linotype" charset="0"/>
                          <a:cs typeface="Palatino Linotype" charset="0"/>
                        </a:rPr>
                        <m:t>=</m:t>
                      </m:r>
                      <m:sSub>
                        <m:sSubPr>
                          <m:ctrlPr>
                            <a:rPr lang="en-GB" sz="3413" i="1">
                              <a:latin typeface="Cambria Math" panose="02040503050406030204" pitchFamily="18" charset="0"/>
                              <a:ea typeface="Palatino Linotype" charset="0"/>
                              <a:cs typeface="Palatino Linotype" charset="0"/>
                            </a:rPr>
                          </m:ctrlPr>
                        </m:sSubPr>
                        <m:e>
                          <m:r>
                            <a:rPr lang="en-GB" sz="3413" i="1">
                              <a:latin typeface="Cambria Math" charset="0"/>
                              <a:ea typeface="Palatino Linotype" charset="0"/>
                              <a:cs typeface="Palatino Linotype" charset="0"/>
                            </a:rPr>
                            <m:t>𝛽</m:t>
                          </m:r>
                        </m:e>
                        <m:sub>
                          <m:r>
                            <a:rPr lang="en-GB" sz="3413" i="1">
                              <a:latin typeface="Cambria Math" charset="0"/>
                              <a:ea typeface="Palatino Linotype" charset="0"/>
                              <a:cs typeface="Palatino Linotype" charset="0"/>
                            </a:rPr>
                            <m:t>𝐶</m:t>
                          </m:r>
                        </m:sub>
                      </m:sSub>
                      <m:r>
                        <a:rPr lang="en-GB" sz="3413" i="1">
                          <a:latin typeface="Cambria Math" charset="0"/>
                          <a:ea typeface="Palatino Linotype" charset="0"/>
                          <a:cs typeface="Palatino Linotype" charset="0"/>
                        </a:rPr>
                        <m:t>+</m:t>
                      </m:r>
                      <m:sSub>
                        <m:sSubPr>
                          <m:ctrlPr>
                            <a:rPr lang="en-GB" sz="3413" i="1">
                              <a:latin typeface="Cambria Math" panose="02040503050406030204" pitchFamily="18" charset="0"/>
                              <a:ea typeface="Palatino Linotype" charset="0"/>
                              <a:cs typeface="Palatino Linotype" charset="0"/>
                            </a:rPr>
                          </m:ctrlPr>
                        </m:sSubPr>
                        <m:e>
                          <m:r>
                            <a:rPr lang="en-GB" sz="3413" i="1">
                              <a:latin typeface="Cambria Math" charset="0"/>
                              <a:ea typeface="Palatino Linotype" charset="0"/>
                              <a:cs typeface="Palatino Linotype" charset="0"/>
                            </a:rPr>
                            <m:t>𝛽</m:t>
                          </m:r>
                        </m:e>
                        <m:sub>
                          <m:r>
                            <a:rPr lang="en-GB" sz="3413" i="1">
                              <a:latin typeface="Cambria Math" panose="02040503050406030204" pitchFamily="18" charset="0"/>
                              <a:ea typeface="Palatino Linotype" charset="0"/>
                              <a:cs typeface="Palatino Linotype" charset="0"/>
                            </a:rPr>
                            <m:t>𝑛𝑜𝑟𝑚𝑎𝑙</m:t>
                          </m:r>
                        </m:sub>
                      </m:sSub>
                      <m:r>
                        <a:rPr lang="en-GB" sz="3413" i="1">
                          <a:latin typeface="Cambria Math" panose="02040503050406030204" pitchFamily="18" charset="0"/>
                          <a:ea typeface="Palatino Linotype" charset="0"/>
                          <a:cs typeface="Palatino Linotype" charset="0"/>
                        </a:rPr>
                        <m:t>𝑛𝑜𝑟𝑚𝑎𝑙</m:t>
                      </m:r>
                      <m:r>
                        <a:rPr lang="en-GB" sz="3413" i="1">
                          <a:latin typeface="Cambria Math" charset="0"/>
                          <a:ea typeface="Palatino Linotype" charset="0"/>
                          <a:cs typeface="Palatino Linotype" charset="0"/>
                        </a:rPr>
                        <m:t>+</m:t>
                      </m:r>
                      <m:sSub>
                        <m:sSubPr>
                          <m:ctrlPr>
                            <a:rPr lang="en-GB" sz="3413" i="1">
                              <a:latin typeface="Cambria Math" panose="02040503050406030204" pitchFamily="18" charset="0"/>
                              <a:ea typeface="Palatino Linotype" charset="0"/>
                              <a:cs typeface="Palatino Linotype" charset="0"/>
                            </a:rPr>
                          </m:ctrlPr>
                        </m:sSubPr>
                        <m:e>
                          <m:r>
                            <a:rPr lang="en-GB" sz="3413" i="1">
                              <a:latin typeface="Cambria Math" charset="0"/>
                              <a:ea typeface="Palatino Linotype" charset="0"/>
                              <a:cs typeface="Palatino Linotype" charset="0"/>
                            </a:rPr>
                            <m:t>𝛽</m:t>
                          </m:r>
                        </m:e>
                        <m:sub>
                          <m:r>
                            <a:rPr lang="en-GB" sz="3413" i="1">
                              <a:latin typeface="Cambria Math" panose="02040503050406030204" pitchFamily="18" charset="0"/>
                              <a:ea typeface="Palatino Linotype" charset="0"/>
                              <a:cs typeface="Palatino Linotype" charset="0"/>
                            </a:rPr>
                            <m:t>h𝑖𝑔h</m:t>
                          </m:r>
                        </m:sub>
                      </m:sSub>
                      <m:r>
                        <a:rPr lang="en-GB" sz="3413" i="1">
                          <a:latin typeface="Cambria Math" panose="02040503050406030204" pitchFamily="18" charset="0"/>
                          <a:ea typeface="Palatino Linotype" charset="0"/>
                          <a:cs typeface="Palatino Linotype" charset="0"/>
                        </a:rPr>
                        <m:t>h𝑖𝑔h</m:t>
                      </m:r>
                    </m:oMath>
                  </m:oMathPara>
                </a14:m>
                <a:endParaRPr lang="en-GB" sz="3413" i="1">
                  <a:latin typeface="Palatino Linotype" charset="0"/>
                  <a:ea typeface="Palatino Linotype" charset="0"/>
                  <a:cs typeface="Palatino Linotype" charset="0"/>
                </a:endParaRPr>
              </a:p>
              <a:p>
                <a:endParaRPr lang="en-GB" sz="3413" i="1">
                  <a:latin typeface="Palatino Linotype" charset="0"/>
                  <a:ea typeface="Palatino Linotype" charset="0"/>
                  <a:cs typeface="Palatino Linotype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413" i="1">
                          <a:latin typeface="Cambria Math" charset="0"/>
                          <a:ea typeface="Palatino Linotype" charset="0"/>
                          <a:cs typeface="Palatino Linotype" charset="0"/>
                        </a:rPr>
                        <m:t>+</m:t>
                      </m:r>
                      <m:sSub>
                        <m:sSubPr>
                          <m:ctrlPr>
                            <a:rPr lang="en-GB" sz="3413" i="1">
                              <a:latin typeface="Cambria Math" panose="02040503050406030204" pitchFamily="18" charset="0"/>
                              <a:ea typeface="Palatino Linotype" charset="0"/>
                              <a:cs typeface="Palatino Linotype" charset="0"/>
                            </a:rPr>
                          </m:ctrlPr>
                        </m:sSubPr>
                        <m:e>
                          <m:r>
                            <a:rPr lang="en-GB" sz="3413" i="1">
                              <a:latin typeface="Cambria Math" charset="0"/>
                              <a:ea typeface="Palatino Linotype" charset="0"/>
                              <a:cs typeface="Palatino Linotype" charset="0"/>
                            </a:rPr>
                            <m:t>𝛽</m:t>
                          </m:r>
                        </m:e>
                        <m:sub>
                          <m:r>
                            <a:rPr lang="en-GB" sz="3413" i="1">
                              <a:latin typeface="Cambria Math" charset="0"/>
                              <a:ea typeface="Palatino Linotype" charset="0"/>
                              <a:cs typeface="Palatino Linotype" charset="0"/>
                            </a:rPr>
                            <m:t>𝑓𝑒𝑚𝑎𝑙𝑒</m:t>
                          </m:r>
                        </m:sub>
                      </m:sSub>
                      <m:r>
                        <a:rPr lang="en-GB" sz="3413" i="1">
                          <a:latin typeface="Cambria Math" charset="0"/>
                          <a:ea typeface="Palatino Linotype" charset="0"/>
                          <a:cs typeface="Palatino Linotype" charset="0"/>
                        </a:rPr>
                        <m:t>𝑓𝑒𝑚𝑎𝑙𝑒</m:t>
                      </m:r>
                    </m:oMath>
                  </m:oMathPara>
                </a14:m>
                <a:endParaRPr lang="en-GB" sz="3413" i="1">
                  <a:latin typeface="Cambria Math" charset="0"/>
                  <a:ea typeface="Palatino Linotype" charset="0"/>
                  <a:cs typeface="Palatino Linotype" charset="0"/>
                </a:endParaRPr>
              </a:p>
              <a:p>
                <a:endParaRPr lang="en-GB" sz="3413" i="1">
                  <a:latin typeface="Cambria Math" charset="0"/>
                  <a:ea typeface="Palatino Linotype" charset="0"/>
                  <a:cs typeface="Palatino Linotype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413" i="1">
                          <a:latin typeface="Cambria Math" charset="0"/>
                          <a:ea typeface="Palatino Linotype" charset="0"/>
                          <a:cs typeface="Palatino Linotype" charset="0"/>
                        </a:rPr>
                        <m:t>+</m:t>
                      </m:r>
                      <m:sSub>
                        <m:sSubPr>
                          <m:ctrlPr>
                            <a:rPr lang="en-GB" sz="3413" i="1">
                              <a:latin typeface="Cambria Math" panose="02040503050406030204" pitchFamily="18" charset="0"/>
                              <a:ea typeface="Palatino Linotype" charset="0"/>
                              <a:cs typeface="Palatino Linotype" charset="0"/>
                            </a:rPr>
                          </m:ctrlPr>
                        </m:sSubPr>
                        <m:e>
                          <m:r>
                            <a:rPr lang="en-GB" sz="3413" i="1">
                              <a:latin typeface="Cambria Math" charset="0"/>
                              <a:ea typeface="Palatino Linotype" charset="0"/>
                              <a:cs typeface="Palatino Linotype" charset="0"/>
                            </a:rPr>
                            <m:t>𝛽</m:t>
                          </m:r>
                        </m:e>
                        <m:sub>
                          <m:r>
                            <a:rPr lang="en-GB" sz="3413" i="1">
                              <a:latin typeface="Cambria Math" charset="0"/>
                              <a:ea typeface="Palatino Linotype" charset="0"/>
                              <a:cs typeface="Palatino Linotype" charset="0"/>
                            </a:rPr>
                            <m:t>𝑓𝑒𝑚</m:t>
                          </m:r>
                          <m:r>
                            <a:rPr lang="en-GB" sz="3413" i="1">
                              <a:latin typeface="Cambria Math" charset="0"/>
                              <a:ea typeface="Palatino Linotype" charset="0"/>
                              <a:cs typeface="Palatino Linotype" charset="0"/>
                            </a:rPr>
                            <m:t>×</m:t>
                          </m:r>
                          <m:r>
                            <a:rPr lang="en-GB" sz="3413" i="1">
                              <a:latin typeface="Cambria Math" charset="0"/>
                              <a:ea typeface="Palatino Linotype" charset="0"/>
                              <a:cs typeface="Palatino Linotype" charset="0"/>
                            </a:rPr>
                            <m:t>𝑛𝑜𝑟𝑚</m:t>
                          </m:r>
                        </m:sub>
                      </m:sSub>
                      <m:r>
                        <a:rPr lang="en-GB" sz="3413" i="1">
                          <a:latin typeface="Cambria Math" charset="0"/>
                          <a:ea typeface="Palatino Linotype" charset="0"/>
                          <a:cs typeface="Palatino Linotype" charset="0"/>
                        </a:rPr>
                        <m:t>𝑛𝑜𝑟𝑚𝑎𝑙</m:t>
                      </m:r>
                      <m:r>
                        <a:rPr lang="en-GB" sz="3413" i="1">
                          <a:latin typeface="Cambria Math" charset="0"/>
                          <a:ea typeface="Palatino Linotype" charset="0"/>
                          <a:cs typeface="Palatino Linotype" charset="0"/>
                        </a:rPr>
                        <m:t>×</m:t>
                      </m:r>
                      <m:r>
                        <a:rPr lang="en-GB" sz="3413" i="1">
                          <a:latin typeface="Cambria Math" charset="0"/>
                          <a:ea typeface="Palatino Linotype" charset="0"/>
                          <a:cs typeface="Palatino Linotype" charset="0"/>
                        </a:rPr>
                        <m:t>𝑓𝑒𝑚𝑎𝑙𝑒</m:t>
                      </m:r>
                    </m:oMath>
                  </m:oMathPara>
                </a14:m>
                <a:endParaRPr lang="en-GB" sz="3413" i="1">
                  <a:latin typeface="Cambria Math" charset="0"/>
                  <a:ea typeface="Palatino Linotype" charset="0"/>
                  <a:cs typeface="Palatino Linotype" charset="0"/>
                </a:endParaRPr>
              </a:p>
              <a:p>
                <a:endParaRPr lang="en-GB" sz="3413" i="1">
                  <a:latin typeface="Cambria Math" charset="0"/>
                  <a:ea typeface="Palatino Linotype" charset="0"/>
                  <a:cs typeface="Palatino Linotype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413" i="1">
                          <a:latin typeface="Cambria Math" charset="0"/>
                          <a:ea typeface="Palatino Linotype" charset="0"/>
                          <a:cs typeface="Palatino Linotype" charset="0"/>
                        </a:rPr>
                        <m:t>+</m:t>
                      </m:r>
                      <m:sSub>
                        <m:sSubPr>
                          <m:ctrlPr>
                            <a:rPr lang="en-GB" sz="3413" i="1">
                              <a:latin typeface="Cambria Math" panose="02040503050406030204" pitchFamily="18" charset="0"/>
                              <a:ea typeface="Palatino Linotype" charset="0"/>
                              <a:cs typeface="Palatino Linotype" charset="0"/>
                            </a:rPr>
                          </m:ctrlPr>
                        </m:sSubPr>
                        <m:e>
                          <m:r>
                            <a:rPr lang="en-GB" sz="3413" i="1">
                              <a:latin typeface="Cambria Math" charset="0"/>
                              <a:ea typeface="Palatino Linotype" charset="0"/>
                              <a:cs typeface="Palatino Linotype" charset="0"/>
                            </a:rPr>
                            <m:t>𝛽</m:t>
                          </m:r>
                        </m:e>
                        <m:sub>
                          <m:r>
                            <a:rPr lang="en-GB" sz="3413" i="1">
                              <a:latin typeface="Cambria Math" charset="0"/>
                              <a:ea typeface="Palatino Linotype" charset="0"/>
                              <a:cs typeface="Palatino Linotype" charset="0"/>
                            </a:rPr>
                            <m:t>𝑓𝑒𝑚</m:t>
                          </m:r>
                          <m:r>
                            <a:rPr lang="en-GB" sz="3413" i="1">
                              <a:latin typeface="Cambria Math" charset="0"/>
                              <a:ea typeface="Palatino Linotype" charset="0"/>
                              <a:cs typeface="Palatino Linotype" charset="0"/>
                            </a:rPr>
                            <m:t>×</m:t>
                          </m:r>
                          <m:r>
                            <a:rPr lang="en-GB" sz="3413" i="1">
                              <a:latin typeface="Cambria Math" charset="0"/>
                              <a:ea typeface="Palatino Linotype" charset="0"/>
                              <a:cs typeface="Palatino Linotype" charset="0"/>
                            </a:rPr>
                            <m:t>h𝑖𝑔h</m:t>
                          </m:r>
                        </m:sub>
                      </m:sSub>
                      <m:r>
                        <a:rPr lang="en-GB" sz="3413" i="1">
                          <a:latin typeface="Cambria Math" charset="0"/>
                          <a:ea typeface="Palatino Linotype" charset="0"/>
                          <a:cs typeface="Palatino Linotype" charset="0"/>
                        </a:rPr>
                        <m:t>h𝑖𝑔h</m:t>
                      </m:r>
                      <m:r>
                        <a:rPr lang="en-GB" sz="3413" i="1">
                          <a:latin typeface="Cambria Math" charset="0"/>
                          <a:ea typeface="Palatino Linotype" charset="0"/>
                          <a:cs typeface="Palatino Linotype" charset="0"/>
                        </a:rPr>
                        <m:t>×</m:t>
                      </m:r>
                      <m:r>
                        <a:rPr lang="en-GB" sz="3413" i="1">
                          <a:latin typeface="Cambria Math" charset="0"/>
                          <a:ea typeface="Palatino Linotype" charset="0"/>
                          <a:cs typeface="Palatino Linotype" charset="0"/>
                        </a:rPr>
                        <m:t>𝑓𝑒𝑚𝑎𝑙𝑒</m:t>
                      </m:r>
                      <m:r>
                        <a:rPr lang="en-GB" sz="3413" i="1">
                          <a:latin typeface="Cambria Math" charset="0"/>
                          <a:ea typeface="Palatino Linotype" charset="0"/>
                          <a:cs typeface="Palatino Linotype" charset="0"/>
                        </a:rPr>
                        <m:t> +</m:t>
                      </m:r>
                      <m:r>
                        <a:rPr lang="en-GB" sz="3413" i="1">
                          <a:latin typeface="Cambria Math" charset="0"/>
                          <a:ea typeface="Palatino Linotype" charset="0"/>
                          <a:cs typeface="Palatino Linotype" charset="0"/>
                        </a:rPr>
                        <m:t>𝜖</m:t>
                      </m:r>
                    </m:oMath>
                  </m:oMathPara>
                </a14:m>
                <a:endParaRPr lang="en-US" sz="3413"/>
              </a:p>
              <a:p>
                <a:endParaRPr lang="en-US" sz="3413">
                  <a:latin typeface="Palatino Linotype"/>
                  <a:cs typeface="Palatino Linotype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891" y="2334973"/>
                <a:ext cx="11745757" cy="5948231"/>
              </a:xfrm>
              <a:prstGeom prst="rect">
                <a:avLst/>
              </a:prstGeom>
              <a:blipFill>
                <a:blip r:embed="rId3"/>
                <a:stretch>
                  <a:fillRect l="-2231" t="-225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6261872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4"/>
          <p:cNvSpPr txBox="1">
            <a:spLocks noChangeArrowheads="1"/>
          </p:cNvSpPr>
          <p:nvPr/>
        </p:nvSpPr>
        <p:spPr>
          <a:xfrm>
            <a:off x="248011" y="93437"/>
            <a:ext cx="10453968" cy="948289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3">
                    <a:lumMod val="50000"/>
                  </a:schemeClr>
                </a:solidFill>
                <a:latin typeface="Palatino Linotype"/>
                <a:ea typeface="+mj-ea"/>
                <a:cs typeface="Palatino Linotype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9pPr>
          </a:lstStyle>
          <a:p>
            <a:pPr defTabSz="1300277"/>
            <a:r>
              <a:rPr lang="en-US" sz="3982" kern="0">
                <a:latin typeface="Palatino Linotype" charset="0"/>
              </a:rPr>
              <a:t>A more complex model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48011" y="2453180"/>
                <a:ext cx="12559516" cy="453470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3413">
                    <a:latin typeface="Palatino Linotype"/>
                    <a:cs typeface="Palatino Linotype"/>
                  </a:rPr>
                  <a:t>We can get a more complex model using interactions:</a:t>
                </a:r>
              </a:p>
              <a:p>
                <a:endParaRPr lang="en-US" sz="3413">
                  <a:latin typeface="Palatino Linotype"/>
                  <a:cs typeface="Palatino Linotype"/>
                </a:endParaRPr>
              </a:p>
              <a:p>
                <a:endParaRPr lang="en-US" sz="3413">
                  <a:latin typeface="Palatino Linotype"/>
                  <a:cs typeface="Palatino Linotype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844" i="1">
                          <a:latin typeface="Cambria Math" charset="0"/>
                          <a:ea typeface="Palatino Linotype" charset="0"/>
                          <a:cs typeface="Palatino Linotype" charset="0"/>
                        </a:rPr>
                        <m:t>𝐸</m:t>
                      </m:r>
                      <m:d>
                        <m:dPr>
                          <m:begChr m:val="{"/>
                          <m:endChr m:val="}"/>
                          <m:ctrlPr>
                            <a:rPr lang="en-GB" sz="2844" i="1">
                              <a:latin typeface="Cambria Math" panose="02040503050406030204" pitchFamily="18" charset="0"/>
                              <a:ea typeface="Palatino Linotype" charset="0"/>
                              <a:cs typeface="Palatino Linotype" charset="0"/>
                            </a:rPr>
                          </m:ctrlPr>
                        </m:dPr>
                        <m:e>
                          <m:r>
                            <a:rPr lang="en-GB" sz="2844" i="1">
                              <a:latin typeface="Cambria Math" charset="0"/>
                              <a:ea typeface="Palatino Linotype" charset="0"/>
                              <a:cs typeface="Palatino Linotype" charset="0"/>
                            </a:rPr>
                            <m:t>𝑊𝑎𝑔𝑒</m:t>
                          </m:r>
                          <m:r>
                            <a:rPr lang="en-GB" sz="2844" i="1">
                              <a:latin typeface="Cambria Math" charset="0"/>
                              <a:ea typeface="Palatino Linotype" charset="0"/>
                              <a:cs typeface="Palatino Linotype" charset="0"/>
                            </a:rPr>
                            <m:t>|</m:t>
                          </m:r>
                          <m:r>
                            <a:rPr lang="en-GB" sz="2844" i="1">
                              <a:latin typeface="Cambria Math" charset="0"/>
                              <a:ea typeface="Palatino Linotype" charset="0"/>
                              <a:cs typeface="Palatino Linotype" charset="0"/>
                            </a:rPr>
                            <m:t>𝑊𝑜𝑚𝑒𝑛</m:t>
                          </m:r>
                          <m:r>
                            <a:rPr lang="en-GB" sz="2844" i="1">
                              <a:latin typeface="Cambria Math" charset="0"/>
                              <a:ea typeface="Palatino Linotype" charset="0"/>
                              <a:cs typeface="Palatino Linotype" charset="0"/>
                            </a:rPr>
                            <m:t>,</m:t>
                          </m:r>
                          <m:r>
                            <a:rPr lang="en-GB" sz="2844" i="1">
                              <a:latin typeface="Cambria Math" charset="0"/>
                              <a:ea typeface="Palatino Linotype" charset="0"/>
                              <a:cs typeface="Palatino Linotype" charset="0"/>
                            </a:rPr>
                            <m:t>𝐿𝑜𝑤</m:t>
                          </m:r>
                        </m:e>
                      </m:d>
                      <m:r>
                        <a:rPr lang="en-GB" sz="2844" i="1">
                          <a:latin typeface="Cambria Math" charset="0"/>
                          <a:ea typeface="Palatino Linotype" charset="0"/>
                          <a:cs typeface="Palatino Linotype" charset="0"/>
                        </a:rPr>
                        <m:t>−</m:t>
                      </m:r>
                      <m:r>
                        <a:rPr lang="en-GB" sz="2844" i="1">
                          <a:latin typeface="Cambria Math" charset="0"/>
                          <a:ea typeface="Palatino Linotype" charset="0"/>
                          <a:cs typeface="Palatino Linotype" charset="0"/>
                        </a:rPr>
                        <m:t>𝐸</m:t>
                      </m:r>
                      <m:d>
                        <m:dPr>
                          <m:begChr m:val="{"/>
                          <m:endChr m:val="}"/>
                          <m:ctrlPr>
                            <a:rPr lang="en-GB" sz="2844" i="1">
                              <a:latin typeface="Cambria Math" panose="02040503050406030204" pitchFamily="18" charset="0"/>
                              <a:ea typeface="Palatino Linotype" charset="0"/>
                              <a:cs typeface="Palatino Linotype" charset="0"/>
                            </a:rPr>
                          </m:ctrlPr>
                        </m:dPr>
                        <m:e>
                          <m:r>
                            <a:rPr lang="en-GB" sz="2844" i="1">
                              <a:latin typeface="Cambria Math" charset="0"/>
                              <a:ea typeface="Palatino Linotype" charset="0"/>
                              <a:cs typeface="Palatino Linotype" charset="0"/>
                            </a:rPr>
                            <m:t>𝑊𝑎𝑔𝑒</m:t>
                          </m:r>
                          <m:r>
                            <a:rPr lang="en-GB" sz="2844" i="1">
                              <a:latin typeface="Cambria Math" charset="0"/>
                              <a:ea typeface="Palatino Linotype" charset="0"/>
                              <a:cs typeface="Palatino Linotype" charset="0"/>
                            </a:rPr>
                            <m:t>|</m:t>
                          </m:r>
                          <m:r>
                            <a:rPr lang="en-GB" sz="2844" i="1">
                              <a:latin typeface="Cambria Math" charset="0"/>
                              <a:ea typeface="Palatino Linotype" charset="0"/>
                              <a:cs typeface="Palatino Linotype" charset="0"/>
                            </a:rPr>
                            <m:t>𝑀𝑒𝑛</m:t>
                          </m:r>
                          <m:r>
                            <a:rPr lang="en-GB" sz="2844" i="1">
                              <a:latin typeface="Cambria Math" charset="0"/>
                              <a:ea typeface="Palatino Linotype" charset="0"/>
                              <a:cs typeface="Palatino Linotype" charset="0"/>
                            </a:rPr>
                            <m:t>,</m:t>
                          </m:r>
                          <m:r>
                            <a:rPr lang="en-GB" sz="2844" i="1">
                              <a:latin typeface="Cambria Math" charset="0"/>
                              <a:ea typeface="Palatino Linotype" charset="0"/>
                              <a:cs typeface="Palatino Linotype" charset="0"/>
                            </a:rPr>
                            <m:t>𝐿𝑜𝑤</m:t>
                          </m:r>
                        </m:e>
                      </m:d>
                      <m:r>
                        <a:rPr lang="en-GB" sz="2844" i="1">
                          <a:latin typeface="Cambria Math" charset="0"/>
                          <a:ea typeface="Palatino Linotype" charset="0"/>
                          <a:cs typeface="Palatino Linotype" charset="0"/>
                        </a:rPr>
                        <m:t>=</m:t>
                      </m:r>
                      <m:sSub>
                        <m:sSubPr>
                          <m:ctrlPr>
                            <a:rPr lang="en-GB" sz="2844" i="1">
                              <a:latin typeface="Cambria Math" panose="02040503050406030204" pitchFamily="18" charset="0"/>
                              <a:ea typeface="Palatino Linotype" charset="0"/>
                              <a:cs typeface="Palatino Linotype" charset="0"/>
                            </a:rPr>
                          </m:ctrlPr>
                        </m:sSubPr>
                        <m:e>
                          <m:r>
                            <a:rPr lang="en-GB" sz="2844" i="1">
                              <a:latin typeface="Cambria Math" charset="0"/>
                              <a:ea typeface="Palatino Linotype" charset="0"/>
                              <a:cs typeface="Palatino Linotype" charset="0"/>
                            </a:rPr>
                            <m:t>𝛽</m:t>
                          </m:r>
                        </m:e>
                        <m:sub>
                          <m:r>
                            <a:rPr lang="en-GB" sz="2844" i="1">
                              <a:latin typeface="Cambria Math" charset="0"/>
                              <a:ea typeface="Palatino Linotype" charset="0"/>
                              <a:cs typeface="Palatino Linotype" charset="0"/>
                            </a:rPr>
                            <m:t>𝑓𝑒𝑚𝑎𝑙𝑒</m:t>
                          </m:r>
                        </m:sub>
                      </m:sSub>
                    </m:oMath>
                  </m:oMathPara>
                </a14:m>
                <a:endParaRPr lang="en-GB" sz="2844" i="1">
                  <a:latin typeface="Cambria Math" charset="0"/>
                  <a:ea typeface="Palatino Linotype" charset="0"/>
                  <a:cs typeface="Palatino Linotype" charset="0"/>
                </a:endParaRPr>
              </a:p>
              <a:p>
                <a:endParaRPr lang="en-GB" sz="3413" i="1">
                  <a:latin typeface="Cambria Math" charset="0"/>
                  <a:ea typeface="Palatino Linotype" charset="0"/>
                  <a:cs typeface="Palatino Linotype" charset="0"/>
                </a:endParaRPr>
              </a:p>
              <a:p>
                <a:endParaRPr lang="en-GB" sz="3413" i="1">
                  <a:latin typeface="Cambria Math" charset="0"/>
                  <a:ea typeface="Palatino Linotype" charset="0"/>
                  <a:cs typeface="Palatino Linotype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844" i="1">
                          <a:latin typeface="Cambria Math" charset="0"/>
                          <a:ea typeface="Palatino Linotype" charset="0"/>
                          <a:cs typeface="Palatino Linotype" charset="0"/>
                        </a:rPr>
                        <m:t>𝐸</m:t>
                      </m:r>
                      <m:d>
                        <m:dPr>
                          <m:begChr m:val="{"/>
                          <m:endChr m:val="}"/>
                          <m:ctrlPr>
                            <a:rPr lang="en-GB" sz="2844" i="1">
                              <a:latin typeface="Cambria Math" panose="02040503050406030204" pitchFamily="18" charset="0"/>
                              <a:ea typeface="Palatino Linotype" charset="0"/>
                              <a:cs typeface="Palatino Linotype" charset="0"/>
                            </a:rPr>
                          </m:ctrlPr>
                        </m:dPr>
                        <m:e>
                          <m:r>
                            <a:rPr lang="en-GB" sz="2844" i="1">
                              <a:latin typeface="Cambria Math" charset="0"/>
                              <a:ea typeface="Palatino Linotype" charset="0"/>
                              <a:cs typeface="Palatino Linotype" charset="0"/>
                            </a:rPr>
                            <m:t>𝑊𝑎𝑔𝑒</m:t>
                          </m:r>
                          <m:r>
                            <a:rPr lang="en-GB" sz="2844" i="1">
                              <a:latin typeface="Cambria Math" charset="0"/>
                              <a:ea typeface="Palatino Linotype" charset="0"/>
                              <a:cs typeface="Palatino Linotype" charset="0"/>
                            </a:rPr>
                            <m:t>|</m:t>
                          </m:r>
                          <m:r>
                            <a:rPr lang="en-GB" sz="2844" i="1">
                              <a:latin typeface="Cambria Math" charset="0"/>
                              <a:ea typeface="Palatino Linotype" charset="0"/>
                              <a:cs typeface="Palatino Linotype" charset="0"/>
                            </a:rPr>
                            <m:t>𝑊𝑜𝑚𝑒𝑛</m:t>
                          </m:r>
                          <m:r>
                            <a:rPr lang="en-GB" sz="2844" i="1">
                              <a:latin typeface="Cambria Math" charset="0"/>
                              <a:ea typeface="Palatino Linotype" charset="0"/>
                              <a:cs typeface="Palatino Linotype" charset="0"/>
                            </a:rPr>
                            <m:t>,</m:t>
                          </m:r>
                          <m:r>
                            <a:rPr lang="en-GB" sz="2844" i="1">
                              <a:latin typeface="Cambria Math" charset="0"/>
                              <a:ea typeface="Palatino Linotype" charset="0"/>
                              <a:cs typeface="Palatino Linotype" charset="0"/>
                            </a:rPr>
                            <m:t>𝑁𝑜𝑟𝑚𝑎𝑙</m:t>
                          </m:r>
                        </m:e>
                      </m:d>
                      <m:r>
                        <a:rPr lang="en-GB" sz="2844" i="1">
                          <a:latin typeface="Cambria Math" charset="0"/>
                          <a:ea typeface="Palatino Linotype" charset="0"/>
                          <a:cs typeface="Palatino Linotype" charset="0"/>
                        </a:rPr>
                        <m:t>−</m:t>
                      </m:r>
                      <m:r>
                        <a:rPr lang="en-GB" sz="2844" i="1">
                          <a:latin typeface="Cambria Math" charset="0"/>
                          <a:ea typeface="Palatino Linotype" charset="0"/>
                          <a:cs typeface="Palatino Linotype" charset="0"/>
                        </a:rPr>
                        <m:t>𝐸</m:t>
                      </m:r>
                      <m:d>
                        <m:dPr>
                          <m:begChr m:val="{"/>
                          <m:endChr m:val="}"/>
                          <m:ctrlPr>
                            <a:rPr lang="en-GB" sz="2844" i="1">
                              <a:latin typeface="Cambria Math" panose="02040503050406030204" pitchFamily="18" charset="0"/>
                              <a:ea typeface="Palatino Linotype" charset="0"/>
                              <a:cs typeface="Palatino Linotype" charset="0"/>
                            </a:rPr>
                          </m:ctrlPr>
                        </m:dPr>
                        <m:e>
                          <m:r>
                            <a:rPr lang="en-GB" sz="2844" i="1">
                              <a:latin typeface="Cambria Math" charset="0"/>
                              <a:ea typeface="Palatino Linotype" charset="0"/>
                              <a:cs typeface="Palatino Linotype" charset="0"/>
                            </a:rPr>
                            <m:t>𝑊𝑎𝑔𝑒</m:t>
                          </m:r>
                          <m:r>
                            <a:rPr lang="en-GB" sz="2844" i="1">
                              <a:latin typeface="Cambria Math" charset="0"/>
                              <a:ea typeface="Palatino Linotype" charset="0"/>
                              <a:cs typeface="Palatino Linotype" charset="0"/>
                            </a:rPr>
                            <m:t>|</m:t>
                          </m:r>
                          <m:r>
                            <a:rPr lang="en-GB" sz="2844" i="1">
                              <a:latin typeface="Cambria Math" charset="0"/>
                              <a:ea typeface="Palatino Linotype" charset="0"/>
                              <a:cs typeface="Palatino Linotype" charset="0"/>
                            </a:rPr>
                            <m:t>𝑀𝑒𝑛</m:t>
                          </m:r>
                          <m:r>
                            <a:rPr lang="en-GB" sz="2844" i="1">
                              <a:latin typeface="Cambria Math" charset="0"/>
                              <a:ea typeface="Palatino Linotype" charset="0"/>
                              <a:cs typeface="Palatino Linotype" charset="0"/>
                            </a:rPr>
                            <m:t>,</m:t>
                          </m:r>
                          <m:r>
                            <a:rPr lang="en-GB" sz="2844" i="1">
                              <a:latin typeface="Cambria Math" charset="0"/>
                              <a:ea typeface="Palatino Linotype" charset="0"/>
                              <a:cs typeface="Palatino Linotype" charset="0"/>
                            </a:rPr>
                            <m:t>𝑁𝑜𝑟𝑚𝑎𝑙</m:t>
                          </m:r>
                        </m:e>
                      </m:d>
                      <m:r>
                        <a:rPr lang="en-GB" sz="2844" i="1">
                          <a:latin typeface="Cambria Math" charset="0"/>
                          <a:ea typeface="Palatino Linotype" charset="0"/>
                          <a:cs typeface="Palatino Linotype" charset="0"/>
                        </a:rPr>
                        <m:t>=</m:t>
                      </m:r>
                      <m:sSub>
                        <m:sSubPr>
                          <m:ctrlPr>
                            <a:rPr lang="en-GB" sz="2844" i="1">
                              <a:latin typeface="Cambria Math" panose="02040503050406030204" pitchFamily="18" charset="0"/>
                              <a:ea typeface="Palatino Linotype" charset="0"/>
                              <a:cs typeface="Palatino Linotype" charset="0"/>
                            </a:rPr>
                          </m:ctrlPr>
                        </m:sSubPr>
                        <m:e>
                          <m:r>
                            <a:rPr lang="en-GB" sz="2844" i="1">
                              <a:latin typeface="Cambria Math" charset="0"/>
                              <a:ea typeface="Palatino Linotype" charset="0"/>
                              <a:cs typeface="Palatino Linotype" charset="0"/>
                            </a:rPr>
                            <m:t>𝛽</m:t>
                          </m:r>
                        </m:e>
                        <m:sub>
                          <m:r>
                            <a:rPr lang="en-GB" sz="2844" i="1">
                              <a:latin typeface="Cambria Math" charset="0"/>
                              <a:ea typeface="Palatino Linotype" charset="0"/>
                              <a:cs typeface="Palatino Linotype" charset="0"/>
                            </a:rPr>
                            <m:t>𝑓𝑒𝑚𝑎𝑙𝑒</m:t>
                          </m:r>
                        </m:sub>
                      </m:sSub>
                      <m:r>
                        <a:rPr lang="en-GB" sz="2844" i="1">
                          <a:latin typeface="Cambria Math" charset="0"/>
                          <a:ea typeface="Palatino Linotype" charset="0"/>
                          <a:cs typeface="Palatino Linotype" charset="0"/>
                        </a:rPr>
                        <m:t>+</m:t>
                      </m:r>
                      <m:sSub>
                        <m:sSubPr>
                          <m:ctrlPr>
                            <a:rPr lang="en-GB" sz="2844" i="1">
                              <a:latin typeface="Cambria Math" panose="02040503050406030204" pitchFamily="18" charset="0"/>
                              <a:ea typeface="Palatino Linotype" charset="0"/>
                              <a:cs typeface="Palatino Linotype" charset="0"/>
                            </a:rPr>
                          </m:ctrlPr>
                        </m:sSubPr>
                        <m:e>
                          <m:r>
                            <a:rPr lang="en-GB" sz="2844" i="1">
                              <a:latin typeface="Cambria Math" charset="0"/>
                              <a:ea typeface="Palatino Linotype" charset="0"/>
                              <a:cs typeface="Palatino Linotype" charset="0"/>
                            </a:rPr>
                            <m:t>𝛽</m:t>
                          </m:r>
                        </m:e>
                        <m:sub>
                          <m:r>
                            <a:rPr lang="en-GB" sz="2844" i="1">
                              <a:latin typeface="Cambria Math" charset="0"/>
                              <a:ea typeface="Palatino Linotype" charset="0"/>
                              <a:cs typeface="Palatino Linotype" charset="0"/>
                            </a:rPr>
                            <m:t>𝑓𝑒𝑚</m:t>
                          </m:r>
                          <m:r>
                            <a:rPr lang="en-GB" sz="2844" i="1">
                              <a:latin typeface="Cambria Math" charset="0"/>
                              <a:ea typeface="Palatino Linotype" charset="0"/>
                              <a:cs typeface="Palatino Linotype" charset="0"/>
                            </a:rPr>
                            <m:t>×</m:t>
                          </m:r>
                          <m:r>
                            <a:rPr lang="en-GB" sz="2844" i="1">
                              <a:latin typeface="Cambria Math" charset="0"/>
                              <a:ea typeface="Palatino Linotype" charset="0"/>
                              <a:cs typeface="Palatino Linotype" charset="0"/>
                            </a:rPr>
                            <m:t>𝑛𝑜𝑟𝑚</m:t>
                          </m:r>
                        </m:sub>
                      </m:sSub>
                    </m:oMath>
                  </m:oMathPara>
                </a14:m>
                <a:endParaRPr lang="en-GB" sz="2844" i="1">
                  <a:latin typeface="Cambria Math" charset="0"/>
                  <a:ea typeface="Palatino Linotype" charset="0"/>
                  <a:cs typeface="Palatino Linotype" charset="0"/>
                </a:endParaRPr>
              </a:p>
              <a:p>
                <a:endParaRPr lang="en-GB" sz="2844" i="1">
                  <a:latin typeface="Cambria Math" charset="0"/>
                  <a:ea typeface="Palatino Linotype" charset="0"/>
                  <a:cs typeface="Palatino Linotype" charset="0"/>
                </a:endParaRPr>
              </a:p>
              <a:p>
                <a:endParaRPr lang="en-US" sz="3413">
                  <a:latin typeface="Palatino Linotype"/>
                  <a:cs typeface="Palatino Linotype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011" y="2453180"/>
                <a:ext cx="12559516" cy="4534703"/>
              </a:xfrm>
              <a:prstGeom prst="rect">
                <a:avLst/>
              </a:prstGeom>
              <a:blipFill>
                <a:blip r:embed="rId3"/>
                <a:stretch>
                  <a:fillRect l="-2087" t="-282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ounded Rectangular Callout 5"/>
          <p:cNvSpPr/>
          <p:nvPr/>
        </p:nvSpPr>
        <p:spPr>
          <a:xfrm>
            <a:off x="522337" y="6796857"/>
            <a:ext cx="12010860" cy="2305021"/>
          </a:xfrm>
          <a:prstGeom prst="wedgeRoundRectCallout">
            <a:avLst>
              <a:gd name="adj1" fmla="val -21603"/>
              <a:gd name="adj2" fmla="val -79189"/>
              <a:gd name="adj3" fmla="val 16667"/>
            </a:avLst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3982">
                <a:latin typeface="Cambria Math" charset="0"/>
              </a:rPr>
              <a:t>How would you test if the wage gap is different for normally educated persons?</a:t>
            </a:r>
          </a:p>
          <a:p>
            <a:endParaRPr lang="en-GB" sz="3646">
              <a:latin typeface="Cambria Math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6174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4"/>
          <p:cNvSpPr txBox="1">
            <a:spLocks noChangeArrowheads="1"/>
          </p:cNvSpPr>
          <p:nvPr/>
        </p:nvSpPr>
        <p:spPr>
          <a:xfrm>
            <a:off x="248011" y="93437"/>
            <a:ext cx="10453968" cy="948289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3">
                    <a:lumMod val="50000"/>
                  </a:schemeClr>
                </a:solidFill>
                <a:latin typeface="Palatino Linotype"/>
                <a:ea typeface="+mj-ea"/>
                <a:cs typeface="Palatino Linotype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9pPr>
          </a:lstStyle>
          <a:p>
            <a:pPr defTabSz="1300277"/>
            <a:r>
              <a:rPr lang="en-US" sz="3982" kern="0">
                <a:latin typeface="Palatino Linotype" charset="0"/>
              </a:rPr>
              <a:t>Interactions?</a:t>
            </a:r>
          </a:p>
        </p:txBody>
      </p:sp>
      <p:sp>
        <p:nvSpPr>
          <p:cNvPr id="7" name="Rounded Rectangular Callout 6"/>
          <p:cNvSpPr/>
          <p:nvPr/>
        </p:nvSpPr>
        <p:spPr>
          <a:xfrm>
            <a:off x="116841" y="8641784"/>
            <a:ext cx="12010860" cy="1110229"/>
          </a:xfrm>
          <a:prstGeom prst="wedgeRoundRectCallout">
            <a:avLst>
              <a:gd name="adj1" fmla="val -21603"/>
              <a:gd name="adj2" fmla="val -79189"/>
              <a:gd name="adj3" fmla="val 16667"/>
            </a:avLst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3200" dirty="0">
                <a:latin typeface="Cambria Math" charset="0"/>
              </a:rPr>
              <a:t>How does the wage gap differ for different educational groups?</a:t>
            </a:r>
          </a:p>
          <a:p>
            <a:endParaRPr lang="en-GB" sz="3200" dirty="0">
              <a:latin typeface="Cambria Math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757" y="2149055"/>
            <a:ext cx="11232874" cy="545390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682818" y="6784258"/>
            <a:ext cx="4841000" cy="818700"/>
          </a:xfrm>
          <a:prstGeom prst="rect">
            <a:avLst/>
          </a:prstGeom>
          <a:solidFill>
            <a:srgbClr val="FFFF00">
              <a:alpha val="8000"/>
            </a:srgbClr>
          </a:solidFill>
          <a:ln>
            <a:solidFill>
              <a:srgbClr val="FFFF00"/>
            </a:solidFill>
          </a:ln>
        </p:spPr>
        <p:txBody>
          <a:bodyPr rtlCol="0" anchor="ctr"/>
          <a:lstStyle/>
          <a:p>
            <a:pPr algn="ctr"/>
            <a:endParaRPr lang="en-GB" sz="3646"/>
          </a:p>
        </p:txBody>
      </p:sp>
    </p:spTree>
    <p:extLst>
      <p:ext uri="{BB962C8B-B14F-4D97-AF65-F5344CB8AC3E}">
        <p14:creationId xmlns:p14="http://schemas.microsoft.com/office/powerpoint/2010/main" val="39362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4"/>
          <p:cNvSpPr txBox="1">
            <a:spLocks noChangeArrowheads="1"/>
          </p:cNvSpPr>
          <p:nvPr/>
        </p:nvSpPr>
        <p:spPr>
          <a:xfrm>
            <a:off x="248011" y="93437"/>
            <a:ext cx="10453968" cy="948289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3">
                    <a:lumMod val="50000"/>
                  </a:schemeClr>
                </a:solidFill>
                <a:latin typeface="Palatino Linotype"/>
                <a:ea typeface="+mj-ea"/>
                <a:cs typeface="Palatino Linotype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9pPr>
          </a:lstStyle>
          <a:p>
            <a:pPr defTabSz="1300277"/>
            <a:r>
              <a:rPr lang="en-US" sz="3982" kern="0">
                <a:latin typeface="Palatino Linotype" charset="0"/>
              </a:rPr>
              <a:t>Interactions and continuous variables</a:t>
            </a:r>
          </a:p>
        </p:txBody>
      </p:sp>
      <p:sp>
        <p:nvSpPr>
          <p:cNvPr id="7" name="Rounded Rectangular Callout 6"/>
          <p:cNvSpPr/>
          <p:nvPr/>
        </p:nvSpPr>
        <p:spPr>
          <a:xfrm>
            <a:off x="248010" y="7323310"/>
            <a:ext cx="12010860" cy="1979799"/>
          </a:xfrm>
          <a:prstGeom prst="wedgeRoundRectCallout">
            <a:avLst>
              <a:gd name="adj1" fmla="val -21603"/>
              <a:gd name="adj2" fmla="val -65715"/>
              <a:gd name="adj3" fmla="val 16667"/>
            </a:avLst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latin typeface="Cambria Math" charset="0"/>
              </a:rPr>
              <a:t>Your turn: </a:t>
            </a:r>
            <a:r>
              <a:rPr lang="en-GB" sz="2400" dirty="0">
                <a:latin typeface="Cambria Math" charset="0"/>
              </a:rPr>
              <a:t>Does experience affect the educational groups differently?</a:t>
            </a:r>
          </a:p>
          <a:p>
            <a:pPr marL="487604" indent="-487604">
              <a:buAutoNum type="alphaLcParenBoth"/>
            </a:pPr>
            <a:r>
              <a:rPr lang="en-GB" sz="2400" dirty="0">
                <a:latin typeface="Cambria Math" charset="0"/>
              </a:rPr>
              <a:t>No</a:t>
            </a:r>
          </a:p>
          <a:p>
            <a:pPr marL="487604" indent="-487604">
              <a:buAutoNum type="alphaLcParenBoth"/>
            </a:pPr>
            <a:r>
              <a:rPr lang="en-GB" sz="2400" dirty="0">
                <a:latin typeface="Cambria Math" charset="0"/>
              </a:rPr>
              <a:t>Yes: experience has a bigger impact for the highest educated</a:t>
            </a:r>
          </a:p>
          <a:p>
            <a:pPr marL="487604" indent="-487604">
              <a:buAutoNum type="alphaLcParenBoth"/>
            </a:pPr>
            <a:r>
              <a:rPr lang="en-GB" sz="2400" dirty="0">
                <a:latin typeface="Cambria Math" charset="0"/>
              </a:rPr>
              <a:t>Yes: experience has a smaller impact for the highest educated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2255" y="1181517"/>
            <a:ext cx="9661716" cy="547196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966500" y="5826040"/>
            <a:ext cx="5517308" cy="827441"/>
          </a:xfrm>
          <a:prstGeom prst="rect">
            <a:avLst/>
          </a:prstGeom>
          <a:solidFill>
            <a:srgbClr val="FFFF00">
              <a:alpha val="8000"/>
            </a:srgbClr>
          </a:solidFill>
          <a:ln>
            <a:solidFill>
              <a:srgbClr val="FFFF00"/>
            </a:solidFill>
          </a:ln>
        </p:spPr>
        <p:txBody>
          <a:bodyPr rtlCol="0" anchor="ctr"/>
          <a:lstStyle/>
          <a:p>
            <a:pPr algn="ctr"/>
            <a:endParaRPr lang="en-GB" sz="3646"/>
          </a:p>
        </p:txBody>
      </p:sp>
    </p:spTree>
    <p:extLst>
      <p:ext uri="{BB962C8B-B14F-4D97-AF65-F5344CB8AC3E}">
        <p14:creationId xmlns:p14="http://schemas.microsoft.com/office/powerpoint/2010/main" val="859678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4"/>
          <p:cNvSpPr txBox="1">
            <a:spLocks noChangeArrowheads="1"/>
          </p:cNvSpPr>
          <p:nvPr/>
        </p:nvSpPr>
        <p:spPr>
          <a:xfrm>
            <a:off x="248011" y="93437"/>
            <a:ext cx="10453968" cy="948289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3">
                    <a:lumMod val="50000"/>
                  </a:schemeClr>
                </a:solidFill>
                <a:latin typeface="Palatino Linotype"/>
                <a:ea typeface="+mj-ea"/>
                <a:cs typeface="Palatino Linotype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9pPr>
          </a:lstStyle>
          <a:p>
            <a:pPr defTabSz="1300277"/>
            <a:r>
              <a:rPr lang="en-US" sz="3982" kern="0">
                <a:latin typeface="Palatino Linotype" charset="0"/>
              </a:rPr>
              <a:t>Interactions and continuous variables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871" y="1578903"/>
            <a:ext cx="9876108" cy="7228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2840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237456-9158-48D9-B73D-A038A7ACF9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 closer look at those regression coefficients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A689A3-A395-4A61-BA9B-D08E554268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047" y="3765368"/>
            <a:ext cx="12362753" cy="43391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4404AC6-F6A0-4CC2-B11D-B0B1A82EC8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6907" y="1403660"/>
            <a:ext cx="9692459" cy="1805140"/>
          </a:xfrm>
          <a:prstGeom prst="rect">
            <a:avLst/>
          </a:prstGeom>
        </p:spPr>
      </p:pic>
      <p:sp>
        <p:nvSpPr>
          <p:cNvPr id="5" name="Arc 4">
            <a:extLst>
              <a:ext uri="{FF2B5EF4-FFF2-40B4-BE49-F238E27FC236}">
                <a16:creationId xmlns:a16="http://schemas.microsoft.com/office/drawing/2014/main" id="{0FACBD3C-8C93-4415-A089-EFDDCBF54698}"/>
              </a:ext>
            </a:extLst>
          </p:cNvPr>
          <p:cNvSpPr/>
          <p:nvPr/>
        </p:nvSpPr>
        <p:spPr>
          <a:xfrm rot="4712450">
            <a:off x="853437" y="1084809"/>
            <a:ext cx="4338409" cy="5830739"/>
          </a:xfrm>
          <a:prstGeom prst="arc">
            <a:avLst>
              <a:gd name="adj1" fmla="val 14889748"/>
              <a:gd name="adj2" fmla="val 21543090"/>
            </a:avLst>
          </a:prstGeom>
          <a:ln w="7620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FF58A05E-74D8-4CA9-AFE6-29E8E11D213B}"/>
              </a:ext>
            </a:extLst>
          </p:cNvPr>
          <p:cNvSpPr/>
          <p:nvPr/>
        </p:nvSpPr>
        <p:spPr>
          <a:xfrm>
            <a:off x="8075596" y="4100362"/>
            <a:ext cx="3848180" cy="1905802"/>
          </a:xfrm>
          <a:prstGeom prst="wedgeRoundRectCallout">
            <a:avLst>
              <a:gd name="adj1" fmla="val -104326"/>
              <a:gd name="adj2" fmla="val -5272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Average wage</a:t>
            </a: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EF00F777-7624-44CA-AEC8-A8CD4FC60141}"/>
              </a:ext>
            </a:extLst>
          </p:cNvPr>
          <p:cNvSpPr/>
          <p:nvPr/>
        </p:nvSpPr>
        <p:spPr>
          <a:xfrm>
            <a:off x="261047" y="8292008"/>
            <a:ext cx="3359978" cy="513664"/>
          </a:xfrm>
          <a:prstGeom prst="wedgeRoundRectCallout">
            <a:avLst>
              <a:gd name="adj1" fmla="val -24900"/>
              <a:gd name="adj2" fmla="val -8832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dirty="0"/>
              <a:t>Conditional expectation</a:t>
            </a:r>
          </a:p>
        </p:txBody>
      </p:sp>
    </p:spTree>
    <p:extLst>
      <p:ext uri="{BB962C8B-B14F-4D97-AF65-F5344CB8AC3E}">
        <p14:creationId xmlns:p14="http://schemas.microsoft.com/office/powerpoint/2010/main" val="412982387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4"/>
          <p:cNvSpPr txBox="1">
            <a:spLocks noChangeArrowheads="1"/>
          </p:cNvSpPr>
          <p:nvPr/>
        </p:nvSpPr>
        <p:spPr>
          <a:xfrm>
            <a:off x="248011" y="93437"/>
            <a:ext cx="10453968" cy="948289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3">
                    <a:lumMod val="50000"/>
                  </a:schemeClr>
                </a:solidFill>
                <a:latin typeface="Palatino Linotype"/>
                <a:ea typeface="+mj-ea"/>
                <a:cs typeface="Palatino Linotype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9pPr>
          </a:lstStyle>
          <a:p>
            <a:pPr defTabSz="1300277"/>
            <a:r>
              <a:rPr lang="en-US" sz="3413" kern="0">
                <a:latin typeface="Palatino Linotype" charset="0"/>
              </a:rPr>
              <a:t>Relating the figure to the model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564916" y="2211628"/>
                <a:ext cx="12160991" cy="767793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GB" sz="2844" dirty="0">
                    <a:latin typeface="Palatino Linotype" charset="0"/>
                    <a:ea typeface="Palatino Linotype" charset="0"/>
                    <a:cs typeface="Palatino Linotype" charset="0"/>
                  </a:rPr>
                  <a:t>The overall model is:</a:t>
                </a:r>
              </a:p>
              <a:p>
                <a:endParaRPr lang="en-GB" sz="2844" dirty="0">
                  <a:latin typeface="Palatino Linotype" charset="0"/>
                  <a:ea typeface="Palatino Linotype" charset="0"/>
                  <a:cs typeface="Palatino Linotype" charset="0"/>
                </a:endParaRPr>
              </a:p>
              <a:p>
                <a:r>
                  <a:rPr lang="en-GB" sz="2844" dirty="0">
                    <a:cs typeface="Palatino Linotype"/>
                  </a:rPr>
                  <a:t> </a:t>
                </a:r>
                <a14:m>
                  <m:oMath xmlns:m="http://schemas.openxmlformats.org/officeDocument/2006/math">
                    <m:r>
                      <a:rPr lang="en-GB" sz="2844" i="1">
                        <a:latin typeface="Cambria Math" charset="0"/>
                        <a:cs typeface="Palatino Linotype"/>
                      </a:rPr>
                      <m:t>𝑊𝑎𝑔𝑒</m:t>
                    </m:r>
                    <m:r>
                      <a:rPr lang="en-GB" sz="2844" i="1">
                        <a:latin typeface="Cambria Math" charset="0"/>
                        <a:cs typeface="Palatino Linotype"/>
                      </a:rPr>
                      <m:t>=</m:t>
                    </m:r>
                    <m:sSub>
                      <m:sSubPr>
                        <m:ctrlPr>
                          <a:rPr lang="en-GB" sz="2844" i="1">
                            <a:latin typeface="Cambria Math" panose="02040503050406030204" pitchFamily="18" charset="0"/>
                            <a:cs typeface="Palatino Linotype"/>
                          </a:rPr>
                        </m:ctrlPr>
                      </m:sSubPr>
                      <m:e>
                        <m:r>
                          <a:rPr lang="en-GB" sz="2844" i="1">
                            <a:latin typeface="Cambria Math" charset="0"/>
                            <a:cs typeface="Palatino Linotype"/>
                          </a:rPr>
                          <m:t>𝛽</m:t>
                        </m:r>
                      </m:e>
                      <m:sub>
                        <m:r>
                          <a:rPr lang="en-GB" sz="2844" i="1">
                            <a:latin typeface="Cambria Math" charset="0"/>
                            <a:cs typeface="Palatino Linotype"/>
                          </a:rPr>
                          <m:t>𝐶</m:t>
                        </m:r>
                      </m:sub>
                    </m:sSub>
                    <m:r>
                      <a:rPr lang="en-GB" sz="2844" i="1">
                        <a:latin typeface="Cambria Math" charset="0"/>
                        <a:cs typeface="Palatino Linotype"/>
                      </a:rPr>
                      <m:t>+</m:t>
                    </m:r>
                    <m:sSub>
                      <m:sSubPr>
                        <m:ctrlPr>
                          <a:rPr lang="en-GB" sz="2844" i="1">
                            <a:latin typeface="Cambria Math" panose="02040503050406030204" pitchFamily="18" charset="0"/>
                            <a:cs typeface="Palatino Linotype"/>
                          </a:rPr>
                        </m:ctrlPr>
                      </m:sSubPr>
                      <m:e>
                        <m:r>
                          <a:rPr lang="en-GB" sz="2844" i="1">
                            <a:latin typeface="Cambria Math" charset="0"/>
                            <a:cs typeface="Palatino Linotype"/>
                          </a:rPr>
                          <m:t>𝛽</m:t>
                        </m:r>
                      </m:e>
                      <m:sub>
                        <m:r>
                          <a:rPr lang="en-GB" sz="2844" i="1">
                            <a:latin typeface="Cambria Math" charset="0"/>
                            <a:cs typeface="Palatino Linotype"/>
                          </a:rPr>
                          <m:t>𝑛𝑜𝑟𝑚𝑎𝑙</m:t>
                        </m:r>
                      </m:sub>
                    </m:sSub>
                    <m:r>
                      <a:rPr lang="en-GB" sz="2844" i="1">
                        <a:latin typeface="Cambria Math" charset="0"/>
                        <a:cs typeface="Palatino Linotype"/>
                      </a:rPr>
                      <m:t>𝑛𝑜𝑟𝑚𝑎𝑙</m:t>
                    </m:r>
                    <m:r>
                      <a:rPr lang="en-GB" sz="2844" i="1">
                        <a:latin typeface="Cambria Math" charset="0"/>
                        <a:cs typeface="Palatino Linotype"/>
                      </a:rPr>
                      <m:t>+</m:t>
                    </m:r>
                    <m:sSub>
                      <m:sSubPr>
                        <m:ctrlPr>
                          <a:rPr lang="en-GB" sz="2844" i="1">
                            <a:latin typeface="Cambria Math" panose="02040503050406030204" pitchFamily="18" charset="0"/>
                            <a:cs typeface="Palatino Linotype"/>
                          </a:rPr>
                        </m:ctrlPr>
                      </m:sSubPr>
                      <m:e>
                        <m:r>
                          <a:rPr lang="en-GB" sz="2844" i="1">
                            <a:latin typeface="Cambria Math" charset="0"/>
                            <a:cs typeface="Palatino Linotype"/>
                          </a:rPr>
                          <m:t>𝛽</m:t>
                        </m:r>
                      </m:e>
                      <m:sub>
                        <m:r>
                          <a:rPr lang="en-GB" sz="2844" i="1">
                            <a:latin typeface="Cambria Math" charset="0"/>
                            <a:cs typeface="Palatino Linotype"/>
                          </a:rPr>
                          <m:t>h𝑖𝑔h</m:t>
                        </m:r>
                      </m:sub>
                    </m:sSub>
                    <m:r>
                      <a:rPr lang="en-GB" sz="2844" i="1">
                        <a:latin typeface="Cambria Math" charset="0"/>
                        <a:cs typeface="Palatino Linotype"/>
                      </a:rPr>
                      <m:t> </m:t>
                    </m:r>
                    <m:r>
                      <a:rPr lang="en-GB" sz="2844" i="1">
                        <a:latin typeface="Cambria Math" charset="0"/>
                        <a:cs typeface="Palatino Linotype"/>
                      </a:rPr>
                      <m:t>h𝑖𝑔h</m:t>
                    </m:r>
                    <m:r>
                      <a:rPr lang="en-GB" sz="2844">
                        <a:latin typeface="Cambria Math" charset="0"/>
                        <a:cs typeface="Palatino Linotype"/>
                      </a:rPr>
                      <m:t>+</m:t>
                    </m:r>
                    <m:sSub>
                      <m:sSubPr>
                        <m:ctrlPr>
                          <a:rPr lang="en-GB" sz="2844" i="1">
                            <a:latin typeface="Cambria Math" panose="02040503050406030204" pitchFamily="18" charset="0"/>
                            <a:cs typeface="Palatino Linotype"/>
                          </a:rPr>
                        </m:ctrlPr>
                      </m:sSubPr>
                      <m:e>
                        <m:r>
                          <a:rPr lang="en-GB" sz="2844" i="1">
                            <a:latin typeface="Cambria Math" charset="0"/>
                            <a:cs typeface="Palatino Linotype"/>
                          </a:rPr>
                          <m:t>𝛽</m:t>
                        </m:r>
                      </m:e>
                      <m:sub>
                        <m:r>
                          <a:rPr lang="en-GB" sz="2844" i="1">
                            <a:latin typeface="Cambria Math" charset="0"/>
                            <a:cs typeface="Palatino Linotype"/>
                          </a:rPr>
                          <m:t>𝑒𝑥𝑝𝑒𝑟</m:t>
                        </m:r>
                      </m:sub>
                    </m:sSub>
                    <m:r>
                      <a:rPr lang="en-GB" sz="2844" i="1">
                        <a:latin typeface="Cambria Math" charset="0"/>
                        <a:cs typeface="Palatino Linotype"/>
                      </a:rPr>
                      <m:t>𝑒𝑥𝑝𝑒𝑟</m:t>
                    </m:r>
                  </m:oMath>
                </a14:m>
                <a:endParaRPr lang="en-GB" sz="2844" dirty="0">
                  <a:cs typeface="Palatino Linotype"/>
                </a:endParaRPr>
              </a:p>
              <a:p>
                <a:endParaRPr lang="en-GB" sz="2844" dirty="0">
                  <a:latin typeface="Palatino Linotype"/>
                  <a:cs typeface="Palatino Linotype"/>
                </a:endParaRPr>
              </a:p>
              <a:p>
                <a:r>
                  <a:rPr lang="en-GB" sz="2844" dirty="0">
                    <a:cs typeface="Palatino Linotype"/>
                  </a:rPr>
                  <a:t>	</a:t>
                </a:r>
                <a14:m>
                  <m:oMath xmlns:m="http://schemas.openxmlformats.org/officeDocument/2006/math">
                    <m:r>
                      <a:rPr lang="en-GB" sz="2844" i="1">
                        <a:latin typeface="Cambria Math" charset="0"/>
                        <a:cs typeface="Palatino Linotype"/>
                      </a:rPr>
                      <m:t>+</m:t>
                    </m:r>
                    <m:sSub>
                      <m:sSubPr>
                        <m:ctrlPr>
                          <a:rPr lang="en-GB" sz="2844" i="1">
                            <a:latin typeface="Cambria Math" panose="02040503050406030204" pitchFamily="18" charset="0"/>
                            <a:cs typeface="Palatino Linotype"/>
                          </a:rPr>
                        </m:ctrlPr>
                      </m:sSubPr>
                      <m:e>
                        <m:r>
                          <a:rPr lang="en-GB" sz="2844" i="1">
                            <a:latin typeface="Cambria Math" charset="0"/>
                            <a:cs typeface="Palatino Linotype"/>
                          </a:rPr>
                          <m:t>𝛽</m:t>
                        </m:r>
                      </m:e>
                      <m:sub>
                        <m:r>
                          <a:rPr lang="en-GB" sz="2844" i="1">
                            <a:latin typeface="Cambria Math" charset="0"/>
                            <a:cs typeface="Palatino Linotype"/>
                          </a:rPr>
                          <m:t>𝑛𝑜𝑟𝑚𝑎𝑙</m:t>
                        </m:r>
                        <m:r>
                          <a:rPr lang="en-GB" sz="2844" i="1">
                            <a:latin typeface="Cambria Math" charset="0"/>
                            <a:cs typeface="Palatino Linotype"/>
                          </a:rPr>
                          <m:t>×</m:t>
                        </m:r>
                        <m:r>
                          <a:rPr lang="en-GB" sz="2844" i="1">
                            <a:latin typeface="Cambria Math" charset="0"/>
                            <a:cs typeface="Palatino Linotype"/>
                          </a:rPr>
                          <m:t>𝑒𝑥𝑝𝑒𝑟</m:t>
                        </m:r>
                        <m:r>
                          <a:rPr lang="en-GB" sz="2844" i="1">
                            <a:latin typeface="Cambria Math" charset="0"/>
                            <a:cs typeface="Palatino Linotype"/>
                          </a:rPr>
                          <m:t> </m:t>
                        </m:r>
                      </m:sub>
                    </m:sSub>
                    <m:r>
                      <a:rPr lang="en-GB" sz="2844" i="1">
                        <a:latin typeface="Cambria Math" charset="0"/>
                        <a:cs typeface="Palatino Linotype"/>
                      </a:rPr>
                      <m:t>𝑛𝑜𝑟𝑚𝑎𝑙</m:t>
                    </m:r>
                    <m:r>
                      <a:rPr lang="en-GB" sz="2844" i="1">
                        <a:latin typeface="Cambria Math" charset="0"/>
                        <a:cs typeface="Palatino Linotype"/>
                      </a:rPr>
                      <m:t>×</m:t>
                    </m:r>
                    <m:r>
                      <a:rPr lang="en-GB" sz="2844" i="1">
                        <a:latin typeface="Cambria Math" charset="0"/>
                        <a:cs typeface="Palatino Linotype"/>
                      </a:rPr>
                      <m:t>𝑒𝑥𝑝𝑒𝑟</m:t>
                    </m:r>
                    <m:r>
                      <a:rPr lang="en-GB" sz="2844" i="1">
                        <a:latin typeface="Cambria Math" charset="0"/>
                        <a:cs typeface="Palatino Linotype"/>
                      </a:rPr>
                      <m:t> +</m:t>
                    </m:r>
                    <m:sSub>
                      <m:sSubPr>
                        <m:ctrlPr>
                          <a:rPr lang="en-GB" sz="2844" i="1">
                            <a:latin typeface="Cambria Math" panose="02040503050406030204" pitchFamily="18" charset="0"/>
                            <a:cs typeface="Palatino Linotype"/>
                          </a:rPr>
                        </m:ctrlPr>
                      </m:sSubPr>
                      <m:e>
                        <m:r>
                          <a:rPr lang="en-GB" sz="2844" i="1">
                            <a:latin typeface="Cambria Math" charset="0"/>
                            <a:cs typeface="Palatino Linotype"/>
                          </a:rPr>
                          <m:t>𝛽</m:t>
                        </m:r>
                      </m:e>
                      <m:sub>
                        <m:r>
                          <a:rPr lang="en-GB" sz="2844" i="1">
                            <a:latin typeface="Cambria Math" charset="0"/>
                            <a:cs typeface="Palatino Linotype"/>
                          </a:rPr>
                          <m:t>h𝑖𝑔h</m:t>
                        </m:r>
                        <m:r>
                          <a:rPr lang="en-GB" sz="2844" i="1">
                            <a:latin typeface="Cambria Math" charset="0"/>
                            <a:cs typeface="Palatino Linotype"/>
                          </a:rPr>
                          <m:t>×</m:t>
                        </m:r>
                        <m:r>
                          <a:rPr lang="en-GB" sz="2844" i="1">
                            <a:latin typeface="Cambria Math" charset="0"/>
                            <a:cs typeface="Palatino Linotype"/>
                          </a:rPr>
                          <m:t>𝑒𝑥𝑝𝑒𝑟</m:t>
                        </m:r>
                      </m:sub>
                    </m:sSub>
                    <m:r>
                      <a:rPr lang="en-GB" sz="2844" i="1">
                        <a:latin typeface="Cambria Math" charset="0"/>
                        <a:cs typeface="Palatino Linotype"/>
                      </a:rPr>
                      <m:t> </m:t>
                    </m:r>
                    <m:r>
                      <a:rPr lang="en-GB" sz="2844" i="1">
                        <a:latin typeface="Cambria Math" charset="0"/>
                        <a:cs typeface="Palatino Linotype"/>
                      </a:rPr>
                      <m:t>h𝑖𝑔h</m:t>
                    </m:r>
                    <m:r>
                      <a:rPr lang="en-GB" sz="2844" i="1">
                        <a:latin typeface="Cambria Math" charset="0"/>
                        <a:cs typeface="Palatino Linotype"/>
                      </a:rPr>
                      <m:t>×</m:t>
                    </m:r>
                    <m:r>
                      <a:rPr lang="en-GB" sz="2844" i="1">
                        <a:latin typeface="Cambria Math" charset="0"/>
                        <a:cs typeface="Palatino Linotype"/>
                      </a:rPr>
                      <m:t>𝑒𝑥𝑝𝑒𝑟</m:t>
                    </m:r>
                    <m:r>
                      <a:rPr lang="en-GB" sz="2844" i="1">
                        <a:latin typeface="Cambria Math" charset="0"/>
                        <a:cs typeface="Palatino Linotype"/>
                      </a:rPr>
                      <m:t>+</m:t>
                    </m:r>
                    <m:r>
                      <a:rPr lang="en-GB" sz="2844" i="1">
                        <a:latin typeface="Cambria Math" charset="0"/>
                        <a:cs typeface="Palatino Linotype"/>
                      </a:rPr>
                      <m:t>𝜖</m:t>
                    </m:r>
                  </m:oMath>
                </a14:m>
                <a:endParaRPr lang="en-GB" sz="2844" dirty="0">
                  <a:latin typeface="Palatino Linotype"/>
                  <a:cs typeface="Palatino Linotype"/>
                </a:endParaRPr>
              </a:p>
              <a:p>
                <a:endParaRPr lang="en-GB" sz="2844" dirty="0">
                  <a:latin typeface="Palatino Linotype"/>
                  <a:cs typeface="Palatino Linotype"/>
                </a:endParaRPr>
              </a:p>
              <a:p>
                <a:endParaRPr lang="en-GB" sz="2844" dirty="0">
                  <a:latin typeface="Palatino Linotype"/>
                  <a:cs typeface="Palatino Linotype"/>
                </a:endParaRPr>
              </a:p>
              <a:p>
                <a:r>
                  <a:rPr lang="en-GB" sz="2844" b="1" dirty="0" err="1">
                    <a:latin typeface="Palatino Linotype"/>
                    <a:cs typeface="Palatino Linotype"/>
                  </a:rPr>
                  <a:t>Topline</a:t>
                </a:r>
                <a:r>
                  <a:rPr lang="en-GB" sz="2844" b="1" dirty="0">
                    <a:latin typeface="Palatino Linotype"/>
                    <a:cs typeface="Palatino Linotype"/>
                  </a:rPr>
                  <a:t> (EDU high):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844" i="1">
                            <a:latin typeface="Cambria Math" panose="02040503050406030204" pitchFamily="18" charset="0"/>
                            <a:cs typeface="Palatino Linotype"/>
                          </a:rPr>
                        </m:ctrlPr>
                      </m:sSubPr>
                      <m:e>
                        <m:r>
                          <a:rPr lang="en-GB" sz="2844" i="1">
                            <a:latin typeface="Cambria Math" charset="0"/>
                            <a:cs typeface="Palatino Linotype"/>
                          </a:rPr>
                          <m:t>𝛽</m:t>
                        </m:r>
                      </m:e>
                      <m:sub>
                        <m:r>
                          <a:rPr lang="en-GB" sz="2844" i="1">
                            <a:latin typeface="Cambria Math" charset="0"/>
                            <a:cs typeface="Palatino Linotype"/>
                          </a:rPr>
                          <m:t>𝐶</m:t>
                        </m:r>
                      </m:sub>
                    </m:sSub>
                    <m:r>
                      <a:rPr lang="en-GB" sz="2844" i="1">
                        <a:latin typeface="Cambria Math" charset="0"/>
                        <a:cs typeface="Palatino Linotype"/>
                      </a:rPr>
                      <m:t>+</m:t>
                    </m:r>
                    <m:sSub>
                      <m:sSubPr>
                        <m:ctrlPr>
                          <a:rPr lang="en-GB" sz="2844" i="1">
                            <a:latin typeface="Cambria Math" panose="02040503050406030204" pitchFamily="18" charset="0"/>
                            <a:cs typeface="Palatino Linotype"/>
                          </a:rPr>
                        </m:ctrlPr>
                      </m:sSubPr>
                      <m:e>
                        <m:r>
                          <a:rPr lang="en-GB" sz="2844" i="1">
                            <a:latin typeface="Cambria Math" charset="0"/>
                            <a:cs typeface="Palatino Linotype"/>
                          </a:rPr>
                          <m:t>𝛽</m:t>
                        </m:r>
                      </m:e>
                      <m:sub>
                        <m:r>
                          <a:rPr lang="en-GB" sz="2844" i="1">
                            <a:latin typeface="Cambria Math" charset="0"/>
                            <a:cs typeface="Palatino Linotype"/>
                          </a:rPr>
                          <m:t>h𝑖𝑔h</m:t>
                        </m:r>
                      </m:sub>
                    </m:sSub>
                    <m:r>
                      <a:rPr lang="en-GB" sz="2844">
                        <a:latin typeface="Cambria Math" charset="0"/>
                        <a:cs typeface="Palatino Linotype"/>
                      </a:rPr>
                      <m:t>+</m:t>
                    </m:r>
                    <m:d>
                      <m:dPr>
                        <m:ctrlPr>
                          <a:rPr lang="en-GB" sz="2844" i="1">
                            <a:latin typeface="Cambria Math" panose="02040503050406030204" pitchFamily="18" charset="0"/>
                            <a:cs typeface="Palatino Linotype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sz="2844" i="1">
                                <a:latin typeface="Cambria Math" panose="02040503050406030204" pitchFamily="18" charset="0"/>
                                <a:cs typeface="Palatino Linotype"/>
                              </a:rPr>
                            </m:ctrlPr>
                          </m:sSubPr>
                          <m:e>
                            <m:r>
                              <a:rPr lang="en-GB" sz="2844" i="1">
                                <a:latin typeface="Cambria Math" charset="0"/>
                                <a:cs typeface="Palatino Linotype"/>
                              </a:rPr>
                              <m:t>𝛽</m:t>
                            </m:r>
                          </m:e>
                          <m:sub>
                            <m:r>
                              <a:rPr lang="en-GB" sz="2844" i="1">
                                <a:latin typeface="Cambria Math" charset="0"/>
                                <a:cs typeface="Palatino Linotype"/>
                              </a:rPr>
                              <m:t>𝑒𝑥𝑝𝑒𝑟</m:t>
                            </m:r>
                          </m:sub>
                        </m:sSub>
                        <m:r>
                          <a:rPr lang="en-GB" sz="2844" i="1">
                            <a:latin typeface="Cambria Math" charset="0"/>
                            <a:cs typeface="Palatino Linotype"/>
                          </a:rPr>
                          <m:t>+</m:t>
                        </m:r>
                        <m:sSub>
                          <m:sSubPr>
                            <m:ctrlPr>
                              <a:rPr lang="en-GB" sz="2844" i="1">
                                <a:latin typeface="Cambria Math" panose="02040503050406030204" pitchFamily="18" charset="0"/>
                                <a:cs typeface="Palatino Linotype"/>
                              </a:rPr>
                            </m:ctrlPr>
                          </m:sSubPr>
                          <m:e>
                            <m:r>
                              <a:rPr lang="en-GB" sz="2844" i="1">
                                <a:latin typeface="Cambria Math" charset="0"/>
                                <a:cs typeface="Palatino Linotype"/>
                              </a:rPr>
                              <m:t>𝛽</m:t>
                            </m:r>
                          </m:e>
                          <m:sub>
                            <m:r>
                              <a:rPr lang="en-GB" sz="2844" i="1">
                                <a:latin typeface="Cambria Math" charset="0"/>
                                <a:cs typeface="Palatino Linotype"/>
                              </a:rPr>
                              <m:t>h𝑖𝑔h</m:t>
                            </m:r>
                            <m:r>
                              <a:rPr lang="en-GB" sz="2844" i="1">
                                <a:latin typeface="Cambria Math" charset="0"/>
                                <a:cs typeface="Palatino Linotype"/>
                              </a:rPr>
                              <m:t>×</m:t>
                            </m:r>
                            <m:r>
                              <a:rPr lang="en-GB" sz="2844" i="1">
                                <a:latin typeface="Cambria Math" charset="0"/>
                                <a:cs typeface="Palatino Linotype"/>
                              </a:rPr>
                              <m:t>𝑒𝑥𝑝𝑒𝑟</m:t>
                            </m:r>
                          </m:sub>
                        </m:sSub>
                      </m:e>
                    </m:d>
                    <m:r>
                      <a:rPr lang="en-GB" sz="2844" i="1">
                        <a:latin typeface="Cambria Math" charset="0"/>
                        <a:cs typeface="Palatino Linotype"/>
                      </a:rPr>
                      <m:t>×</m:t>
                    </m:r>
                    <m:r>
                      <a:rPr lang="en-GB" sz="2844" i="1">
                        <a:latin typeface="Cambria Math" charset="0"/>
                        <a:cs typeface="Palatino Linotype"/>
                      </a:rPr>
                      <m:t>𝑒𝑥𝑝𝑒𝑟</m:t>
                    </m:r>
                  </m:oMath>
                </a14:m>
                <a:endParaRPr lang="en-GB" sz="2844" dirty="0">
                  <a:latin typeface="Palatino Linotype"/>
                  <a:cs typeface="Palatino Linotype"/>
                </a:endParaRPr>
              </a:p>
              <a:p>
                <a:endParaRPr lang="en-GB" sz="2844" dirty="0">
                  <a:latin typeface="Palatino Linotype"/>
                  <a:cs typeface="Palatino Linotype"/>
                </a:endParaRPr>
              </a:p>
              <a:p>
                <a:r>
                  <a:rPr lang="en-GB" sz="2844" b="1" dirty="0">
                    <a:latin typeface="Palatino Linotype"/>
                    <a:cs typeface="Palatino Linotype"/>
                  </a:rPr>
                  <a:t>Middle line (EDU normal):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844" i="1">
                            <a:latin typeface="Cambria Math" panose="02040503050406030204" pitchFamily="18" charset="0"/>
                            <a:cs typeface="Palatino Linotype"/>
                          </a:rPr>
                        </m:ctrlPr>
                      </m:sSubPr>
                      <m:e>
                        <m:r>
                          <a:rPr lang="en-GB" sz="2844" i="1">
                            <a:latin typeface="Cambria Math" charset="0"/>
                            <a:cs typeface="Palatino Linotype"/>
                          </a:rPr>
                          <m:t>𝛽</m:t>
                        </m:r>
                      </m:e>
                      <m:sub>
                        <m:r>
                          <a:rPr lang="en-GB" sz="2844" i="1">
                            <a:latin typeface="Cambria Math" charset="0"/>
                            <a:cs typeface="Palatino Linotype"/>
                          </a:rPr>
                          <m:t>𝐶</m:t>
                        </m:r>
                      </m:sub>
                    </m:sSub>
                    <m:r>
                      <a:rPr lang="en-GB" sz="2844" i="1">
                        <a:latin typeface="Cambria Math" charset="0"/>
                        <a:cs typeface="Palatino Linotype"/>
                      </a:rPr>
                      <m:t>+</m:t>
                    </m:r>
                    <m:sSub>
                      <m:sSubPr>
                        <m:ctrlPr>
                          <a:rPr lang="en-GB" sz="2844" i="1">
                            <a:latin typeface="Cambria Math" panose="02040503050406030204" pitchFamily="18" charset="0"/>
                            <a:cs typeface="Palatino Linotype"/>
                          </a:rPr>
                        </m:ctrlPr>
                      </m:sSubPr>
                      <m:e>
                        <m:r>
                          <a:rPr lang="en-GB" sz="2844" i="1">
                            <a:latin typeface="Cambria Math" charset="0"/>
                            <a:cs typeface="Palatino Linotype"/>
                          </a:rPr>
                          <m:t>𝛽</m:t>
                        </m:r>
                      </m:e>
                      <m:sub>
                        <m:r>
                          <a:rPr lang="en-GB" sz="2844" i="1">
                            <a:latin typeface="Cambria Math" charset="0"/>
                            <a:cs typeface="Palatino Linotype"/>
                          </a:rPr>
                          <m:t>𝑛𝑜𝑟𝑚𝑎𝑙</m:t>
                        </m:r>
                      </m:sub>
                    </m:sSub>
                    <m:r>
                      <a:rPr lang="en-GB" sz="2844">
                        <a:latin typeface="Cambria Math" charset="0"/>
                        <a:cs typeface="Palatino Linotype"/>
                      </a:rPr>
                      <m:t>+</m:t>
                    </m:r>
                    <m:d>
                      <m:dPr>
                        <m:ctrlPr>
                          <a:rPr lang="en-GB" sz="2844" i="1">
                            <a:latin typeface="Cambria Math" panose="02040503050406030204" pitchFamily="18" charset="0"/>
                            <a:cs typeface="Palatino Linotype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sz="2844" i="1">
                                <a:latin typeface="Cambria Math" panose="02040503050406030204" pitchFamily="18" charset="0"/>
                                <a:cs typeface="Palatino Linotype"/>
                              </a:rPr>
                            </m:ctrlPr>
                          </m:sSubPr>
                          <m:e>
                            <m:r>
                              <a:rPr lang="en-GB" sz="2844" i="1">
                                <a:latin typeface="Cambria Math" charset="0"/>
                                <a:cs typeface="Palatino Linotype"/>
                              </a:rPr>
                              <m:t>𝛽</m:t>
                            </m:r>
                          </m:e>
                          <m:sub>
                            <m:r>
                              <a:rPr lang="en-GB" sz="2844" i="1">
                                <a:latin typeface="Cambria Math" charset="0"/>
                                <a:cs typeface="Palatino Linotype"/>
                              </a:rPr>
                              <m:t>𝑒𝑥𝑝𝑒𝑟</m:t>
                            </m:r>
                          </m:sub>
                        </m:sSub>
                        <m:r>
                          <a:rPr lang="en-GB" sz="2844" i="1">
                            <a:latin typeface="Cambria Math" charset="0"/>
                            <a:cs typeface="Palatino Linotype"/>
                          </a:rPr>
                          <m:t>+</m:t>
                        </m:r>
                        <m:sSub>
                          <m:sSubPr>
                            <m:ctrlPr>
                              <a:rPr lang="en-GB" sz="2844" i="1">
                                <a:latin typeface="Cambria Math" panose="02040503050406030204" pitchFamily="18" charset="0"/>
                                <a:cs typeface="Palatino Linotype"/>
                              </a:rPr>
                            </m:ctrlPr>
                          </m:sSubPr>
                          <m:e>
                            <m:r>
                              <a:rPr lang="en-GB" sz="2844" i="1">
                                <a:latin typeface="Cambria Math" charset="0"/>
                                <a:cs typeface="Palatino Linotype"/>
                              </a:rPr>
                              <m:t>𝛽</m:t>
                            </m:r>
                          </m:e>
                          <m:sub>
                            <m:r>
                              <a:rPr lang="en-GB" sz="2844" i="1">
                                <a:latin typeface="Cambria Math" charset="0"/>
                                <a:cs typeface="Palatino Linotype"/>
                              </a:rPr>
                              <m:t>𝑛𝑜𝑟𝑚𝑎𝑙</m:t>
                            </m:r>
                            <m:r>
                              <a:rPr lang="en-GB" sz="2844" i="1">
                                <a:latin typeface="Cambria Math" charset="0"/>
                                <a:cs typeface="Palatino Linotype"/>
                              </a:rPr>
                              <m:t>×</m:t>
                            </m:r>
                            <m:r>
                              <a:rPr lang="en-GB" sz="2844" i="1">
                                <a:latin typeface="Cambria Math" charset="0"/>
                                <a:cs typeface="Palatino Linotype"/>
                              </a:rPr>
                              <m:t>𝑒𝑥𝑝𝑒𝑟</m:t>
                            </m:r>
                          </m:sub>
                        </m:sSub>
                      </m:e>
                    </m:d>
                    <m:r>
                      <a:rPr lang="en-GB" sz="2844" i="1">
                        <a:latin typeface="Cambria Math" charset="0"/>
                        <a:cs typeface="Palatino Linotype"/>
                      </a:rPr>
                      <m:t>×</m:t>
                    </m:r>
                    <m:r>
                      <a:rPr lang="en-GB" sz="2844" i="1">
                        <a:latin typeface="Cambria Math" charset="0"/>
                        <a:cs typeface="Palatino Linotype"/>
                      </a:rPr>
                      <m:t>𝑒𝑥𝑝𝑒𝑟</m:t>
                    </m:r>
                  </m:oMath>
                </a14:m>
                <a:endParaRPr lang="en-GB" sz="2844" dirty="0">
                  <a:latin typeface="Palatino Linotype"/>
                  <a:cs typeface="Palatino Linotype"/>
                </a:endParaRPr>
              </a:p>
              <a:p>
                <a:endParaRPr lang="en-GB" sz="2844" dirty="0">
                  <a:latin typeface="Palatino Linotype"/>
                  <a:cs typeface="Palatino Linotype"/>
                </a:endParaRPr>
              </a:p>
              <a:p>
                <a:r>
                  <a:rPr lang="en-GB" sz="2844" b="1" dirty="0">
                    <a:latin typeface="Palatino Linotype"/>
                    <a:cs typeface="Palatino Linotype"/>
                  </a:rPr>
                  <a:t>Bottom line (EDU low):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844" i="1">
                            <a:latin typeface="Cambria Math" panose="02040503050406030204" pitchFamily="18" charset="0"/>
                            <a:cs typeface="Palatino Linotype"/>
                          </a:rPr>
                        </m:ctrlPr>
                      </m:sSubPr>
                      <m:e>
                        <m:r>
                          <a:rPr lang="en-GB" sz="2844" i="1">
                            <a:latin typeface="Cambria Math" charset="0"/>
                            <a:cs typeface="Palatino Linotype"/>
                          </a:rPr>
                          <m:t>𝛽</m:t>
                        </m:r>
                      </m:e>
                      <m:sub>
                        <m:r>
                          <a:rPr lang="en-GB" sz="2844" i="1">
                            <a:latin typeface="Cambria Math" charset="0"/>
                            <a:cs typeface="Palatino Linotype"/>
                          </a:rPr>
                          <m:t>𝐶</m:t>
                        </m:r>
                      </m:sub>
                    </m:sSub>
                    <m:r>
                      <a:rPr lang="en-GB" sz="2844" i="1">
                        <a:latin typeface="Cambria Math" charset="0"/>
                        <a:cs typeface="Palatino Linotype"/>
                      </a:rPr>
                      <m:t>+</m:t>
                    </m:r>
                    <m:sSub>
                      <m:sSubPr>
                        <m:ctrlPr>
                          <a:rPr lang="en-GB" sz="2844" i="1">
                            <a:latin typeface="Cambria Math" panose="02040503050406030204" pitchFamily="18" charset="0"/>
                            <a:cs typeface="Palatino Linotype"/>
                          </a:rPr>
                        </m:ctrlPr>
                      </m:sSubPr>
                      <m:e>
                        <m:r>
                          <a:rPr lang="en-GB" sz="2844" i="1">
                            <a:latin typeface="Cambria Math" charset="0"/>
                            <a:cs typeface="Palatino Linotype"/>
                          </a:rPr>
                          <m:t>𝛽</m:t>
                        </m:r>
                      </m:e>
                      <m:sub>
                        <m:r>
                          <a:rPr lang="en-GB" sz="2844" i="1">
                            <a:latin typeface="Cambria Math" charset="0"/>
                            <a:cs typeface="Palatino Linotype"/>
                          </a:rPr>
                          <m:t>𝑒𝑥𝑝𝑒𝑟</m:t>
                        </m:r>
                      </m:sub>
                    </m:sSub>
                    <m:r>
                      <a:rPr lang="en-GB" sz="2844" i="1">
                        <a:latin typeface="Cambria Math" charset="0"/>
                        <a:cs typeface="Palatino Linotype"/>
                      </a:rPr>
                      <m:t>×</m:t>
                    </m:r>
                    <m:r>
                      <a:rPr lang="en-GB" sz="2844" i="1">
                        <a:latin typeface="Cambria Math" charset="0"/>
                        <a:cs typeface="Palatino Linotype"/>
                      </a:rPr>
                      <m:t>𝑒𝑥𝑝𝑒𝑟</m:t>
                    </m:r>
                  </m:oMath>
                </a14:m>
                <a:endParaRPr lang="en-GB" sz="2844" dirty="0">
                  <a:latin typeface="Palatino Linotype"/>
                  <a:cs typeface="Palatino Linotype"/>
                </a:endParaRPr>
              </a:p>
              <a:p>
                <a:endParaRPr lang="en-GB" sz="2844" dirty="0">
                  <a:latin typeface="Palatino Linotype"/>
                  <a:cs typeface="Palatino Linotype"/>
                </a:endParaRPr>
              </a:p>
              <a:p>
                <a:endParaRPr lang="en-GB" sz="2844" dirty="0">
                  <a:latin typeface="Palatino Linotype"/>
                  <a:cs typeface="Palatino Linotype"/>
                </a:endParaRPr>
              </a:p>
              <a:p>
                <a:endParaRPr lang="en-GB" sz="2844" dirty="0">
                  <a:latin typeface="Palatino Linotype"/>
                  <a:cs typeface="Palatino Linotype"/>
                </a:endParaRPr>
              </a:p>
              <a:p>
                <a:endParaRPr lang="en-GB" sz="2844" dirty="0">
                  <a:latin typeface="Palatino Linotype"/>
                  <a:cs typeface="Palatino Linotype"/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916" y="2211628"/>
                <a:ext cx="12160991" cy="7677936"/>
              </a:xfrm>
              <a:prstGeom prst="rect">
                <a:avLst/>
              </a:prstGeom>
              <a:blipFill>
                <a:blip r:embed="rId2"/>
                <a:stretch>
                  <a:fillRect l="-1805" t="-143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01110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4"/>
          <p:cNvSpPr txBox="1">
            <a:spLocks noChangeArrowheads="1"/>
          </p:cNvSpPr>
          <p:nvPr/>
        </p:nvSpPr>
        <p:spPr>
          <a:xfrm>
            <a:off x="154339" y="341505"/>
            <a:ext cx="10453968" cy="948289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3">
                    <a:lumMod val="50000"/>
                  </a:schemeClr>
                </a:solidFill>
                <a:latin typeface="Palatino Linotype"/>
                <a:ea typeface="+mj-ea"/>
                <a:cs typeface="Palatino Linotype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9pPr>
          </a:lstStyle>
          <a:p>
            <a:pPr defTabSz="1300277"/>
            <a:r>
              <a:rPr lang="en-US" sz="4550" kern="0">
                <a:latin typeface="Palatino Linotype" charset="0"/>
              </a:rPr>
              <a:t>Summary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60150" y="3289128"/>
            <a:ext cx="12370947" cy="57772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87604" indent="-487604">
              <a:buFont typeface="Arial" charset="0"/>
              <a:buChar char="•"/>
            </a:pPr>
            <a:r>
              <a:rPr lang="en-US" sz="3413" dirty="0">
                <a:latin typeface="Palatino Linotype"/>
                <a:cs typeface="Palatino Linotype"/>
              </a:rPr>
              <a:t>Dummies are cool: Model qualitative and non-linear aspects</a:t>
            </a:r>
          </a:p>
          <a:p>
            <a:pPr marL="487604" indent="-487604">
              <a:buFont typeface="Arial" charset="0"/>
              <a:buChar char="•"/>
            </a:pPr>
            <a:endParaRPr lang="en-US" sz="3413" dirty="0">
              <a:latin typeface="Palatino Linotype"/>
              <a:cs typeface="Palatino Linotype"/>
            </a:endParaRPr>
          </a:p>
          <a:p>
            <a:pPr marL="487604" indent="-487604">
              <a:buFont typeface="Arial" charset="0"/>
              <a:buChar char="•"/>
            </a:pPr>
            <a:r>
              <a:rPr lang="en-US" sz="3413" dirty="0">
                <a:latin typeface="Palatino Linotype"/>
                <a:cs typeface="Palatino Linotype"/>
              </a:rPr>
              <a:t>Don’t fall in the dummy variable trap</a:t>
            </a:r>
          </a:p>
          <a:p>
            <a:pPr marL="487604" indent="-487604">
              <a:buFont typeface="Arial" charset="0"/>
              <a:buChar char="•"/>
            </a:pPr>
            <a:endParaRPr lang="en-US" sz="3413" dirty="0">
              <a:latin typeface="Palatino Linotype"/>
              <a:cs typeface="Palatino Linotype"/>
            </a:endParaRPr>
          </a:p>
          <a:p>
            <a:pPr marL="487604" indent="-487604">
              <a:buFont typeface="Arial" charset="0"/>
              <a:buChar char="•"/>
            </a:pPr>
            <a:r>
              <a:rPr lang="en-US" sz="3413" dirty="0">
                <a:latin typeface="Palatino Linotype"/>
                <a:cs typeface="Palatino Linotype"/>
              </a:rPr>
              <a:t>The same model can be represented in several ways</a:t>
            </a:r>
          </a:p>
          <a:p>
            <a:pPr marL="487604" indent="-487604">
              <a:buFont typeface="Arial" charset="0"/>
              <a:buChar char="•"/>
            </a:pPr>
            <a:endParaRPr lang="en-US" sz="3413" dirty="0">
              <a:latin typeface="Palatino Linotype"/>
              <a:cs typeface="Palatino Linotype"/>
            </a:endParaRPr>
          </a:p>
          <a:p>
            <a:pPr marL="487604" indent="-487604">
              <a:buFont typeface="Arial" charset="0"/>
              <a:buChar char="•"/>
            </a:pPr>
            <a:r>
              <a:rPr lang="en-US" sz="3413" dirty="0">
                <a:latin typeface="Palatino Linotype"/>
                <a:cs typeface="Palatino Linotype"/>
              </a:rPr>
              <a:t>Be careful with interpretation of dummies</a:t>
            </a:r>
          </a:p>
          <a:p>
            <a:pPr marL="487604" indent="-487604">
              <a:buFont typeface="Arial" charset="0"/>
              <a:buChar char="•"/>
            </a:pPr>
            <a:endParaRPr lang="en-US" sz="3413" dirty="0">
              <a:latin typeface="Palatino Linotype"/>
              <a:cs typeface="Palatino Linotype"/>
            </a:endParaRPr>
          </a:p>
          <a:p>
            <a:pPr marL="487604" indent="-487604">
              <a:buFont typeface="Arial" charset="0"/>
              <a:buChar char="•"/>
            </a:pPr>
            <a:r>
              <a:rPr lang="en-US" sz="3413" dirty="0">
                <a:latin typeface="Palatino Linotype"/>
                <a:cs typeface="Palatino Linotype"/>
              </a:rPr>
              <a:t>A lot of stuff that looks non-linear at first glance is linear after all</a:t>
            </a:r>
          </a:p>
          <a:p>
            <a:pPr marL="487604" indent="-487604">
              <a:buFont typeface="Arial" charset="0"/>
              <a:buChar char="•"/>
            </a:pPr>
            <a:endParaRPr lang="en-US" sz="3413" dirty="0">
              <a:latin typeface="Palatino Linotype"/>
              <a:cs typeface="Palatino Linotype"/>
            </a:endParaRPr>
          </a:p>
        </p:txBody>
      </p:sp>
    </p:spTree>
    <p:extLst>
      <p:ext uri="{BB962C8B-B14F-4D97-AF65-F5344CB8AC3E}">
        <p14:creationId xmlns:p14="http://schemas.microsoft.com/office/powerpoint/2010/main" val="299646348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9018588" y="2027238"/>
            <a:ext cx="3987800" cy="4311650"/>
          </a:xfrm>
        </p:spPr>
        <p:txBody>
          <a:bodyPr vert="horz" lIns="97548" tIns="48774" rIns="97548" bIns="48774" rtlCol="0" anchor="b">
            <a:normAutofit/>
          </a:bodyPr>
          <a:lstStyle/>
          <a:p>
            <a:pPr>
              <a:lnSpc>
                <a:spcPct val="85000"/>
              </a:lnSpc>
            </a:pPr>
            <a:r>
              <a:rPr lang="en-US" sz="7041" dirty="0">
                <a:solidFill>
                  <a:srgbClr val="0070C0"/>
                </a:solidFill>
              </a:rPr>
              <a:t>Extra Slides</a:t>
            </a:r>
          </a:p>
        </p:txBody>
      </p:sp>
      <p:pic>
        <p:nvPicPr>
          <p:cNvPr id="9" name="Content Placeholder 4" descr="A drawing of a person&#10;&#10;Description generated with high confidence">
            <a:extLst>
              <a:ext uri="{FF2B5EF4-FFF2-40B4-BE49-F238E27FC236}">
                <a16:creationId xmlns:a16="http://schemas.microsoft.com/office/drawing/2014/main" id="{9FD8DBDC-E852-443D-9C2C-08FA8CBA5E8B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0" y="94502"/>
            <a:ext cx="7137400" cy="7776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62586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5107556-AED7-4BEC-897A-1DACD9FB711A}"/>
              </a:ext>
            </a:extLst>
          </p:cNvPr>
          <p:cNvSpPr txBox="1"/>
          <p:nvPr/>
        </p:nvSpPr>
        <p:spPr>
          <a:xfrm>
            <a:off x="585802" y="500514"/>
            <a:ext cx="5804034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500"/>
              </a:spcAft>
            </a:pPr>
            <a:r>
              <a:rPr lang="en-GB" sz="3600" b="1" dirty="0"/>
              <a:t>So many dummies</a:t>
            </a:r>
          </a:p>
        </p:txBody>
      </p:sp>
      <p:pic>
        <p:nvPicPr>
          <p:cNvPr id="6" name="Picture 5" descr="A group of stuffed animals&#10;&#10;Description automatically generated">
            <a:extLst>
              <a:ext uri="{FF2B5EF4-FFF2-40B4-BE49-F238E27FC236}">
                <a16:creationId xmlns:a16="http://schemas.microsoft.com/office/drawing/2014/main" id="{46D4057F-149C-4E88-98D0-D03E14A27C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7164729"/>
            <a:ext cx="13094092" cy="267630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78A87D1-35FE-4BF4-9553-8783F40EF1CC}"/>
              </a:ext>
            </a:extLst>
          </p:cNvPr>
          <p:cNvSpPr txBox="1"/>
          <p:nvPr/>
        </p:nvSpPr>
        <p:spPr>
          <a:xfrm>
            <a:off x="585801" y="1304529"/>
            <a:ext cx="11961155" cy="59939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4400" indent="-284400">
              <a:spcAft>
                <a:spcPts val="500"/>
              </a:spcAft>
              <a:buFont typeface="Arial" charset="0"/>
              <a:buChar char="•"/>
            </a:pPr>
            <a:r>
              <a:rPr lang="en-GB" sz="3200" dirty="0"/>
              <a:t>Note that we often use large numbers of dummies in regression models</a:t>
            </a:r>
          </a:p>
          <a:p>
            <a:pPr marL="284400" indent="-284400">
              <a:spcAft>
                <a:spcPts val="500"/>
              </a:spcAft>
              <a:buFont typeface="Arial" charset="0"/>
              <a:buChar char="•"/>
            </a:pPr>
            <a:r>
              <a:rPr lang="en-GB" sz="3200" dirty="0"/>
              <a:t>Helps to control for a wide range of potential confounding factors</a:t>
            </a:r>
          </a:p>
          <a:p>
            <a:pPr>
              <a:spcAft>
                <a:spcPts val="500"/>
              </a:spcAft>
            </a:pPr>
            <a:endParaRPr lang="en-GB" sz="3200" dirty="0"/>
          </a:p>
          <a:p>
            <a:pPr>
              <a:spcAft>
                <a:spcPts val="500"/>
              </a:spcAft>
            </a:pPr>
            <a:r>
              <a:rPr lang="en-GB" sz="3200" dirty="0"/>
              <a:t>Examples: </a:t>
            </a:r>
          </a:p>
          <a:p>
            <a:pPr marL="457200" indent="-45720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GB" sz="3200" dirty="0"/>
              <a:t>Sector dummies when using firm level data from several sectors </a:t>
            </a:r>
          </a:p>
          <a:p>
            <a:pPr marL="457200" indent="-45720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GB" sz="3200" dirty="0"/>
              <a:t>Regional dummies</a:t>
            </a:r>
          </a:p>
          <a:p>
            <a:pPr marL="457200" indent="-45720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GB" sz="3200" dirty="0"/>
              <a:t>Firm dummies when having panel data for firms</a:t>
            </a:r>
          </a:p>
          <a:p>
            <a:pPr marL="457200" indent="-45720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GB" sz="3200" dirty="0"/>
              <a:t>Time dummies when having panel data</a:t>
            </a:r>
          </a:p>
          <a:p>
            <a:pPr marL="284400" indent="-284400">
              <a:spcAft>
                <a:spcPts val="500"/>
              </a:spcAft>
              <a:buFont typeface="Arial" charset="0"/>
              <a:buChar char="•"/>
            </a:pPr>
            <a:endParaRPr lang="en-GB" sz="3200" dirty="0"/>
          </a:p>
          <a:p>
            <a:pPr marL="284400" indent="-284400">
              <a:spcAft>
                <a:spcPts val="500"/>
              </a:spcAft>
              <a:buFont typeface="Arial" charset="0"/>
              <a:buChar char="•"/>
            </a:pPr>
            <a:endParaRPr lang="en-GB" sz="3200" dirty="0"/>
          </a:p>
        </p:txBody>
      </p:sp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8AA29BCE-310C-428F-BC4E-09DC77B345B1}"/>
              </a:ext>
            </a:extLst>
          </p:cNvPr>
          <p:cNvSpPr/>
          <p:nvPr/>
        </p:nvSpPr>
        <p:spPr>
          <a:xfrm>
            <a:off x="5197033" y="2905246"/>
            <a:ext cx="5555848" cy="866514"/>
          </a:xfrm>
          <a:prstGeom prst="wedgeRoundRectCallout">
            <a:avLst>
              <a:gd name="adj1" fmla="val -103735"/>
              <a:gd name="adj2" fmla="val 9185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Accounts for sector level confounding factors</a:t>
            </a:r>
          </a:p>
        </p:txBody>
      </p:sp>
    </p:spTree>
    <p:extLst>
      <p:ext uri="{BB962C8B-B14F-4D97-AF65-F5344CB8AC3E}">
        <p14:creationId xmlns:p14="http://schemas.microsoft.com/office/powerpoint/2010/main" val="204221146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8680B3E-B432-4EC7-9E87-B3714C48520B}"/>
              </a:ext>
            </a:extLst>
          </p:cNvPr>
          <p:cNvSpPr txBox="1"/>
          <p:nvPr/>
        </p:nvSpPr>
        <p:spPr>
          <a:xfrm>
            <a:off x="274320" y="350591"/>
            <a:ext cx="564184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500"/>
              </a:spcAft>
            </a:pPr>
            <a:r>
              <a:rPr lang="en-GB" sz="2800" b="1" dirty="0"/>
              <a:t>Firm panel data example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1EDEEE-16A7-407D-9DF8-B817120919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5224" y="1280043"/>
            <a:ext cx="7898706" cy="5213024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3AFDD70-FE1E-46F2-8F14-698E90B1FC02}"/>
              </a:ext>
            </a:extLst>
          </p:cNvPr>
          <p:cNvSpPr/>
          <p:nvPr/>
        </p:nvSpPr>
        <p:spPr>
          <a:xfrm>
            <a:off x="2724912" y="1152144"/>
            <a:ext cx="8339328" cy="2907792"/>
          </a:xfrm>
          <a:prstGeom prst="round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810BEE3-9225-4973-9FDD-8BB60E2F6E1F}"/>
              </a:ext>
            </a:extLst>
          </p:cNvPr>
          <p:cNvSpPr/>
          <p:nvPr/>
        </p:nvSpPr>
        <p:spPr>
          <a:xfrm>
            <a:off x="2724912" y="4047744"/>
            <a:ext cx="8339328" cy="2907792"/>
          </a:xfrm>
          <a:prstGeom prst="round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503870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8680B3E-B432-4EC7-9E87-B3714C48520B}"/>
              </a:ext>
            </a:extLst>
          </p:cNvPr>
          <p:cNvSpPr txBox="1"/>
          <p:nvPr/>
        </p:nvSpPr>
        <p:spPr>
          <a:xfrm>
            <a:off x="274320" y="350591"/>
            <a:ext cx="564184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500"/>
              </a:spcAft>
            </a:pPr>
            <a:r>
              <a:rPr lang="en-GB" sz="2800" b="1" dirty="0"/>
              <a:t>Firm panel data example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D2F39EA-0C74-48FE-8A9D-06F2861587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448" y="1161288"/>
            <a:ext cx="7059168" cy="60969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6ADF3EC-9276-4621-AB2E-5F43139093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4616" y="1298671"/>
            <a:ext cx="5636324" cy="6714578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626E00B-3A23-49D6-9D6D-2A79DD737AB9}"/>
              </a:ext>
            </a:extLst>
          </p:cNvPr>
          <p:cNvCxnSpPr>
            <a:cxnSpLocks/>
          </p:cNvCxnSpPr>
          <p:nvPr/>
        </p:nvCxnSpPr>
        <p:spPr>
          <a:xfrm flipV="1">
            <a:off x="2926080" y="4800600"/>
            <a:ext cx="4727448" cy="1819656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6EE850D9-8762-4224-84A3-F943DDE8BF27}"/>
              </a:ext>
            </a:extLst>
          </p:cNvPr>
          <p:cNvSpPr/>
          <p:nvPr/>
        </p:nvSpPr>
        <p:spPr>
          <a:xfrm>
            <a:off x="10080308" y="4209764"/>
            <a:ext cx="2459736" cy="1819656"/>
          </a:xfrm>
          <a:prstGeom prst="wedgeRoundRectCallout">
            <a:avLst>
              <a:gd name="adj1" fmla="val -98156"/>
              <a:gd name="adj2" fmla="val 1487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dirty="0"/>
              <a:t>Controlling for year effects: e.g. a recession could depress sales (and thus value added) and investment</a:t>
            </a:r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37F7A50F-248D-4790-B0AA-998C53BE0C2E}"/>
              </a:ext>
            </a:extLst>
          </p:cNvPr>
          <p:cNvSpPr/>
          <p:nvPr/>
        </p:nvSpPr>
        <p:spPr>
          <a:xfrm>
            <a:off x="1078992" y="7708868"/>
            <a:ext cx="4901756" cy="992061"/>
          </a:xfrm>
          <a:prstGeom prst="wedgeRoundRectCallout">
            <a:avLst>
              <a:gd name="adj1" fmla="val 108163"/>
              <a:gd name="adj2" fmla="val -4994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dirty="0"/>
              <a:t>Controlling for firm effects: successful firms will attract more investment and will have higher sales (and thus value added)</a:t>
            </a:r>
          </a:p>
        </p:txBody>
      </p:sp>
    </p:spTree>
    <p:extLst>
      <p:ext uri="{BB962C8B-B14F-4D97-AF65-F5344CB8AC3E}">
        <p14:creationId xmlns:p14="http://schemas.microsoft.com/office/powerpoint/2010/main" val="69262893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erson, person, sitting, wearing&#10;&#10;Description automatically generated">
            <a:extLst>
              <a:ext uri="{FF2B5EF4-FFF2-40B4-BE49-F238E27FC236}">
                <a16:creationId xmlns:a16="http://schemas.microsoft.com/office/drawing/2014/main" id="{8C917AAE-DD7E-46C8-826C-689410BE11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7877" y="7403"/>
            <a:ext cx="5818509" cy="32974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7674F68-577A-424C-932E-5256C9EB63F4}"/>
              </a:ext>
            </a:extLst>
          </p:cNvPr>
          <p:cNvSpPr txBox="1"/>
          <p:nvPr/>
        </p:nvSpPr>
        <p:spPr>
          <a:xfrm>
            <a:off x="234651" y="16292"/>
            <a:ext cx="6719788" cy="172611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Aft>
                <a:spcPts val="500"/>
              </a:spcAft>
            </a:pPr>
            <a:r>
              <a:rPr lang="en-GB" sz="5400" b="1" dirty="0">
                <a:solidFill>
                  <a:srgbClr val="00B050"/>
                </a:solidFill>
              </a:rPr>
              <a:t>Revisiting dummies </a:t>
            </a:r>
          </a:p>
          <a:p>
            <a:pPr>
              <a:spcAft>
                <a:spcPts val="500"/>
              </a:spcAft>
            </a:pPr>
            <a:r>
              <a:rPr lang="en-GB" sz="5400" b="1" dirty="0">
                <a:solidFill>
                  <a:srgbClr val="00B050"/>
                </a:solidFill>
              </a:rPr>
              <a:t>as dependent variables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FDF8EE-45A7-411E-B138-98F1A5466C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504" y="2383825"/>
            <a:ext cx="6315772" cy="669762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Rounded Rectangular Callout 3">
                <a:extLst>
                  <a:ext uri="{FF2B5EF4-FFF2-40B4-BE49-F238E27FC236}">
                    <a16:creationId xmlns:a16="http://schemas.microsoft.com/office/drawing/2014/main" id="{77FB7C61-3B22-4DF5-B103-C6F0CDB6534D}"/>
                  </a:ext>
                </a:extLst>
              </p:cNvPr>
              <p:cNvSpPr/>
              <p:nvPr/>
            </p:nvSpPr>
            <p:spPr>
              <a:xfrm>
                <a:off x="5089308" y="6079315"/>
                <a:ext cx="7917080" cy="3770741"/>
              </a:xfrm>
              <a:prstGeom prst="wedgeRoundRectCallout">
                <a:avLst>
                  <a:gd name="adj1" fmla="val -87163"/>
                  <a:gd name="adj2" fmla="val -74164"/>
                  <a:gd name="adj3" fmla="val 16667"/>
                </a:avLst>
              </a:prstGeom>
              <a:ln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GB" sz="2400" dirty="0">
                    <a:latin typeface="Cambria Math" charset="0"/>
                  </a:rPr>
                  <a:t>More plausible model probability that outcome dummy is 1 with the logistic function: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GB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  <m:sub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|</m:t>
                          </m:r>
                          <m:sSub>
                            <m:sSubPr>
                              <m:ctrlPr>
                                <a:rPr lang="en-GB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GB" sz="2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+</m:t>
                          </m:r>
                          <m:func>
                            <m:funcPr>
                              <m:ctrlPr>
                                <a:rPr lang="en-GB" sz="24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GB" sz="2400">
                                  <a:latin typeface="Cambria Math" panose="02040503050406030204" pitchFamily="18" charset="0"/>
                                </a:rPr>
                                <m:t>exp</m:t>
                              </m:r>
                            </m:fName>
                            <m:e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(−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GB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GB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2400" i="1">
                                          <a:latin typeface="Cambria Math" panose="02040503050406030204" pitchFamily="18" charset="0"/>
                                        </a:rPr>
                                        <m:t>𝛽</m:t>
                                      </m:r>
                                    </m:e>
                                    <m:sub>
                                      <m:r>
                                        <a:rPr lang="en-GB" sz="2400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 lang="en-GB" sz="2400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GB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2400" i="1">
                                          <a:latin typeface="Cambria Math" panose="02040503050406030204" pitchFamily="18" charset="0"/>
                                        </a:rPr>
                                        <m:t>𝛽</m:t>
                                      </m:r>
                                    </m:e>
                                    <m:sub>
                                      <m:r>
                                        <a:rPr lang="en-GB" sz="2400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en-GB" sz="2400" i="1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</m:d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)  </m:t>
                              </m:r>
                            </m:e>
                          </m:func>
                        </m:den>
                      </m:f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sz="2400" dirty="0">
                  <a:latin typeface="Cambria Math" charset="0"/>
                </a:endParaRPr>
              </a:p>
              <a:p>
                <a:endParaRPr lang="en-GB" sz="2400" dirty="0">
                  <a:latin typeface="Cambria Math" charset="0"/>
                </a:endParaRPr>
              </a:p>
              <a:p>
                <a:r>
                  <a:rPr lang="en-GB" sz="2400" b="1" dirty="0">
                    <a:latin typeface="Cambria Math" charset="0"/>
                  </a:rPr>
                  <a:t>Generalized linear model</a:t>
                </a:r>
                <a:r>
                  <a:rPr lang="en-GB" sz="2400" dirty="0">
                    <a:latin typeface="Cambria Math" charset="0"/>
                  </a:rPr>
                  <a:t>: A linear model inside a non-linear function</a:t>
                </a:r>
              </a:p>
              <a:p>
                <a:endParaRPr lang="en-GB" sz="2400" dirty="0">
                  <a:latin typeface="Cambria Math" charset="0"/>
                </a:endParaRPr>
              </a:p>
            </p:txBody>
          </p:sp>
        </mc:Choice>
        <mc:Fallback xmlns="">
          <p:sp>
            <p:nvSpPr>
              <p:cNvPr id="6" name="Rounded Rectangular Callout 3">
                <a:extLst>
                  <a:ext uri="{FF2B5EF4-FFF2-40B4-BE49-F238E27FC236}">
                    <a16:creationId xmlns:a16="http://schemas.microsoft.com/office/drawing/2014/main" id="{77FB7C61-3B22-4DF5-B103-C6F0CDB6534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9308" y="6079315"/>
                <a:ext cx="7917080" cy="3770741"/>
              </a:xfrm>
              <a:prstGeom prst="wedgeRoundRectCallout">
                <a:avLst>
                  <a:gd name="adj1" fmla="val -87163"/>
                  <a:gd name="adj2" fmla="val -74164"/>
                  <a:gd name="adj3" fmla="val 16667"/>
                </a:avLst>
              </a:prstGeom>
              <a:blipFill>
                <a:blip r:embed="rId4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D65F66D-F1AD-4339-A163-7C4B7D41B948}"/>
              </a:ext>
            </a:extLst>
          </p:cNvPr>
          <p:cNvCxnSpPr>
            <a:cxnSpLocks/>
          </p:cNvCxnSpPr>
          <p:nvPr/>
        </p:nvCxnSpPr>
        <p:spPr>
          <a:xfrm flipV="1">
            <a:off x="200504" y="2383825"/>
            <a:ext cx="5618008" cy="6158292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ounded Rectangular Callout 3">
                <a:extLst>
                  <a:ext uri="{FF2B5EF4-FFF2-40B4-BE49-F238E27FC236}">
                    <a16:creationId xmlns:a16="http://schemas.microsoft.com/office/drawing/2014/main" id="{310ED5D4-FD18-4DBC-B0FC-D486BCDEA956}"/>
                  </a:ext>
                </a:extLst>
              </p:cNvPr>
              <p:cNvSpPr/>
              <p:nvPr/>
            </p:nvSpPr>
            <p:spPr>
              <a:xfrm>
                <a:off x="5681274" y="3304840"/>
                <a:ext cx="7124610" cy="2112936"/>
              </a:xfrm>
              <a:prstGeom prst="wedgeRoundRectCallout">
                <a:avLst>
                  <a:gd name="adj1" fmla="val -63671"/>
                  <a:gd name="adj2" fmla="val -35515"/>
                  <a:gd name="adj3" fmla="val 16667"/>
                </a:avLst>
              </a:prstGeom>
              <a:solidFill>
                <a:srgbClr val="FFC000"/>
              </a:solidFill>
              <a:ln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numCol="1" rtlCol="0" anchor="ctr"/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sz="2400" dirty="0">
                    <a:latin typeface="Cambria Math" charset="0"/>
                  </a:rPr>
                  <a:t>We saw we could model the probability of the dependent variable equal to 1 as a line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GB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  <m:sub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|</m:t>
                          </m:r>
                          <m:sSub>
                            <m:sSubPr>
                              <m:ctrlPr>
                                <a:rPr lang="en-GB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GB" sz="24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𝑋</m:t>
                      </m:r>
                    </m:oMath>
                  </m:oMathPara>
                </a14:m>
                <a:endParaRPr lang="en-GB" sz="2400" dirty="0">
                  <a:latin typeface="Cambria Math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sz="2400" dirty="0">
                    <a:latin typeface="Cambria Math" charset="0"/>
                  </a:rPr>
                  <a:t>We could interpret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GB" sz="2400" dirty="0">
                    <a:latin typeface="Cambria Math" charset="0"/>
                  </a:rPr>
                  <a:t> as the change in probability in response to change in X</a:t>
                </a:r>
              </a:p>
            </p:txBody>
          </p:sp>
        </mc:Choice>
        <mc:Fallback xmlns="">
          <p:sp>
            <p:nvSpPr>
              <p:cNvPr id="12" name="Rounded Rectangular Callout 3">
                <a:extLst>
                  <a:ext uri="{FF2B5EF4-FFF2-40B4-BE49-F238E27FC236}">
                    <a16:creationId xmlns:a16="http://schemas.microsoft.com/office/drawing/2014/main" id="{310ED5D4-FD18-4DBC-B0FC-D486BCDEA95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1274" y="3304840"/>
                <a:ext cx="7124610" cy="2112936"/>
              </a:xfrm>
              <a:prstGeom prst="wedgeRoundRectCallout">
                <a:avLst>
                  <a:gd name="adj1" fmla="val -63671"/>
                  <a:gd name="adj2" fmla="val -35515"/>
                  <a:gd name="adj3" fmla="val 16667"/>
                </a:avLst>
              </a:prstGeom>
              <a:blipFill>
                <a:blip r:embed="rId5"/>
                <a:stretch>
                  <a:fillRect b="-1724"/>
                </a:stretch>
              </a:blipFill>
              <a:ln/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86734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B9F334A5-E4D7-C44D-B0F0-FEC23429242F}"/>
              </a:ext>
            </a:extLst>
          </p:cNvPr>
          <p:cNvSpPr txBox="1">
            <a:spLocks noChangeArrowheads="1"/>
          </p:cNvSpPr>
          <p:nvPr/>
        </p:nvSpPr>
        <p:spPr>
          <a:xfrm>
            <a:off x="518901" y="544919"/>
            <a:ext cx="8891839" cy="1531898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3">
                    <a:lumMod val="50000"/>
                  </a:schemeClr>
                </a:solidFill>
                <a:latin typeface="Palatino Linotype"/>
                <a:ea typeface="+mj-ea"/>
                <a:cs typeface="Palatino Linotype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9pPr>
          </a:lstStyle>
          <a:p>
            <a:pPr defTabSz="1300277"/>
            <a:r>
              <a:rPr lang="en-US" sz="3413" kern="0">
                <a:latin typeface="Palatino Linotype" charset="0"/>
              </a:rPr>
              <a:t>Implement logit in 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77A6F22-EF98-124F-AF65-545F371592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6229" y="0"/>
            <a:ext cx="3328307" cy="352953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3D3DC39-C82A-5343-867E-9F143FF253D1}"/>
              </a:ext>
            </a:extLst>
          </p:cNvPr>
          <p:cNvSpPr/>
          <p:nvPr/>
        </p:nvSpPr>
        <p:spPr>
          <a:xfrm>
            <a:off x="518901" y="2690834"/>
            <a:ext cx="12045541" cy="80578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991" dirty="0">
                <a:latin typeface="Courier" pitchFamily="2" charset="0"/>
              </a:rPr>
              <a:t>&gt; </a:t>
            </a:r>
            <a:r>
              <a:rPr lang="de-DE" sz="1991" dirty="0" err="1">
                <a:latin typeface="Courier" pitchFamily="2" charset="0"/>
              </a:rPr>
              <a:t>library</a:t>
            </a:r>
            <a:r>
              <a:rPr lang="de-DE" sz="1991" dirty="0">
                <a:latin typeface="Courier" pitchFamily="2" charset="0"/>
              </a:rPr>
              <a:t>(</a:t>
            </a:r>
            <a:r>
              <a:rPr lang="de-DE" sz="1991" dirty="0" err="1">
                <a:latin typeface="Courier" pitchFamily="2" charset="0"/>
              </a:rPr>
              <a:t>aod</a:t>
            </a:r>
            <a:r>
              <a:rPr lang="de-DE" sz="1991" dirty="0">
                <a:latin typeface="Courier" pitchFamily="2" charset="0"/>
              </a:rPr>
              <a:t>)</a:t>
            </a:r>
          </a:p>
          <a:p>
            <a:r>
              <a:rPr lang="de-DE" sz="1991" dirty="0">
                <a:latin typeface="Courier" pitchFamily="2" charset="0"/>
              </a:rPr>
              <a:t>&gt;   </a:t>
            </a:r>
            <a:r>
              <a:rPr lang="de-DE" sz="1991" dirty="0" err="1">
                <a:latin typeface="Courier" pitchFamily="2" charset="0"/>
              </a:rPr>
              <a:t>library</a:t>
            </a:r>
            <a:r>
              <a:rPr lang="de-DE" sz="1991" dirty="0">
                <a:latin typeface="Courier" pitchFamily="2" charset="0"/>
              </a:rPr>
              <a:t>(</a:t>
            </a:r>
            <a:r>
              <a:rPr lang="de-DE" sz="1991" dirty="0" err="1">
                <a:latin typeface="Courier" pitchFamily="2" charset="0"/>
              </a:rPr>
              <a:t>margins</a:t>
            </a:r>
            <a:r>
              <a:rPr lang="de-DE" sz="1991" dirty="0">
                <a:latin typeface="Courier" pitchFamily="2" charset="0"/>
              </a:rPr>
              <a:t> )</a:t>
            </a:r>
          </a:p>
          <a:p>
            <a:r>
              <a:rPr lang="de-DE" sz="1991" dirty="0">
                <a:latin typeface="Courier" pitchFamily="2" charset="0"/>
              </a:rPr>
              <a:t>&gt;   </a:t>
            </a:r>
            <a:r>
              <a:rPr lang="de-DE" sz="1991" dirty="0" err="1">
                <a:latin typeface="Courier" pitchFamily="2" charset="0"/>
              </a:rPr>
              <a:t>logit</a:t>
            </a:r>
            <a:r>
              <a:rPr lang="de-DE" sz="1991" dirty="0">
                <a:latin typeface="Courier" pitchFamily="2" charset="0"/>
              </a:rPr>
              <a:t> &lt;- </a:t>
            </a:r>
            <a:r>
              <a:rPr lang="de-DE" sz="1991" dirty="0" err="1">
                <a:latin typeface="Courier" pitchFamily="2" charset="0"/>
              </a:rPr>
              <a:t>glm</a:t>
            </a:r>
            <a:r>
              <a:rPr lang="de-DE" sz="1991" dirty="0">
                <a:latin typeface="Courier" pitchFamily="2" charset="0"/>
              </a:rPr>
              <a:t>(</a:t>
            </a:r>
            <a:r>
              <a:rPr lang="de-DE" sz="1991" dirty="0" err="1">
                <a:latin typeface="Courier" pitchFamily="2" charset="0"/>
              </a:rPr>
              <a:t>call</a:t>
            </a:r>
            <a:r>
              <a:rPr lang="de-DE" sz="1991" dirty="0">
                <a:latin typeface="Courier" pitchFamily="2" charset="0"/>
              </a:rPr>
              <a:t> ~ </a:t>
            </a:r>
            <a:r>
              <a:rPr lang="de-DE" sz="1991" dirty="0" err="1">
                <a:latin typeface="Courier" pitchFamily="2" charset="0"/>
              </a:rPr>
              <a:t>yearsexp</a:t>
            </a:r>
            <a:r>
              <a:rPr lang="de-DE" sz="1991" dirty="0">
                <a:latin typeface="Courier" pitchFamily="2" charset="0"/>
              </a:rPr>
              <a:t>, </a:t>
            </a:r>
            <a:r>
              <a:rPr lang="de-DE" sz="1991" dirty="0" err="1">
                <a:latin typeface="Courier" pitchFamily="2" charset="0"/>
              </a:rPr>
              <a:t>data</a:t>
            </a:r>
            <a:r>
              <a:rPr lang="de-DE" sz="1991" dirty="0">
                <a:latin typeface="Courier" pitchFamily="2" charset="0"/>
              </a:rPr>
              <a:t> = </a:t>
            </a:r>
            <a:r>
              <a:rPr lang="de-DE" sz="1991" dirty="0" err="1">
                <a:latin typeface="Courier" pitchFamily="2" charset="0"/>
              </a:rPr>
              <a:t>bm</a:t>
            </a:r>
            <a:r>
              <a:rPr lang="de-DE" sz="1991" dirty="0">
                <a:latin typeface="Courier" pitchFamily="2" charset="0"/>
              </a:rPr>
              <a:t>, </a:t>
            </a:r>
            <a:r>
              <a:rPr lang="de-DE" sz="1991" dirty="0" err="1">
                <a:latin typeface="Courier" pitchFamily="2" charset="0"/>
              </a:rPr>
              <a:t>family</a:t>
            </a:r>
            <a:r>
              <a:rPr lang="de-DE" sz="1991" dirty="0">
                <a:latin typeface="Courier" pitchFamily="2" charset="0"/>
              </a:rPr>
              <a:t> = "</a:t>
            </a:r>
            <a:r>
              <a:rPr lang="de-DE" sz="1991" dirty="0" err="1">
                <a:latin typeface="Courier" pitchFamily="2" charset="0"/>
              </a:rPr>
              <a:t>binomial</a:t>
            </a:r>
            <a:r>
              <a:rPr lang="de-DE" sz="1991" dirty="0">
                <a:latin typeface="Courier" pitchFamily="2" charset="0"/>
              </a:rPr>
              <a:t>")</a:t>
            </a:r>
          </a:p>
          <a:p>
            <a:r>
              <a:rPr lang="de-DE" sz="1991" dirty="0">
                <a:latin typeface="Courier" pitchFamily="2" charset="0"/>
              </a:rPr>
              <a:t>&gt;   </a:t>
            </a:r>
            <a:r>
              <a:rPr lang="de-DE" sz="1991" dirty="0" err="1">
                <a:latin typeface="Courier" pitchFamily="2" charset="0"/>
              </a:rPr>
              <a:t>summary</a:t>
            </a:r>
            <a:r>
              <a:rPr lang="de-DE" sz="1991" dirty="0">
                <a:latin typeface="Courier" pitchFamily="2" charset="0"/>
              </a:rPr>
              <a:t>(</a:t>
            </a:r>
            <a:r>
              <a:rPr lang="de-DE" sz="1991" dirty="0" err="1">
                <a:latin typeface="Courier" pitchFamily="2" charset="0"/>
              </a:rPr>
              <a:t>logit</a:t>
            </a:r>
            <a:r>
              <a:rPr lang="de-DE" sz="1991" dirty="0">
                <a:latin typeface="Courier" pitchFamily="2" charset="0"/>
              </a:rPr>
              <a:t>)</a:t>
            </a:r>
          </a:p>
          <a:p>
            <a:endParaRPr lang="de-DE" sz="1991" dirty="0">
              <a:latin typeface="Courier" pitchFamily="2" charset="0"/>
            </a:endParaRPr>
          </a:p>
          <a:p>
            <a:r>
              <a:rPr lang="de-DE" sz="1991" dirty="0">
                <a:latin typeface="Courier" pitchFamily="2" charset="0"/>
              </a:rPr>
              <a:t>Call:</a:t>
            </a:r>
          </a:p>
          <a:p>
            <a:r>
              <a:rPr lang="de-DE" sz="1991" dirty="0" err="1">
                <a:latin typeface="Courier" pitchFamily="2" charset="0"/>
              </a:rPr>
              <a:t>glm</a:t>
            </a:r>
            <a:r>
              <a:rPr lang="de-DE" sz="1991" dirty="0">
                <a:latin typeface="Courier" pitchFamily="2" charset="0"/>
              </a:rPr>
              <a:t>(</a:t>
            </a:r>
            <a:r>
              <a:rPr lang="de-DE" sz="1991" dirty="0" err="1">
                <a:latin typeface="Courier" pitchFamily="2" charset="0"/>
              </a:rPr>
              <a:t>formula</a:t>
            </a:r>
            <a:r>
              <a:rPr lang="de-DE" sz="1991" dirty="0">
                <a:latin typeface="Courier" pitchFamily="2" charset="0"/>
              </a:rPr>
              <a:t> = </a:t>
            </a:r>
            <a:r>
              <a:rPr lang="de-DE" sz="1991" dirty="0" err="1">
                <a:latin typeface="Courier" pitchFamily="2" charset="0"/>
              </a:rPr>
              <a:t>call</a:t>
            </a:r>
            <a:r>
              <a:rPr lang="de-DE" sz="1991" dirty="0">
                <a:latin typeface="Courier" pitchFamily="2" charset="0"/>
              </a:rPr>
              <a:t> ~ </a:t>
            </a:r>
            <a:r>
              <a:rPr lang="de-DE" sz="1991" dirty="0" err="1">
                <a:latin typeface="Courier" pitchFamily="2" charset="0"/>
              </a:rPr>
              <a:t>yearsexp</a:t>
            </a:r>
            <a:r>
              <a:rPr lang="de-DE" sz="1991" dirty="0">
                <a:latin typeface="Courier" pitchFamily="2" charset="0"/>
              </a:rPr>
              <a:t>, </a:t>
            </a:r>
            <a:r>
              <a:rPr lang="de-DE" sz="1991" dirty="0" err="1">
                <a:latin typeface="Courier" pitchFamily="2" charset="0"/>
              </a:rPr>
              <a:t>family</a:t>
            </a:r>
            <a:r>
              <a:rPr lang="de-DE" sz="1991" dirty="0">
                <a:latin typeface="Courier" pitchFamily="2" charset="0"/>
              </a:rPr>
              <a:t> = "</a:t>
            </a:r>
            <a:r>
              <a:rPr lang="de-DE" sz="1991" dirty="0" err="1">
                <a:latin typeface="Courier" pitchFamily="2" charset="0"/>
              </a:rPr>
              <a:t>binomial</a:t>
            </a:r>
            <a:r>
              <a:rPr lang="de-DE" sz="1991" dirty="0">
                <a:latin typeface="Courier" pitchFamily="2" charset="0"/>
              </a:rPr>
              <a:t>", </a:t>
            </a:r>
            <a:r>
              <a:rPr lang="de-DE" sz="1991" dirty="0" err="1">
                <a:latin typeface="Courier" pitchFamily="2" charset="0"/>
              </a:rPr>
              <a:t>data</a:t>
            </a:r>
            <a:r>
              <a:rPr lang="de-DE" sz="1991" dirty="0">
                <a:latin typeface="Courier" pitchFamily="2" charset="0"/>
              </a:rPr>
              <a:t> = </a:t>
            </a:r>
            <a:r>
              <a:rPr lang="de-DE" sz="1991" dirty="0" err="1">
                <a:latin typeface="Courier" pitchFamily="2" charset="0"/>
              </a:rPr>
              <a:t>bm</a:t>
            </a:r>
            <a:r>
              <a:rPr lang="de-DE" sz="1991" dirty="0">
                <a:latin typeface="Courier" pitchFamily="2" charset="0"/>
              </a:rPr>
              <a:t>)</a:t>
            </a:r>
          </a:p>
          <a:p>
            <a:endParaRPr lang="de-DE" sz="1991" dirty="0">
              <a:latin typeface="Courier" pitchFamily="2" charset="0"/>
            </a:endParaRPr>
          </a:p>
          <a:p>
            <a:r>
              <a:rPr lang="de-DE" sz="1991" dirty="0" err="1">
                <a:latin typeface="Courier" pitchFamily="2" charset="0"/>
              </a:rPr>
              <a:t>Deviance</a:t>
            </a:r>
            <a:r>
              <a:rPr lang="de-DE" sz="1991" dirty="0">
                <a:latin typeface="Courier" pitchFamily="2" charset="0"/>
              </a:rPr>
              <a:t> </a:t>
            </a:r>
            <a:r>
              <a:rPr lang="de-DE" sz="1991" dirty="0" err="1">
                <a:latin typeface="Courier" pitchFamily="2" charset="0"/>
              </a:rPr>
              <a:t>Residuals</a:t>
            </a:r>
            <a:r>
              <a:rPr lang="de-DE" sz="1991" dirty="0">
                <a:latin typeface="Courier" pitchFamily="2" charset="0"/>
              </a:rPr>
              <a:t>: </a:t>
            </a:r>
          </a:p>
          <a:p>
            <a:r>
              <a:rPr lang="de-DE" sz="1991" dirty="0">
                <a:latin typeface="Courier" pitchFamily="2" charset="0"/>
              </a:rPr>
              <a:t>    Min       1Q   Median       3Q      Max  </a:t>
            </a:r>
          </a:p>
          <a:p>
            <a:r>
              <a:rPr lang="de-DE" sz="1991" dirty="0">
                <a:latin typeface="Courier" pitchFamily="2" charset="0"/>
              </a:rPr>
              <a:t>-0.7780  -0.4075  -0.3924  -0.3779   2.3598  </a:t>
            </a:r>
          </a:p>
          <a:p>
            <a:endParaRPr lang="de-DE" sz="1991" dirty="0">
              <a:latin typeface="Courier" pitchFamily="2" charset="0"/>
            </a:endParaRPr>
          </a:p>
          <a:p>
            <a:r>
              <a:rPr lang="de-DE" sz="1991" dirty="0" err="1">
                <a:latin typeface="Courier" pitchFamily="2" charset="0"/>
              </a:rPr>
              <a:t>Coefficients</a:t>
            </a:r>
            <a:r>
              <a:rPr lang="de-DE" sz="1991" dirty="0">
                <a:latin typeface="Courier" pitchFamily="2" charset="0"/>
              </a:rPr>
              <a:t>:</a:t>
            </a:r>
          </a:p>
          <a:p>
            <a:r>
              <a:rPr lang="de-DE" sz="1991" dirty="0">
                <a:latin typeface="Courier" pitchFamily="2" charset="0"/>
              </a:rPr>
              <a:t>            </a:t>
            </a:r>
            <a:r>
              <a:rPr lang="de-DE" sz="1991" dirty="0" err="1">
                <a:latin typeface="Courier" pitchFamily="2" charset="0"/>
              </a:rPr>
              <a:t>Estimate</a:t>
            </a:r>
            <a:r>
              <a:rPr lang="de-DE" sz="1991" dirty="0">
                <a:latin typeface="Courier" pitchFamily="2" charset="0"/>
              </a:rPr>
              <a:t> Std. Error z </a:t>
            </a:r>
            <a:r>
              <a:rPr lang="de-DE" sz="1991" dirty="0" err="1">
                <a:latin typeface="Courier" pitchFamily="2" charset="0"/>
              </a:rPr>
              <a:t>value</a:t>
            </a:r>
            <a:r>
              <a:rPr lang="de-DE" sz="1991" dirty="0">
                <a:latin typeface="Courier" pitchFamily="2" charset="0"/>
              </a:rPr>
              <a:t> Pr(&gt;|z|)    </a:t>
            </a:r>
          </a:p>
          <a:p>
            <a:r>
              <a:rPr lang="de-DE" sz="1991" dirty="0">
                <a:latin typeface="Courier" pitchFamily="2" charset="0"/>
              </a:rPr>
              <a:t>(</a:t>
            </a:r>
            <a:r>
              <a:rPr lang="de-DE" sz="1991" dirty="0" err="1">
                <a:latin typeface="Courier" pitchFamily="2" charset="0"/>
              </a:rPr>
              <a:t>Intercept</a:t>
            </a:r>
            <a:r>
              <a:rPr lang="de-DE" sz="1991" dirty="0">
                <a:latin typeface="Courier" pitchFamily="2" charset="0"/>
              </a:rPr>
              <a:t>) -2.75960    0.09620 -28.687  &lt; 2e-16 ***</a:t>
            </a:r>
          </a:p>
          <a:p>
            <a:r>
              <a:rPr lang="de-DE" sz="1991" dirty="0" err="1">
                <a:latin typeface="Courier" pitchFamily="2" charset="0"/>
              </a:rPr>
              <a:t>yearsexp</a:t>
            </a:r>
            <a:r>
              <a:rPr lang="de-DE" sz="1991" dirty="0">
                <a:latin typeface="Courier" pitchFamily="2" charset="0"/>
              </a:rPr>
              <a:t>     0.03908    0.00918   4.257 2.07e-05 ***</a:t>
            </a:r>
          </a:p>
          <a:p>
            <a:r>
              <a:rPr lang="de-DE" sz="1991" dirty="0">
                <a:latin typeface="Courier" pitchFamily="2" charset="0"/>
              </a:rPr>
              <a:t>---</a:t>
            </a:r>
          </a:p>
          <a:p>
            <a:r>
              <a:rPr lang="de-DE" sz="1991" dirty="0" err="1">
                <a:latin typeface="Courier" pitchFamily="2" charset="0"/>
              </a:rPr>
              <a:t>Signif</a:t>
            </a:r>
            <a:r>
              <a:rPr lang="de-DE" sz="1991" dirty="0">
                <a:latin typeface="Courier" pitchFamily="2" charset="0"/>
              </a:rPr>
              <a:t>. </a:t>
            </a:r>
            <a:r>
              <a:rPr lang="de-DE" sz="1991" dirty="0" err="1">
                <a:latin typeface="Courier" pitchFamily="2" charset="0"/>
              </a:rPr>
              <a:t>codes</a:t>
            </a:r>
            <a:r>
              <a:rPr lang="de-DE" sz="1991" dirty="0">
                <a:latin typeface="Courier" pitchFamily="2" charset="0"/>
              </a:rPr>
              <a:t>:  0 ‘***’ 0.001 ‘**’ 0.01 ‘*’ 0.05 ‘.’ 0.1 ‘ ’ 1</a:t>
            </a:r>
          </a:p>
          <a:p>
            <a:endParaRPr lang="de-DE" sz="1991" dirty="0">
              <a:latin typeface="Courier" pitchFamily="2" charset="0"/>
            </a:endParaRPr>
          </a:p>
          <a:p>
            <a:r>
              <a:rPr lang="de-DE" sz="1991" dirty="0">
                <a:latin typeface="Courier" pitchFamily="2" charset="0"/>
              </a:rPr>
              <a:t>(Dispersion </a:t>
            </a:r>
            <a:r>
              <a:rPr lang="de-DE" sz="1991" dirty="0" err="1">
                <a:latin typeface="Courier" pitchFamily="2" charset="0"/>
              </a:rPr>
              <a:t>parameter</a:t>
            </a:r>
            <a:r>
              <a:rPr lang="de-DE" sz="1991" dirty="0">
                <a:latin typeface="Courier" pitchFamily="2" charset="0"/>
              </a:rPr>
              <a:t> </a:t>
            </a:r>
            <a:r>
              <a:rPr lang="de-DE" sz="1991" dirty="0" err="1">
                <a:latin typeface="Courier" pitchFamily="2" charset="0"/>
              </a:rPr>
              <a:t>for</a:t>
            </a:r>
            <a:r>
              <a:rPr lang="de-DE" sz="1991" dirty="0">
                <a:latin typeface="Courier" pitchFamily="2" charset="0"/>
              </a:rPr>
              <a:t> </a:t>
            </a:r>
            <a:r>
              <a:rPr lang="de-DE" sz="1991" dirty="0" err="1">
                <a:latin typeface="Courier" pitchFamily="2" charset="0"/>
              </a:rPr>
              <a:t>binomial</a:t>
            </a:r>
            <a:r>
              <a:rPr lang="de-DE" sz="1991" dirty="0">
                <a:latin typeface="Courier" pitchFamily="2" charset="0"/>
              </a:rPr>
              <a:t> </a:t>
            </a:r>
            <a:r>
              <a:rPr lang="de-DE" sz="1991" dirty="0" err="1">
                <a:latin typeface="Courier" pitchFamily="2" charset="0"/>
              </a:rPr>
              <a:t>family</a:t>
            </a:r>
            <a:r>
              <a:rPr lang="de-DE" sz="1991" dirty="0">
                <a:latin typeface="Courier" pitchFamily="2" charset="0"/>
              </a:rPr>
              <a:t> </a:t>
            </a:r>
            <a:r>
              <a:rPr lang="de-DE" sz="1991" dirty="0" err="1">
                <a:latin typeface="Courier" pitchFamily="2" charset="0"/>
              </a:rPr>
              <a:t>taken</a:t>
            </a:r>
            <a:r>
              <a:rPr lang="de-DE" sz="1991" dirty="0">
                <a:latin typeface="Courier" pitchFamily="2" charset="0"/>
              </a:rPr>
              <a:t> </a:t>
            </a:r>
            <a:r>
              <a:rPr lang="de-DE" sz="1991" dirty="0" err="1">
                <a:latin typeface="Courier" pitchFamily="2" charset="0"/>
              </a:rPr>
              <a:t>to</a:t>
            </a:r>
            <a:r>
              <a:rPr lang="de-DE" sz="1991" dirty="0">
                <a:latin typeface="Courier" pitchFamily="2" charset="0"/>
              </a:rPr>
              <a:t> </a:t>
            </a:r>
            <a:r>
              <a:rPr lang="de-DE" sz="1991" dirty="0" err="1">
                <a:latin typeface="Courier" pitchFamily="2" charset="0"/>
              </a:rPr>
              <a:t>be</a:t>
            </a:r>
            <a:r>
              <a:rPr lang="de-DE" sz="1991" dirty="0">
                <a:latin typeface="Courier" pitchFamily="2" charset="0"/>
              </a:rPr>
              <a:t> 1)</a:t>
            </a:r>
          </a:p>
          <a:p>
            <a:endParaRPr lang="de-DE" sz="1991" dirty="0">
              <a:latin typeface="Courier" pitchFamily="2" charset="0"/>
            </a:endParaRPr>
          </a:p>
          <a:p>
            <a:r>
              <a:rPr lang="de-DE" sz="1991" dirty="0">
                <a:latin typeface="Courier" pitchFamily="2" charset="0"/>
              </a:rPr>
              <a:t>    Null </a:t>
            </a:r>
            <a:r>
              <a:rPr lang="de-DE" sz="1991" dirty="0" err="1">
                <a:latin typeface="Courier" pitchFamily="2" charset="0"/>
              </a:rPr>
              <a:t>deviance</a:t>
            </a:r>
            <a:r>
              <a:rPr lang="de-DE" sz="1991" dirty="0">
                <a:latin typeface="Courier" pitchFamily="2" charset="0"/>
              </a:rPr>
              <a:t>: 2726.9  on 4869  </a:t>
            </a:r>
            <a:r>
              <a:rPr lang="de-DE" sz="1991" dirty="0" err="1">
                <a:latin typeface="Courier" pitchFamily="2" charset="0"/>
              </a:rPr>
              <a:t>degrees</a:t>
            </a:r>
            <a:r>
              <a:rPr lang="de-DE" sz="1991" dirty="0">
                <a:latin typeface="Courier" pitchFamily="2" charset="0"/>
              </a:rPr>
              <a:t> </a:t>
            </a:r>
            <a:r>
              <a:rPr lang="de-DE" sz="1991" dirty="0" err="1">
                <a:latin typeface="Courier" pitchFamily="2" charset="0"/>
              </a:rPr>
              <a:t>of</a:t>
            </a:r>
            <a:r>
              <a:rPr lang="de-DE" sz="1991" dirty="0">
                <a:latin typeface="Courier" pitchFamily="2" charset="0"/>
              </a:rPr>
              <a:t> </a:t>
            </a:r>
            <a:r>
              <a:rPr lang="de-DE" sz="1991" dirty="0" err="1">
                <a:latin typeface="Courier" pitchFamily="2" charset="0"/>
              </a:rPr>
              <a:t>freedom</a:t>
            </a:r>
            <a:endParaRPr lang="de-DE" sz="1991" dirty="0">
              <a:latin typeface="Courier" pitchFamily="2" charset="0"/>
            </a:endParaRPr>
          </a:p>
          <a:p>
            <a:r>
              <a:rPr lang="de-DE" sz="1991" dirty="0">
                <a:latin typeface="Courier" pitchFamily="2" charset="0"/>
              </a:rPr>
              <a:t>Residual </a:t>
            </a:r>
            <a:r>
              <a:rPr lang="de-DE" sz="1991" dirty="0" err="1">
                <a:latin typeface="Courier" pitchFamily="2" charset="0"/>
              </a:rPr>
              <a:t>deviance</a:t>
            </a:r>
            <a:r>
              <a:rPr lang="de-DE" sz="1991" dirty="0">
                <a:latin typeface="Courier" pitchFamily="2" charset="0"/>
              </a:rPr>
              <a:t>: 2710.2  on 4868  </a:t>
            </a:r>
            <a:r>
              <a:rPr lang="de-DE" sz="1991" dirty="0" err="1">
                <a:latin typeface="Courier" pitchFamily="2" charset="0"/>
              </a:rPr>
              <a:t>degrees</a:t>
            </a:r>
            <a:r>
              <a:rPr lang="de-DE" sz="1991" dirty="0">
                <a:latin typeface="Courier" pitchFamily="2" charset="0"/>
              </a:rPr>
              <a:t> </a:t>
            </a:r>
            <a:r>
              <a:rPr lang="de-DE" sz="1991" dirty="0" err="1">
                <a:latin typeface="Courier" pitchFamily="2" charset="0"/>
              </a:rPr>
              <a:t>of</a:t>
            </a:r>
            <a:r>
              <a:rPr lang="de-DE" sz="1991" dirty="0">
                <a:latin typeface="Courier" pitchFamily="2" charset="0"/>
              </a:rPr>
              <a:t> </a:t>
            </a:r>
            <a:r>
              <a:rPr lang="de-DE" sz="1991" dirty="0" err="1">
                <a:latin typeface="Courier" pitchFamily="2" charset="0"/>
              </a:rPr>
              <a:t>freedom</a:t>
            </a:r>
            <a:endParaRPr lang="de-DE" sz="1991" dirty="0">
              <a:latin typeface="Courier" pitchFamily="2" charset="0"/>
            </a:endParaRPr>
          </a:p>
          <a:p>
            <a:r>
              <a:rPr lang="de-DE" sz="1991" dirty="0">
                <a:latin typeface="Courier" pitchFamily="2" charset="0"/>
              </a:rPr>
              <a:t>AIC: 2714.2</a:t>
            </a:r>
          </a:p>
          <a:p>
            <a:endParaRPr lang="de-DE" sz="1991" dirty="0">
              <a:latin typeface="Courier" pitchFamily="2" charset="0"/>
            </a:endParaRPr>
          </a:p>
          <a:p>
            <a:r>
              <a:rPr lang="de-DE" sz="1991" dirty="0" err="1">
                <a:latin typeface="Courier" pitchFamily="2" charset="0"/>
              </a:rPr>
              <a:t>Number</a:t>
            </a:r>
            <a:r>
              <a:rPr lang="de-DE" sz="1991" dirty="0">
                <a:latin typeface="Courier" pitchFamily="2" charset="0"/>
              </a:rPr>
              <a:t> </a:t>
            </a:r>
            <a:r>
              <a:rPr lang="de-DE" sz="1991" dirty="0" err="1">
                <a:latin typeface="Courier" pitchFamily="2" charset="0"/>
              </a:rPr>
              <a:t>of</a:t>
            </a:r>
            <a:r>
              <a:rPr lang="de-DE" sz="1991" dirty="0">
                <a:latin typeface="Courier" pitchFamily="2" charset="0"/>
              </a:rPr>
              <a:t> Fisher Scoring </a:t>
            </a:r>
            <a:r>
              <a:rPr lang="de-DE" sz="1991" dirty="0" err="1">
                <a:latin typeface="Courier" pitchFamily="2" charset="0"/>
              </a:rPr>
              <a:t>iterations</a:t>
            </a:r>
            <a:r>
              <a:rPr lang="de-DE" sz="1991" dirty="0">
                <a:latin typeface="Courier" pitchFamily="2" charset="0"/>
              </a:rPr>
              <a:t>: 5</a:t>
            </a:r>
          </a:p>
        </p:txBody>
      </p:sp>
    </p:spTree>
    <p:extLst>
      <p:ext uri="{BB962C8B-B14F-4D97-AF65-F5344CB8AC3E}">
        <p14:creationId xmlns:p14="http://schemas.microsoft.com/office/powerpoint/2010/main" val="72082269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B9F334A5-E4D7-C44D-B0F0-FEC23429242F}"/>
              </a:ext>
            </a:extLst>
          </p:cNvPr>
          <p:cNvSpPr txBox="1">
            <a:spLocks noChangeArrowheads="1"/>
          </p:cNvSpPr>
          <p:nvPr/>
        </p:nvSpPr>
        <p:spPr>
          <a:xfrm>
            <a:off x="518901" y="544919"/>
            <a:ext cx="8891839" cy="1531898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3">
                    <a:lumMod val="50000"/>
                  </a:schemeClr>
                </a:solidFill>
                <a:latin typeface="Palatino Linotype"/>
                <a:ea typeface="+mj-ea"/>
                <a:cs typeface="Palatino Linotype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9pPr>
          </a:lstStyle>
          <a:p>
            <a:pPr defTabSz="1300277"/>
            <a:r>
              <a:rPr lang="en-US" sz="3413" kern="0">
                <a:latin typeface="Palatino Linotype" charset="0"/>
              </a:rPr>
              <a:t>How to interpret things?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D3D3DC39-C82A-5343-867E-9F143FF253D1}"/>
                  </a:ext>
                </a:extLst>
              </p:cNvPr>
              <p:cNvSpPr/>
              <p:nvPr/>
            </p:nvSpPr>
            <p:spPr>
              <a:xfrm>
                <a:off x="518901" y="2493148"/>
                <a:ext cx="12045541" cy="23365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de-DE" sz="3646">
                    <a:latin typeface="Palatino" pitchFamily="2" charset="77"/>
                    <a:ea typeface="Palatino" pitchFamily="2" charset="77"/>
                  </a:rPr>
                  <a:t>Note what we do in the linear case </a:t>
                </a:r>
                <a14:m>
                  <m:oMath xmlns:m="http://schemas.openxmlformats.org/officeDocument/2006/math">
                    <m:r>
                      <a:rPr lang="en-GB" sz="3646" i="1">
                        <a:latin typeface="Cambria Math" panose="02040503050406030204" pitchFamily="18" charset="0"/>
                        <a:ea typeface="Palatino" pitchFamily="2" charset="77"/>
                      </a:rPr>
                      <m:t>𝑌</m:t>
                    </m:r>
                    <m:r>
                      <a:rPr lang="en-GB" sz="3646" i="1">
                        <a:latin typeface="Cambria Math" panose="02040503050406030204" pitchFamily="18" charset="0"/>
                        <a:ea typeface="Palatino" pitchFamily="2" charset="77"/>
                      </a:rPr>
                      <m:t>=</m:t>
                    </m:r>
                    <m:r>
                      <a:rPr lang="en-GB" sz="3646" i="1">
                        <a:latin typeface="Cambria Math" panose="02040503050406030204" pitchFamily="18" charset="0"/>
                        <a:ea typeface="Palatino" pitchFamily="2" charset="77"/>
                      </a:rPr>
                      <m:t>𝛽</m:t>
                    </m:r>
                    <m:r>
                      <a:rPr lang="en-GB" sz="3646" i="1">
                        <a:latin typeface="Cambria Math" panose="02040503050406030204" pitchFamily="18" charset="0"/>
                        <a:ea typeface="Palatino" pitchFamily="2" charset="77"/>
                      </a:rPr>
                      <m:t>𝑋</m:t>
                    </m:r>
                    <m:r>
                      <a:rPr lang="en-GB" sz="3646" i="1">
                        <a:latin typeface="Cambria Math" panose="02040503050406030204" pitchFamily="18" charset="0"/>
                        <a:ea typeface="Palatino" pitchFamily="2" charset="77"/>
                      </a:rPr>
                      <m:t>+</m:t>
                    </m:r>
                    <m:r>
                      <a:rPr lang="en-GB" sz="3646" i="1">
                        <a:latin typeface="Cambria Math" panose="02040503050406030204" pitchFamily="18" charset="0"/>
                        <a:ea typeface="Palatino" pitchFamily="2" charset="77"/>
                      </a:rPr>
                      <m:t>𝜖</m:t>
                    </m:r>
                  </m:oMath>
                </a14:m>
                <a:endParaRPr lang="de-DE" sz="3646">
                  <a:latin typeface="Palatino" pitchFamily="2" charset="77"/>
                  <a:ea typeface="Palatino" pitchFamily="2" charset="77"/>
                </a:endParaRPr>
              </a:p>
              <a:p>
                <a:endParaRPr lang="de-DE" sz="3646">
                  <a:latin typeface="Palatino" pitchFamily="2" charset="77"/>
                  <a:ea typeface="Palatino" pitchFamily="2" charset="77"/>
                </a:endParaRPr>
              </a:p>
              <a:p>
                <a:endParaRPr lang="de-DE" sz="3646">
                  <a:latin typeface="Palatino" pitchFamily="2" charset="77"/>
                  <a:ea typeface="Palatino" pitchFamily="2" charset="77"/>
                </a:endParaRPr>
              </a:p>
              <a:p>
                <a:r>
                  <a:rPr lang="de-DE" sz="3646">
                    <a:latin typeface="Palatino" pitchFamily="2" charset="77"/>
                    <a:ea typeface="Palatino" pitchFamily="2" charset="77"/>
                  </a:rPr>
                  <a:t> </a:t>
                </a: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D3D3DC39-C82A-5343-867E-9F143FF253D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901" y="2493148"/>
                <a:ext cx="12045541" cy="2336537"/>
              </a:xfrm>
              <a:prstGeom prst="rect">
                <a:avLst/>
              </a:prstGeom>
              <a:blipFill>
                <a:blip r:embed="rId2"/>
                <a:stretch>
                  <a:fillRect l="-1569" t="-417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1CD35C5B-092D-9F4A-A11E-0BCC2881E0F2}"/>
                  </a:ext>
                </a:extLst>
              </p:cNvPr>
              <p:cNvSpPr/>
              <p:nvPr/>
            </p:nvSpPr>
            <p:spPr>
              <a:xfrm>
                <a:off x="5385859" y="3580531"/>
                <a:ext cx="1700657" cy="109138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3413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3413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sz="3413" i="1">
                              <a:latin typeface="Cambria Math" panose="02040503050406030204" pitchFamily="18" charset="0"/>
                            </a:rPr>
                            <m:t>𝑌</m:t>
                          </m:r>
                        </m:num>
                        <m:den>
                          <m:r>
                            <a:rPr lang="en-GB" sz="3413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GB" sz="3413" i="1">
                              <a:latin typeface="Cambria Math" panose="02040503050406030204" pitchFamily="18" charset="0"/>
                            </a:rPr>
                            <m:t>𝑋</m:t>
                          </m:r>
                        </m:den>
                      </m:f>
                      <m:r>
                        <a:rPr lang="en-GB" sz="3413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3413" i="1">
                          <a:latin typeface="Cambria Math" panose="02040503050406030204" pitchFamily="18" charset="0"/>
                        </a:rPr>
                        <m:t>𝛽</m:t>
                      </m:r>
                    </m:oMath>
                  </m:oMathPara>
                </a14:m>
                <a:endParaRPr lang="de-DE" sz="3413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1CD35C5B-092D-9F4A-A11E-0BCC2881E0F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5859" y="3580531"/>
                <a:ext cx="1700657" cy="109138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ounded Rectangular Callout 6">
                <a:extLst>
                  <a:ext uri="{FF2B5EF4-FFF2-40B4-BE49-F238E27FC236}">
                    <a16:creationId xmlns:a16="http://schemas.microsoft.com/office/drawing/2014/main" id="{17D6FE99-F7CD-864E-93FF-7BFC42D225BF}"/>
                  </a:ext>
                </a:extLst>
              </p:cNvPr>
              <p:cNvSpPr/>
              <p:nvPr/>
            </p:nvSpPr>
            <p:spPr>
              <a:xfrm>
                <a:off x="4396157" y="5041605"/>
                <a:ext cx="8518084" cy="1706857"/>
              </a:xfrm>
              <a:prstGeom prst="wedgeRoundRectCallout">
                <a:avLst>
                  <a:gd name="adj1" fmla="val -23414"/>
                  <a:gd name="adj2" fmla="val -66390"/>
                  <a:gd name="adj3" fmla="val 16667"/>
                </a:avLst>
              </a:prstGeom>
              <a:ln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2800">
                    <a:latin typeface="Cambria Math" charset="0"/>
                  </a:rPr>
                  <a:t>In the linear case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2800" i="0">
                        <a:latin typeface="Cambria Math" panose="02040503050406030204" pitchFamily="18" charset="0"/>
                      </a:rPr>
                      <m:t>β</m:t>
                    </m:r>
                  </m:oMath>
                </a14:m>
                <a:r>
                  <a:rPr lang="en-GB" sz="2800">
                    <a:latin typeface="Cambria Math" charset="0"/>
                  </a:rPr>
                  <a:t> is the marginal effect of X on Y </a:t>
                </a:r>
              </a:p>
            </p:txBody>
          </p:sp>
        </mc:Choice>
        <mc:Fallback xmlns="">
          <p:sp>
            <p:nvSpPr>
              <p:cNvPr id="7" name="Rounded Rectangular Callout 6">
                <a:extLst>
                  <a:ext uri="{FF2B5EF4-FFF2-40B4-BE49-F238E27FC236}">
                    <a16:creationId xmlns:a16="http://schemas.microsoft.com/office/drawing/2014/main" id="{17D6FE99-F7CD-864E-93FF-7BFC42D225B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6157" y="5041605"/>
                <a:ext cx="8518084" cy="1706857"/>
              </a:xfrm>
              <a:prstGeom prst="wedgeRoundRectCallout">
                <a:avLst>
                  <a:gd name="adj1" fmla="val -23414"/>
                  <a:gd name="adj2" fmla="val -66390"/>
                  <a:gd name="adj3" fmla="val 16667"/>
                </a:avLst>
              </a:prstGeom>
              <a:blipFill>
                <a:blip r:embed="rId4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ounded Rectangular Callout 6">
            <a:extLst>
              <a:ext uri="{FF2B5EF4-FFF2-40B4-BE49-F238E27FC236}">
                <a16:creationId xmlns:a16="http://schemas.microsoft.com/office/drawing/2014/main" id="{B23F450B-4378-4EE1-8C95-9204D157B410}"/>
              </a:ext>
            </a:extLst>
          </p:cNvPr>
          <p:cNvSpPr/>
          <p:nvPr/>
        </p:nvSpPr>
        <p:spPr>
          <a:xfrm>
            <a:off x="2516519" y="7079656"/>
            <a:ext cx="8518084" cy="1706857"/>
          </a:xfrm>
          <a:prstGeom prst="wedgeRoundRectCallout">
            <a:avLst>
              <a:gd name="adj1" fmla="val -23414"/>
              <a:gd name="adj2" fmla="val -66390"/>
              <a:gd name="adj3" fmla="val 16667"/>
            </a:avLst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46">
                <a:latin typeface="Cambria Math" charset="0"/>
              </a:rPr>
              <a:t>We can work out the same thing in the nonlinear case</a:t>
            </a:r>
          </a:p>
        </p:txBody>
      </p:sp>
    </p:spTree>
    <p:extLst>
      <p:ext uri="{BB962C8B-B14F-4D97-AF65-F5344CB8AC3E}">
        <p14:creationId xmlns:p14="http://schemas.microsoft.com/office/powerpoint/2010/main" val="1819475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B9F334A5-E4D7-C44D-B0F0-FEC23429242F}"/>
              </a:ext>
            </a:extLst>
          </p:cNvPr>
          <p:cNvSpPr txBox="1">
            <a:spLocks noChangeArrowheads="1"/>
          </p:cNvSpPr>
          <p:nvPr/>
        </p:nvSpPr>
        <p:spPr>
          <a:xfrm>
            <a:off x="518901" y="544919"/>
            <a:ext cx="8891839" cy="1531898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3">
                    <a:lumMod val="50000"/>
                  </a:schemeClr>
                </a:solidFill>
                <a:latin typeface="Palatino Linotype"/>
                <a:ea typeface="+mj-ea"/>
                <a:cs typeface="Palatino Linotype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9pPr>
          </a:lstStyle>
          <a:p>
            <a:pPr defTabSz="1300277"/>
            <a:r>
              <a:rPr lang="en-US" sz="3413" kern="0">
                <a:latin typeface="Palatino Linotype" charset="0"/>
              </a:rPr>
              <a:t>How to interpret things?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77A6F22-EF98-124F-AF65-545F371592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6229" y="0"/>
            <a:ext cx="3328307" cy="352953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3D3DC39-C82A-5343-867E-9F143FF253D1}"/>
              </a:ext>
            </a:extLst>
          </p:cNvPr>
          <p:cNvSpPr/>
          <p:nvPr/>
        </p:nvSpPr>
        <p:spPr>
          <a:xfrm>
            <a:off x="1853" y="2563509"/>
            <a:ext cx="1204554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800" dirty="0" err="1">
                <a:latin typeface="Palatino" pitchFamily="2" charset="77"/>
                <a:ea typeface="Palatino" pitchFamily="2" charset="77"/>
              </a:rPr>
              <a:t>Compute</a:t>
            </a:r>
            <a:r>
              <a:rPr lang="de-DE" sz="2800" dirty="0">
                <a:latin typeface="Palatino" pitchFamily="2" charset="77"/>
                <a:ea typeface="Palatino" pitchFamily="2" charset="77"/>
              </a:rPr>
              <a:t> marginal </a:t>
            </a:r>
            <a:r>
              <a:rPr lang="de-DE" sz="2800" dirty="0" err="1">
                <a:latin typeface="Palatino" pitchFamily="2" charset="77"/>
                <a:ea typeface="Palatino" pitchFamily="2" charset="77"/>
              </a:rPr>
              <a:t>effect</a:t>
            </a:r>
            <a:r>
              <a:rPr lang="de-DE" sz="2800" dirty="0">
                <a:latin typeface="Palatino" pitchFamily="2" charset="77"/>
                <a:ea typeface="Palatino" pitchFamily="2" charset="77"/>
              </a:rPr>
              <a:t> on </a:t>
            </a:r>
            <a:r>
              <a:rPr lang="de-DE" sz="2800" dirty="0" err="1">
                <a:latin typeface="Palatino" pitchFamily="2" charset="77"/>
                <a:ea typeface="Palatino" pitchFamily="2" charset="77"/>
              </a:rPr>
              <a:t>of</a:t>
            </a:r>
            <a:r>
              <a:rPr lang="de-DE" sz="2800" dirty="0">
                <a:latin typeface="Palatino" pitchFamily="2" charset="77"/>
                <a:ea typeface="Palatino" pitchFamily="2" charset="77"/>
              </a:rPr>
              <a:t> variable on </a:t>
            </a:r>
            <a:r>
              <a:rPr lang="de-DE" sz="2800" dirty="0" err="1">
                <a:latin typeface="Palatino" pitchFamily="2" charset="77"/>
                <a:ea typeface="Palatino" pitchFamily="2" charset="77"/>
              </a:rPr>
              <a:t>probability</a:t>
            </a:r>
            <a:r>
              <a:rPr lang="de-DE" sz="2800" dirty="0">
                <a:latin typeface="Palatino" pitchFamily="2" charset="77"/>
                <a:ea typeface="Palatino" pitchFamily="2" charset="77"/>
              </a:rPr>
              <a:t> </a:t>
            </a:r>
            <a:r>
              <a:rPr lang="de-DE" sz="2800" dirty="0" err="1">
                <a:latin typeface="Palatino" pitchFamily="2" charset="77"/>
                <a:ea typeface="Palatino" pitchFamily="2" charset="77"/>
              </a:rPr>
              <a:t>of</a:t>
            </a:r>
            <a:r>
              <a:rPr lang="de-DE" sz="2800" dirty="0">
                <a:latin typeface="Palatino" pitchFamily="2" charset="77"/>
                <a:ea typeface="Palatino" pitchFamily="2" charset="77"/>
              </a:rPr>
              <a:t> Y=1</a:t>
            </a:r>
          </a:p>
          <a:p>
            <a:endParaRPr lang="de-DE" sz="2800" dirty="0">
              <a:latin typeface="Palatino" pitchFamily="2" charset="77"/>
              <a:ea typeface="Palatino" pitchFamily="2" charset="77"/>
            </a:endParaRPr>
          </a:p>
          <a:p>
            <a:endParaRPr lang="de-DE" sz="2800" dirty="0">
              <a:latin typeface="Palatino" pitchFamily="2" charset="77"/>
              <a:ea typeface="Palatino" pitchFamily="2" charset="77"/>
            </a:endParaRPr>
          </a:p>
          <a:p>
            <a:r>
              <a:rPr lang="de-DE" sz="2800" dirty="0">
                <a:latin typeface="Palatino" pitchFamily="2" charset="77"/>
                <a:ea typeface="Palatino" pitchFamily="2" charset="77"/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1CD35C5B-092D-9F4A-A11E-0BCC2881E0F2}"/>
                  </a:ext>
                </a:extLst>
              </p:cNvPr>
              <p:cNvSpPr/>
              <p:nvPr/>
            </p:nvSpPr>
            <p:spPr>
              <a:xfrm>
                <a:off x="901261" y="3471450"/>
                <a:ext cx="6093719" cy="122758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8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800" b="1" i="1">
                              <a:latin typeface="Cambria Math" panose="02040503050406030204" pitchFamily="18" charset="0"/>
                            </a:rPr>
                            <m:t>𝝏</m:t>
                          </m:r>
                          <m:r>
                            <a:rPr lang="en-GB" sz="2800" b="1" i="1">
                              <a:latin typeface="Cambria Math" panose="02040503050406030204" pitchFamily="18" charset="0"/>
                            </a:rPr>
                            <m:t>𝑷</m:t>
                          </m:r>
                          <m:d>
                            <m:dPr>
                              <m:ctrlPr>
                                <a:rPr lang="en-GB" sz="2800" b="1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GB" sz="2800" b="1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800" b="1" i="1">
                                      <a:latin typeface="Cambria Math" panose="02040503050406030204" pitchFamily="18" charset="0"/>
                                    </a:rPr>
                                    <m:t>𝒀</m:t>
                                  </m:r>
                                </m:e>
                                <m:sub>
                                  <m:r>
                                    <a:rPr lang="en-GB" sz="2800" b="1" i="1">
                                      <a:latin typeface="Cambria Math" panose="02040503050406030204" pitchFamily="18" charset="0"/>
                                    </a:rPr>
                                    <m:t>𝒊</m:t>
                                  </m:r>
                                </m:sub>
                              </m:sSub>
                              <m:r>
                                <a:rPr lang="en-GB" sz="2800" b="1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GB" sz="2800" b="1" i="1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en-GB" sz="2800" b="1" i="1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sSub>
                                <m:sSubPr>
                                  <m:ctrlPr>
                                    <a:rPr lang="en-GB" sz="2800" b="1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800" b="1" i="1">
                                      <a:latin typeface="Cambria Math" panose="02040503050406030204" pitchFamily="18" charset="0"/>
                                    </a:rPr>
                                    <m:t>𝑿</m:t>
                                  </m:r>
                                </m:e>
                                <m:sub>
                                  <m:r>
                                    <a:rPr lang="en-GB" sz="2800" b="1" i="1">
                                      <a:latin typeface="Cambria Math" panose="02040503050406030204" pitchFamily="18" charset="0"/>
                                    </a:rPr>
                                    <m:t>𝒊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r>
                            <a:rPr lang="en-GB" sz="2800" b="1" i="1">
                              <a:latin typeface="Cambria Math" panose="02040503050406030204" pitchFamily="18" charset="0"/>
                            </a:rPr>
                            <m:t>𝝏</m:t>
                          </m:r>
                          <m:sSub>
                            <m:sSubPr>
                              <m:ctrlPr>
                                <a:rPr lang="en-GB" sz="28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800" b="1" i="1">
                                  <a:latin typeface="Cambria Math" panose="02040503050406030204" pitchFamily="18" charset="0"/>
                                </a:rPr>
                                <m:t>𝑿</m:t>
                              </m:r>
                            </m:e>
                            <m:sub>
                              <m:r>
                                <a:rPr lang="en-GB" sz="2800" b="1" i="1">
                                  <a:latin typeface="Cambria Math" panose="02040503050406030204" pitchFamily="18" charset="0"/>
                                </a:rPr>
                                <m:t>𝒊</m:t>
                              </m:r>
                            </m:sub>
                          </m:sSub>
                        </m:den>
                      </m:f>
                      <m:r>
                        <a:rPr lang="en-GB" sz="2800" b="1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8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GB" sz="2800" b="1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GB" sz="2800" b="1" i="1">
                                  <a:latin typeface="Cambria Math" panose="02040503050406030204" pitchFamily="18" charset="0"/>
                                </a:rPr>
                                <m:t>𝒆𝒙𝒑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GB" sz="2800" b="1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sz="2800" b="1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acc>
                                    <m:accPr>
                                      <m:chr m:val="̂"/>
                                      <m:ctrlPr>
                                        <a:rPr lang="en-GB" sz="2800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GB" sz="2800" b="1" i="1">
                                          <a:latin typeface="Cambria Math" panose="02040503050406030204" pitchFamily="18" charset="0"/>
                                        </a:rPr>
                                        <m:t>𝜷</m:t>
                                      </m:r>
                                    </m:e>
                                  </m:acc>
                                  <m:sSub>
                                    <m:sSubPr>
                                      <m:ctrlPr>
                                        <a:rPr lang="en-GB" sz="2800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2800" b="1" i="1">
                                          <a:latin typeface="Cambria Math" panose="02040503050406030204" pitchFamily="18" charset="0"/>
                                        </a:rPr>
                                        <m:t>𝑿</m:t>
                                      </m:r>
                                    </m:e>
                                    <m:sub>
                                      <m:r>
                                        <a:rPr lang="en-GB" sz="2800" b="1" i="1">
                                          <a:latin typeface="Cambria Math" panose="02040503050406030204" pitchFamily="18" charset="0"/>
                                        </a:rPr>
                                        <m:t>𝒊</m:t>
                                      </m:r>
                                    </m:sub>
                                  </m:sSub>
                                </m:e>
                              </m:d>
                              <m:acc>
                                <m:accPr>
                                  <m:chr m:val="̂"/>
                                  <m:ctrlPr>
                                    <a:rPr lang="en-GB" sz="2800" b="1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GB" sz="2800" b="1" i="1">
                                      <a:latin typeface="Cambria Math" panose="02040503050406030204" pitchFamily="18" charset="0"/>
                                    </a:rPr>
                                    <m:t>𝜷</m:t>
                                  </m:r>
                                </m:e>
                              </m:acc>
                            </m:e>
                          </m:func>
                        </m:num>
                        <m:den>
                          <m:sSup>
                            <m:sSupPr>
                              <m:ctrlPr>
                                <a:rPr lang="en-GB" sz="2800" b="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GB" sz="2800" b="1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sz="2800" b="1" i="1"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  <m:r>
                                    <a:rPr lang="en-GB" sz="2800" b="1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func>
                                    <m:funcPr>
                                      <m:ctrlPr>
                                        <a:rPr lang="en-GB" sz="2800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a:rPr lang="en-GB" sz="2800" b="1" i="1">
                                          <a:latin typeface="Cambria Math" panose="02040503050406030204" pitchFamily="18" charset="0"/>
                                        </a:rPr>
                                        <m:t>𝒆𝒙𝒑</m:t>
                                      </m:r>
                                    </m:fName>
                                    <m:e>
                                      <m:d>
                                        <m:dPr>
                                          <m:ctrlPr>
                                            <a:rPr lang="en-GB" sz="2800" b="1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GB" sz="2800" b="1" i="1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acc>
                                            <m:accPr>
                                              <m:chr m:val="̂"/>
                                              <m:ctrlPr>
                                                <a:rPr lang="en-GB" sz="2800" b="1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a:rPr lang="en-GB" sz="2800" b="1" i="1">
                                                  <a:latin typeface="Cambria Math" panose="02040503050406030204" pitchFamily="18" charset="0"/>
                                                </a:rPr>
                                                <m:t>𝜷</m:t>
                                              </m:r>
                                            </m:e>
                                          </m:acc>
                                          <m:sSub>
                                            <m:sSubPr>
                                              <m:ctrlPr>
                                                <a:rPr lang="en-GB" sz="2800" b="1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GB" sz="2800" b="1" i="1">
                                                  <a:latin typeface="Cambria Math" panose="02040503050406030204" pitchFamily="18" charset="0"/>
                                                </a:rPr>
                                                <m:t>𝑿</m:t>
                                              </m:r>
                                            </m:e>
                                            <m:sub>
                                              <m:r>
                                                <a:rPr lang="en-GB" sz="2800" b="1" i="1">
                                                  <a:latin typeface="Cambria Math" panose="02040503050406030204" pitchFamily="18" charset="0"/>
                                                </a:rPr>
                                                <m:t>𝒊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  <m:r>
                                        <a:rPr lang="en-GB" sz="2800" b="1" i="1"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</m:e>
                                  </m:func>
                                </m:e>
                              </m:d>
                            </m:e>
                            <m:sup>
                              <m:r>
                                <a:rPr lang="en-GB" sz="2800" b="1" i="1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m:rPr>
                              <m:nor/>
                            </m:rPr>
                            <a:rPr lang="de-DE" sz="2800" b="1" dirty="0"/>
                            <m:t> </m:t>
                          </m:r>
                        </m:den>
                      </m:f>
                    </m:oMath>
                  </m:oMathPara>
                </a14:m>
                <a:endParaRPr lang="de-DE" sz="2800" b="1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1CD35C5B-092D-9F4A-A11E-0BCC2881E0F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1261" y="3471450"/>
                <a:ext cx="6093719" cy="122758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17D6FE99-F7CD-864E-93FF-7BFC42D225BF}"/>
              </a:ext>
            </a:extLst>
          </p:cNvPr>
          <p:cNvSpPr/>
          <p:nvPr/>
        </p:nvSpPr>
        <p:spPr>
          <a:xfrm>
            <a:off x="6994979" y="3685782"/>
            <a:ext cx="5919261" cy="2252031"/>
          </a:xfrm>
          <a:prstGeom prst="wedgeRoundRectCallout">
            <a:avLst>
              <a:gd name="adj1" fmla="val -54070"/>
              <a:gd name="adj2" fmla="val -10995"/>
              <a:gd name="adj3" fmla="val 16667"/>
            </a:avLst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dirty="0">
                <a:latin typeface="Cambria Math" charset="0"/>
              </a:rPr>
              <a:t>Not constant for different observations. So we have to compute for every observation separately. Or at specific observations we are interested in.</a:t>
            </a:r>
          </a:p>
          <a:p>
            <a:r>
              <a:rPr lang="en-GB" sz="2400" dirty="0">
                <a:latin typeface="Cambria Math" charset="0"/>
              </a:rPr>
              <a:t>R margins() command will help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75353F9-83E8-324B-882D-F87BD98C3704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1069615" y="6291891"/>
            <a:ext cx="8144736" cy="2013610"/>
          </a:xfrm>
          <a:prstGeom prst="rect">
            <a:avLst/>
          </a:prstGeom>
        </p:spPr>
      </p:pic>
      <p:sp>
        <p:nvSpPr>
          <p:cNvPr id="8" name="Rounded Rectangular Callout 7">
            <a:extLst>
              <a:ext uri="{FF2B5EF4-FFF2-40B4-BE49-F238E27FC236}">
                <a16:creationId xmlns:a16="http://schemas.microsoft.com/office/drawing/2014/main" id="{43B62B32-6804-344A-BE92-38641F2D19F4}"/>
              </a:ext>
            </a:extLst>
          </p:cNvPr>
          <p:cNvSpPr/>
          <p:nvPr/>
        </p:nvSpPr>
        <p:spPr>
          <a:xfrm>
            <a:off x="5513700" y="6499425"/>
            <a:ext cx="7007002" cy="1727731"/>
          </a:xfrm>
          <a:prstGeom prst="wedgeRoundRectCallout">
            <a:avLst>
              <a:gd name="adj1" fmla="val -84754"/>
              <a:gd name="adj2" fmla="val 39793"/>
              <a:gd name="adj3" fmla="val 16667"/>
            </a:avLst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GB" sz="2000">
                <a:latin typeface="Cambria Math" charset="0"/>
              </a:rPr>
              <a:t>Can be compared to linear probability model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9F7407A-2798-4F14-BBCD-9619BA23504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400" t="50448" r="46098" b="26965"/>
          <a:stretch/>
        </p:blipFill>
        <p:spPr>
          <a:xfrm>
            <a:off x="8235768" y="7034784"/>
            <a:ext cx="3437681" cy="1094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777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r="26947"/>
          <a:stretch/>
        </p:blipFill>
        <p:spPr>
          <a:xfrm>
            <a:off x="4606184" y="-1329"/>
            <a:ext cx="1571533" cy="1350789"/>
          </a:xfrm>
          <a:prstGeom prst="rect">
            <a:avLst/>
          </a:prstGeom>
        </p:spPr>
      </p:pic>
      <p:sp>
        <p:nvSpPr>
          <p:cNvPr id="25604" name="Rectangle 4"/>
          <p:cNvSpPr>
            <a:spLocks noGrp="1" noChangeArrowheads="1"/>
          </p:cNvSpPr>
          <p:nvPr>
            <p:ph type="title"/>
          </p:nvPr>
        </p:nvSpPr>
        <p:spPr>
          <a:xfrm>
            <a:off x="436777" y="299803"/>
            <a:ext cx="9829892" cy="948289"/>
          </a:xfrm>
        </p:spPr>
        <p:txBody>
          <a:bodyPr/>
          <a:lstStyle/>
          <a:p>
            <a:r>
              <a:rPr lang="en-US" sz="4400" b="1" dirty="0">
                <a:latin typeface="Palatino Linotype" charset="0"/>
              </a:rPr>
              <a:t>Dummies as bars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436777" y="1560829"/>
                <a:ext cx="11981348" cy="105041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GB" sz="3413" dirty="0">
                    <a:latin typeface="Palatino Linotype" panose="02040502050505030304" pitchFamily="18" charset="0"/>
                    <a:cs typeface="Palatino Linotype"/>
                  </a:rPr>
                  <a:t>The underlying model:  </a:t>
                </a:r>
                <a14:m>
                  <m:oMath xmlns:m="http://schemas.openxmlformats.org/officeDocument/2006/math">
                    <m:r>
                      <a:rPr lang="en-GB" sz="3413" i="1">
                        <a:latin typeface="Cambria Math" panose="02040503050406030204" pitchFamily="18" charset="0"/>
                        <a:cs typeface="Palatino Linotype"/>
                      </a:rPr>
                      <m:t>𝑌</m:t>
                    </m:r>
                    <m:r>
                      <a:rPr lang="en-GB" sz="3413" i="1">
                        <a:latin typeface="Cambria Math" panose="02040503050406030204" pitchFamily="18" charset="0"/>
                        <a:cs typeface="Palatino Linotype"/>
                      </a:rPr>
                      <m:t>=</m:t>
                    </m:r>
                    <m:sSub>
                      <m:sSubPr>
                        <m:ctrlPr>
                          <a:rPr lang="en-GB" sz="3413" i="1">
                            <a:latin typeface="Cambria Math" panose="02040503050406030204" pitchFamily="18" charset="0"/>
                            <a:cs typeface="Palatino Linotype"/>
                          </a:rPr>
                        </m:ctrlPr>
                      </m:sSubPr>
                      <m:e>
                        <m:r>
                          <a:rPr lang="en-GB" sz="3413" i="1">
                            <a:latin typeface="Cambria Math" panose="02040503050406030204" pitchFamily="18" charset="0"/>
                            <a:cs typeface="Palatino Linotype"/>
                          </a:rPr>
                          <m:t>𝛽</m:t>
                        </m:r>
                      </m:e>
                      <m:sub>
                        <m:r>
                          <a:rPr lang="en-GB" sz="3413" b="0" i="1" smtClean="0">
                            <a:latin typeface="Cambria Math" panose="02040503050406030204" pitchFamily="18" charset="0"/>
                            <a:cs typeface="Palatino Linotype"/>
                          </a:rPr>
                          <m:t>0</m:t>
                        </m:r>
                      </m:sub>
                    </m:sSub>
                    <m:r>
                      <a:rPr lang="en-GB" sz="3413" i="1">
                        <a:latin typeface="Cambria Math" panose="02040503050406030204" pitchFamily="18" charset="0"/>
                        <a:cs typeface="Palatino Linotype"/>
                      </a:rPr>
                      <m:t>+</m:t>
                    </m:r>
                    <m:sSub>
                      <m:sSubPr>
                        <m:ctrlPr>
                          <a:rPr lang="en-GB" sz="3413" i="1">
                            <a:latin typeface="Cambria Math" panose="02040503050406030204" pitchFamily="18" charset="0"/>
                            <a:cs typeface="Palatino Linotype"/>
                          </a:rPr>
                        </m:ctrlPr>
                      </m:sSubPr>
                      <m:e>
                        <m:r>
                          <a:rPr lang="en-GB" sz="3413" i="1">
                            <a:latin typeface="Cambria Math" panose="02040503050406030204" pitchFamily="18" charset="0"/>
                            <a:cs typeface="Palatino Linotype"/>
                          </a:rPr>
                          <m:t>𝛽</m:t>
                        </m:r>
                      </m:e>
                      <m:sub>
                        <m:r>
                          <a:rPr lang="en-GB" sz="3413" b="0" i="1" smtClean="0">
                            <a:latin typeface="Cambria Math" panose="02040503050406030204" pitchFamily="18" charset="0"/>
                            <a:cs typeface="Palatino Linotype"/>
                          </a:rPr>
                          <m:t>1</m:t>
                        </m:r>
                      </m:sub>
                    </m:sSub>
                    <m:r>
                      <a:rPr lang="en-GB" sz="3413" i="1">
                        <a:latin typeface="Cambria Math" panose="02040503050406030204" pitchFamily="18" charset="0"/>
                        <a:cs typeface="Palatino Linotype"/>
                      </a:rPr>
                      <m:t>𝐹𝐸𝑀𝐴𝐿𝐸</m:t>
                    </m:r>
                    <m:r>
                      <a:rPr lang="en-GB" sz="3413" i="1">
                        <a:latin typeface="Cambria Math" panose="02040503050406030204" pitchFamily="18" charset="0"/>
                        <a:cs typeface="Palatino Linotype"/>
                      </a:rPr>
                      <m:t>+</m:t>
                    </m:r>
                    <m:r>
                      <a:rPr lang="en-GB" sz="3413" i="1">
                        <a:latin typeface="Cambria Math" panose="02040503050406030204" pitchFamily="18" charset="0"/>
                        <a:cs typeface="Palatino Linotype"/>
                      </a:rPr>
                      <m:t>𝜖</m:t>
                    </m:r>
                  </m:oMath>
                </a14:m>
                <a:endParaRPr lang="en-GB" sz="3413" dirty="0">
                  <a:latin typeface="Palatino Linotype" panose="02040502050505030304" pitchFamily="18" charset="0"/>
                  <a:cs typeface="Palatino Linotype"/>
                </a:endParaRPr>
              </a:p>
              <a:p>
                <a:endParaRPr lang="en-GB" sz="3413" dirty="0">
                  <a:latin typeface="Palatino Linotype" panose="02040502050505030304" pitchFamily="18" charset="0"/>
                  <a:cs typeface="Palatino Linotype"/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777" y="1560829"/>
                <a:ext cx="11981348" cy="1050416"/>
              </a:xfrm>
              <a:prstGeom prst="rect">
                <a:avLst/>
              </a:prstGeom>
              <a:blipFill>
                <a:blip r:embed="rId4"/>
                <a:stretch>
                  <a:fillRect l="-2188" t="-1220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6777" y="2710839"/>
            <a:ext cx="7274898" cy="532489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Up-Down Arrow 4"/>
              <p:cNvSpPr/>
              <p:nvPr/>
            </p:nvSpPr>
            <p:spPr>
              <a:xfrm>
                <a:off x="5177684" y="3605486"/>
                <a:ext cx="986411" cy="1360050"/>
              </a:xfrm>
              <a:prstGeom prst="upDownArrow">
                <a:avLst>
                  <a:gd name="adj1" fmla="val 50000"/>
                  <a:gd name="adj2" fmla="val 34483"/>
                </a:avLst>
              </a:prstGeom>
              <a:ln>
                <a:solidFill>
                  <a:srgbClr val="040404"/>
                </a:solidFill>
              </a:ln>
            </p:spPr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3646" b="1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3646" b="1" i="1" dirty="0">
                              <a:latin typeface="Cambria Math" panose="02040503050406030204" pitchFamily="18" charset="0"/>
                            </a:rPr>
                            <m:t>𝜷</m:t>
                          </m:r>
                        </m:e>
                        <m:sub>
                          <m:r>
                            <a:rPr lang="en-GB" sz="3646" b="1" i="1" dirty="0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en-GB" sz="3646" b="1" dirty="0"/>
              </a:p>
            </p:txBody>
          </p:sp>
        </mc:Choice>
        <mc:Fallback xmlns="">
          <p:sp>
            <p:nvSpPr>
              <p:cNvPr id="5" name="Up-Down Arrow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7684" y="3605486"/>
                <a:ext cx="986411" cy="1360050"/>
              </a:xfrm>
              <a:prstGeom prst="upDownArrow">
                <a:avLst>
                  <a:gd name="adj1" fmla="val 50000"/>
                  <a:gd name="adj2" fmla="val 34483"/>
                </a:avLst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rgbClr val="040404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Connector 8"/>
          <p:cNvCxnSpPr/>
          <p:nvPr/>
        </p:nvCxnSpPr>
        <p:spPr bwMode="auto">
          <a:xfrm>
            <a:off x="-352194" y="3605485"/>
            <a:ext cx="8563837" cy="0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tx1">
                <a:lumMod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Up-Down Arrow 10"/>
              <p:cNvSpPr/>
              <p:nvPr/>
            </p:nvSpPr>
            <p:spPr>
              <a:xfrm>
                <a:off x="3796788" y="3605484"/>
                <a:ext cx="986411" cy="3885860"/>
              </a:xfrm>
              <a:prstGeom prst="upDownArrow">
                <a:avLst>
                  <a:gd name="adj1" fmla="val 50000"/>
                  <a:gd name="adj2" fmla="val 34483"/>
                </a:avLst>
              </a:prstGeom>
              <a:ln>
                <a:solidFill>
                  <a:srgbClr val="040404"/>
                </a:solidFill>
              </a:ln>
            </p:spPr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3646" b="1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3646" b="1" i="1" dirty="0">
                              <a:latin typeface="Cambria Math" panose="02040503050406030204" pitchFamily="18" charset="0"/>
                            </a:rPr>
                            <m:t>𝜷</m:t>
                          </m:r>
                        </m:e>
                        <m:sub>
                          <m:r>
                            <a:rPr lang="en-GB" sz="3646" b="1" i="1" dirty="0" smtClean="0"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</m:oMath>
                  </m:oMathPara>
                </a14:m>
                <a:endParaRPr lang="en-GB" sz="3646" b="1" dirty="0"/>
              </a:p>
            </p:txBody>
          </p:sp>
        </mc:Choice>
        <mc:Fallback xmlns="">
          <p:sp>
            <p:nvSpPr>
              <p:cNvPr id="11" name="Up-Down Arrow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6788" y="3605484"/>
                <a:ext cx="986411" cy="3885860"/>
              </a:xfrm>
              <a:prstGeom prst="upDownArrow">
                <a:avLst>
                  <a:gd name="adj1" fmla="val 50000"/>
                  <a:gd name="adj2" fmla="val 34483"/>
                </a:avLst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rgbClr val="040404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Connector: Elbow 6">
            <a:extLst>
              <a:ext uri="{FF2B5EF4-FFF2-40B4-BE49-F238E27FC236}">
                <a16:creationId xmlns:a16="http://schemas.microsoft.com/office/drawing/2014/main" id="{F3776D1F-1A02-4ADD-BA32-A6846CC60F52}"/>
              </a:ext>
            </a:extLst>
          </p:cNvPr>
          <p:cNvCxnSpPr>
            <a:cxnSpLocks/>
          </p:cNvCxnSpPr>
          <p:nvPr/>
        </p:nvCxnSpPr>
        <p:spPr>
          <a:xfrm>
            <a:off x="1197864" y="3605484"/>
            <a:ext cx="6306595" cy="1360052"/>
          </a:xfrm>
          <a:prstGeom prst="bentConnector3">
            <a:avLst>
              <a:gd name="adj1" fmla="val 60294"/>
            </a:avLst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8D5A979-9062-4E59-89D1-EC32863D817D}"/>
              </a:ext>
            </a:extLst>
          </p:cNvPr>
          <p:cNvCxnSpPr/>
          <p:nvPr/>
        </p:nvCxnSpPr>
        <p:spPr>
          <a:xfrm>
            <a:off x="1197864" y="3605486"/>
            <a:ext cx="6867144" cy="1679746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FF73BDA-5028-4F22-A3A3-DE2621DB814D}"/>
              </a:ext>
            </a:extLst>
          </p:cNvPr>
          <p:cNvCxnSpPr/>
          <p:nvPr/>
        </p:nvCxnSpPr>
        <p:spPr>
          <a:xfrm>
            <a:off x="1197864" y="8503920"/>
            <a:ext cx="6867144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975583B8-77D5-4F58-9FF9-06A72564EB31}"/>
              </a:ext>
            </a:extLst>
          </p:cNvPr>
          <p:cNvSpPr txBox="1"/>
          <p:nvPr/>
        </p:nvSpPr>
        <p:spPr>
          <a:xfrm>
            <a:off x="1197864" y="8639022"/>
            <a:ext cx="7187184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Aft>
                <a:spcPts val="500"/>
              </a:spcAft>
            </a:pPr>
            <a:r>
              <a:rPr lang="en-GB" sz="2000" dirty="0"/>
              <a:t>0                                          1                   Female</a:t>
            </a:r>
          </a:p>
        </p:txBody>
      </p:sp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50CE806E-A980-4444-A813-7A72210A064E}"/>
              </a:ext>
            </a:extLst>
          </p:cNvPr>
          <p:cNvSpPr/>
          <p:nvPr/>
        </p:nvSpPr>
        <p:spPr>
          <a:xfrm>
            <a:off x="8553467" y="3945387"/>
            <a:ext cx="3931920" cy="1679746"/>
          </a:xfrm>
          <a:prstGeom prst="wedgeRoundRectCallout">
            <a:avLst>
              <a:gd name="adj1" fmla="val -79438"/>
              <a:gd name="adj2" fmla="val 1677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Instead of a linear relationship between the x and y variable we </a:t>
            </a:r>
            <a:r>
              <a:rPr lang="en-GB" sz="2400" dirty="0" err="1"/>
              <a:t>we</a:t>
            </a:r>
            <a:r>
              <a:rPr lang="en-GB" sz="2400" dirty="0"/>
              <a:t> get a nonlinear one</a:t>
            </a:r>
          </a:p>
        </p:txBody>
      </p:sp>
    </p:spTree>
    <p:extLst>
      <p:ext uri="{BB962C8B-B14F-4D97-AF65-F5344CB8AC3E}">
        <p14:creationId xmlns:p14="http://schemas.microsoft.com/office/powerpoint/2010/main" val="34083715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wearing a suit and tie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B3C9C408-4C21-4DD3-AC1C-28B6C825C2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44585" y="-3878"/>
            <a:ext cx="3761804" cy="91141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074" y="1191259"/>
            <a:ext cx="8957404" cy="4334228"/>
          </a:xfrm>
          <a:prstGeom prst="rect">
            <a:avLst/>
          </a:prstGeom>
        </p:spPr>
      </p:pic>
      <p:sp>
        <p:nvSpPr>
          <p:cNvPr id="25604" name="Rectangle 4"/>
          <p:cNvSpPr>
            <a:spLocks noGrp="1" noChangeArrowheads="1"/>
          </p:cNvSpPr>
          <p:nvPr>
            <p:ph type="title"/>
          </p:nvPr>
        </p:nvSpPr>
        <p:spPr>
          <a:xfrm>
            <a:off x="91304" y="222227"/>
            <a:ext cx="9829892" cy="948289"/>
          </a:xfrm>
        </p:spPr>
        <p:txBody>
          <a:bodyPr/>
          <a:lstStyle/>
          <a:p>
            <a:r>
              <a:rPr lang="en-US" sz="4400" b="1" dirty="0">
                <a:latin typeface="Palatino Linotype" charset="0"/>
              </a:rPr>
              <a:t>What about men?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365580" y="5755378"/>
                <a:ext cx="9281339" cy="353943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406337" indent="-406337">
                  <a:buFont typeface="Arial" panose="020B0604020202020204" pitchFamily="34" charset="0"/>
                  <a:buChar char="•"/>
                </a:pPr>
                <a:r>
                  <a:rPr lang="en-US" sz="2300" dirty="0">
                    <a:solidFill>
                      <a:schemeClr val="tx1">
                        <a:lumMod val="50000"/>
                      </a:schemeClr>
                    </a:solidFill>
                    <a:latin typeface="Palatino Linotype" panose="02040502050505030304" pitchFamily="18" charset="0"/>
                  </a:rPr>
                  <a:t>R dropped “female” because of multi-collinearity</a:t>
                </a:r>
              </a:p>
              <a:p>
                <a:pPr marL="406337" indent="-406337">
                  <a:buFont typeface="Arial" panose="020B0604020202020204" pitchFamily="34" charset="0"/>
                  <a:buChar char="•"/>
                </a:pPr>
                <a:endParaRPr lang="en-US" sz="2300" dirty="0">
                  <a:solidFill>
                    <a:schemeClr val="tx1">
                      <a:lumMod val="50000"/>
                    </a:schemeClr>
                  </a:solidFill>
                  <a:latin typeface="Palatino Linotype" panose="02040502050505030304" pitchFamily="18" charset="0"/>
                </a:endParaRPr>
              </a:p>
              <a:p>
                <a:pPr marL="406337" indent="-406337">
                  <a:buFont typeface="Arial" panose="020B0604020202020204" pitchFamily="34" charset="0"/>
                  <a:buChar char="•"/>
                </a:pPr>
                <a:r>
                  <a:rPr lang="en-US" sz="2300" b="1" dirty="0">
                    <a:solidFill>
                      <a:schemeClr val="tx1">
                        <a:lumMod val="50000"/>
                      </a:schemeClr>
                    </a:solidFill>
                    <a:latin typeface="Palatino Linotype" panose="02040502050505030304" pitchFamily="18" charset="0"/>
                  </a:rPr>
                  <a:t>We cannot see from our data what happens when female changes while male is kept constant.</a:t>
                </a:r>
              </a:p>
              <a:p>
                <a:pPr marL="406337" indent="-406337">
                  <a:buFont typeface="Arial" panose="020B0604020202020204" pitchFamily="34" charset="0"/>
                  <a:buChar char="•"/>
                </a:pPr>
                <a:endParaRPr lang="en-US" sz="2300" dirty="0">
                  <a:solidFill>
                    <a:schemeClr val="tx1">
                      <a:lumMod val="50000"/>
                    </a:schemeClr>
                  </a:solidFill>
                  <a:latin typeface="Palatino Linotype" panose="02040502050505030304" pitchFamily="18" charset="0"/>
                </a:endParaRPr>
              </a:p>
              <a:p>
                <a:pPr marL="406337" indent="-406337">
                  <a:buFont typeface="Arial" panose="020B0604020202020204" pitchFamily="34" charset="0"/>
                  <a:buChar char="•"/>
                </a:pPr>
                <a:r>
                  <a:rPr lang="en-US" sz="2300" dirty="0">
                    <a:solidFill>
                      <a:schemeClr val="tx1">
                        <a:lumMod val="50000"/>
                      </a:schemeClr>
                    </a:solidFill>
                    <a:latin typeface="Palatino Linotype" panose="02040502050505030304" pitchFamily="18" charset="0"/>
                  </a:rPr>
                  <a:t>Interpretation of coefficients:  </a:t>
                </a:r>
                <a14:m>
                  <m:oMath xmlns:m="http://schemas.openxmlformats.org/officeDocument/2006/math">
                    <m:r>
                      <a:rPr lang="en-GB" sz="2300" i="1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cs typeface="Palatino Linotype"/>
                      </a:rPr>
                      <m:t>𝐸</m:t>
                    </m:r>
                    <m:d>
                      <m:dPr>
                        <m:begChr m:val="{"/>
                        <m:endChr m:val="}"/>
                        <m:ctrlPr>
                          <a:rPr lang="en-GB" sz="2300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300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GB" sz="2300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GB" sz="2300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𝑊𝑜𝑚𝑒𝑛</m:t>
                        </m:r>
                      </m:e>
                    </m:d>
                    <m:r>
                      <a:rPr lang="en-GB" sz="2300" i="1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GB" sz="2300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300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GB" sz="2300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𝐶𝑜𝑛𝑠𝑡</m:t>
                        </m:r>
                      </m:sub>
                    </m:sSub>
                  </m:oMath>
                </a14:m>
                <a:endParaRPr lang="en-GB" sz="2300" i="1" dirty="0">
                  <a:solidFill>
                    <a:schemeClr val="tx1">
                      <a:lumMod val="50000"/>
                    </a:schemeClr>
                  </a:solidFill>
                  <a:latin typeface="Cambria Math" panose="02040503050406030204" pitchFamily="18" charset="0"/>
                </a:endParaRPr>
              </a:p>
              <a:p>
                <a:pPr lvl="1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GB" sz="2300" i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cs typeface="Palatino Linotype"/>
                        </a:rPr>
                        <m:t>𝐸</m:t>
                      </m:r>
                      <m:d>
                        <m:dPr>
                          <m:begChr m:val="{"/>
                          <m:endChr m:val="}"/>
                          <m:ctrlPr>
                            <a:rPr lang="en-GB" sz="2300" i="1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300" i="1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GB" sz="2300" i="1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GB" sz="2300" i="1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𝑀𝑒𝑛</m:t>
                          </m:r>
                        </m:e>
                      </m:d>
                      <m:r>
                        <a:rPr lang="en-GB" sz="2300" i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sz="2300" i="1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300" i="1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GB" sz="2300" i="1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𝐶𝑜𝑛𝑠</m:t>
                          </m:r>
                        </m:sub>
                      </m:sSub>
                      <m:r>
                        <m:rPr>
                          <m:nor/>
                        </m:rPr>
                        <a:rPr lang="en-US" sz="23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Palatino Linotype" panose="020405020505050303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GB" sz="2300" i="1" dirty="0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300" i="1" dirty="0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latin typeface="Cambria Math" charset="0"/>
                            </a:rPr>
                            <m:t>β</m:t>
                          </m:r>
                        </m:e>
                        <m:sub>
                          <m:r>
                            <a:rPr lang="en-GB" sz="2300" i="1" dirty="0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𝑚𝑎𝑙𝑒</m:t>
                          </m:r>
                        </m:sub>
                      </m:sSub>
                      <m:r>
                        <m:rPr>
                          <m:nor/>
                        </m:rPr>
                        <a:rPr lang="en-GB" sz="23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Palatino Linotype" panose="02040502050505030304" pitchFamily="18" charset="0"/>
                        </a:rPr>
                        <m:t> </m:t>
                      </m:r>
                    </m:oMath>
                  </m:oMathPara>
                </a14:m>
                <a:endParaRPr lang="en-GB" sz="2300" dirty="0">
                  <a:solidFill>
                    <a:schemeClr val="tx1">
                      <a:lumMod val="50000"/>
                    </a:schemeClr>
                  </a:solidFill>
                  <a:latin typeface="Palatino Linotype" panose="02040502050505030304" pitchFamily="18" charset="0"/>
                </a:endParaRPr>
              </a:p>
              <a:p>
                <a:pPr lvl="1"/>
                <a:endParaRPr lang="en-GB" sz="2300" dirty="0">
                  <a:solidFill>
                    <a:schemeClr val="tx1">
                      <a:lumMod val="50000"/>
                    </a:schemeClr>
                  </a:solidFill>
                  <a:latin typeface="Palatino Linotype" panose="02040502050505030304" pitchFamily="18" charset="0"/>
                </a:endParaRPr>
              </a:p>
              <a:p>
                <a:pPr lvl="1"/>
                <a:r>
                  <a:rPr lang="en-US" sz="2300" dirty="0">
                    <a:solidFill>
                      <a:schemeClr val="tx1">
                        <a:lumMod val="50000"/>
                      </a:schemeClr>
                    </a:solidFill>
                    <a:latin typeface="Palatino Linotype" panose="02040502050505030304" pitchFamily="18" charset="0"/>
                  </a:rPr>
                  <a:t>i.e.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300" i="1" dirty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300" i="1" dirty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GB" sz="2300" i="1" dirty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𝑚𝑎𝑙𝑒</m:t>
                        </m:r>
                      </m:sub>
                    </m:sSub>
                    <m:r>
                      <a:rPr lang="en-GB" sz="2300" i="1" dirty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300" i="1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cs typeface="Palatino Linotype"/>
                      </a:rPr>
                      <m:t>𝐸</m:t>
                    </m:r>
                    <m:d>
                      <m:dPr>
                        <m:begChr m:val="{"/>
                        <m:endChr m:val="}"/>
                        <m:ctrlPr>
                          <a:rPr lang="en-GB" sz="2300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300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GB" sz="2300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GB" sz="2300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𝑀𝑒𝑛</m:t>
                        </m:r>
                      </m:e>
                    </m:d>
                    <m:r>
                      <a:rPr lang="en-GB" sz="2300" i="1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GB" sz="2300" i="1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cs typeface="Palatino Linotype"/>
                      </a:rPr>
                      <m:t>𝐸</m:t>
                    </m:r>
                    <m:d>
                      <m:dPr>
                        <m:begChr m:val="{"/>
                        <m:endChr m:val="}"/>
                        <m:ctrlPr>
                          <a:rPr lang="en-GB" sz="2300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300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GB" sz="2300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GB" sz="2300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𝑊𝑜𝑚𝑒𝑛</m:t>
                        </m:r>
                      </m:e>
                    </m:d>
                  </m:oMath>
                </a14:m>
                <a:endParaRPr lang="en-US" sz="2300" dirty="0">
                  <a:solidFill>
                    <a:schemeClr val="tx1">
                      <a:lumMod val="50000"/>
                    </a:schemeClr>
                  </a:solidFill>
                  <a:latin typeface="Palatino Linotype" panose="02040502050505030304" pitchFamily="18" charset="0"/>
                </a:endParaRPr>
              </a:p>
              <a:p>
                <a:pPr marL="406337" indent="-406337">
                  <a:buFont typeface="Arial" panose="020B0604020202020204" pitchFamily="34" charset="0"/>
                  <a:buChar char="•"/>
                </a:pPr>
                <a:endParaRPr lang="en-US" sz="2300" dirty="0">
                  <a:solidFill>
                    <a:schemeClr val="tx1">
                      <a:lumMod val="50000"/>
                    </a:schemeClr>
                  </a:solidFill>
                  <a:latin typeface="Palatino Linotype" panose="02040502050505030304" pitchFamily="18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580" y="5755378"/>
                <a:ext cx="9281339" cy="3539430"/>
              </a:xfrm>
              <a:prstGeom prst="rect">
                <a:avLst/>
              </a:prstGeom>
              <a:blipFill>
                <a:blip r:embed="rId6"/>
                <a:stretch>
                  <a:fillRect l="-1774" t="-258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/>
          <p:cNvSpPr/>
          <p:nvPr/>
        </p:nvSpPr>
        <p:spPr>
          <a:xfrm>
            <a:off x="-1540" y="914766"/>
            <a:ext cx="5897564" cy="702215"/>
          </a:xfrm>
          <a:prstGeom prst="rect">
            <a:avLst/>
          </a:prstGeom>
          <a:solidFill>
            <a:srgbClr val="FFFF00">
              <a:alpha val="8000"/>
            </a:srgbClr>
          </a:solidFill>
          <a:ln>
            <a:solidFill>
              <a:srgbClr val="FFFF00"/>
            </a:solidFill>
          </a:ln>
        </p:spPr>
        <p:txBody>
          <a:bodyPr rtlCol="0" anchor="ctr"/>
          <a:lstStyle/>
          <a:p>
            <a:pPr algn="ctr"/>
            <a:endParaRPr lang="en-GB" sz="3646"/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A4328990-EA12-4072-855C-4AB6C627710D}"/>
              </a:ext>
            </a:extLst>
          </p:cNvPr>
          <p:cNvSpPr/>
          <p:nvPr/>
        </p:nvSpPr>
        <p:spPr>
          <a:xfrm>
            <a:off x="6847656" y="8381918"/>
            <a:ext cx="3931920" cy="843297"/>
          </a:xfrm>
          <a:prstGeom prst="wedgeRoundRectCallout">
            <a:avLst>
              <a:gd name="adj1" fmla="val -91542"/>
              <a:gd name="adj2" fmla="val -7136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dirty="0"/>
              <a:t>2 cases in the data. We only need 2 parameters to represent those</a:t>
            </a:r>
          </a:p>
        </p:txBody>
      </p:sp>
    </p:spTree>
    <p:extLst>
      <p:ext uri="{BB962C8B-B14F-4D97-AF65-F5344CB8AC3E}">
        <p14:creationId xmlns:p14="http://schemas.microsoft.com/office/powerpoint/2010/main" val="551891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461" y="1340314"/>
            <a:ext cx="9788131" cy="4189754"/>
          </a:xfrm>
          <a:prstGeom prst="rect">
            <a:avLst/>
          </a:prstGeom>
        </p:spPr>
      </p:pic>
      <p:sp>
        <p:nvSpPr>
          <p:cNvPr id="25604" name="Rectangle 4"/>
          <p:cNvSpPr>
            <a:spLocks noGrp="1" noChangeArrowheads="1"/>
          </p:cNvSpPr>
          <p:nvPr>
            <p:ph type="title"/>
          </p:nvPr>
        </p:nvSpPr>
        <p:spPr>
          <a:xfrm>
            <a:off x="365581" y="213191"/>
            <a:ext cx="9829892" cy="948289"/>
          </a:xfrm>
        </p:spPr>
        <p:txBody>
          <a:bodyPr/>
          <a:lstStyle/>
          <a:p>
            <a:r>
              <a:rPr lang="en-US" b="1" dirty="0">
                <a:latin typeface="Palatino Linotype" charset="0"/>
              </a:rPr>
              <a:t>Another option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365581" y="5909377"/>
                <a:ext cx="12280571" cy="348159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406337" indent="-406337">
                  <a:buFont typeface="Arial" panose="020B0604020202020204" pitchFamily="34" charset="0"/>
                  <a:buChar char="•"/>
                </a:pPr>
                <a:r>
                  <a:rPr lang="en-US" sz="2800" dirty="0">
                    <a:latin typeface="Palatino Linotype" panose="02040502050505030304" pitchFamily="18" charset="0"/>
                  </a:rPr>
                  <a:t>Instead of dropping “female” we can drop “male” </a:t>
                </a:r>
              </a:p>
              <a:p>
                <a:pPr marL="406337" indent="-406337">
                  <a:buFont typeface="Arial" panose="020B0604020202020204" pitchFamily="34" charset="0"/>
                  <a:buChar char="•"/>
                </a:pPr>
                <a:endParaRPr lang="en-US" sz="2800" dirty="0">
                  <a:latin typeface="Palatino Linotype" panose="02040502050505030304" pitchFamily="18" charset="0"/>
                </a:endParaRPr>
              </a:p>
              <a:p>
                <a:pPr marL="406337" indent="-406337">
                  <a:buFont typeface="Arial" panose="020B0604020202020204" pitchFamily="34" charset="0"/>
                  <a:buChar char="•"/>
                </a:pPr>
                <a:r>
                  <a:rPr lang="en-US" sz="2800" dirty="0">
                    <a:latin typeface="Palatino Linotype" panose="02040502050505030304" pitchFamily="18" charset="0"/>
                  </a:rPr>
                  <a:t>However, we can also drop the constant as in the regression above</a:t>
                </a:r>
              </a:p>
              <a:p>
                <a:pPr marL="406337" indent="-406337">
                  <a:buFont typeface="Arial" panose="020B0604020202020204" pitchFamily="34" charset="0"/>
                  <a:buChar char="•"/>
                </a:pPr>
                <a:endParaRPr lang="en-US" sz="2800" dirty="0">
                  <a:latin typeface="Palatino Linotype" panose="02040502050505030304" pitchFamily="18" charset="0"/>
                </a:endParaRPr>
              </a:p>
              <a:p>
                <a:pPr marL="406337" indent="-406337">
                  <a:buFont typeface="Arial" panose="020B0604020202020204" pitchFamily="34" charset="0"/>
                  <a:buChar char="•"/>
                </a:pPr>
                <a:r>
                  <a:rPr lang="en-US" sz="2800" dirty="0">
                    <a:latin typeface="Palatino Linotype" panose="02040502050505030304" pitchFamily="18" charset="0"/>
                  </a:rPr>
                  <a:t>Consequently 	</a:t>
                </a:r>
                <a14:m>
                  <m:oMath xmlns:m="http://schemas.openxmlformats.org/officeDocument/2006/math">
                    <m:r>
                      <a:rPr lang="en-GB" sz="2800" i="1">
                        <a:latin typeface="Cambria Math" panose="02040503050406030204" pitchFamily="18" charset="0"/>
                        <a:cs typeface="Palatino Linotype"/>
                      </a:rPr>
                      <m:t>𝐸</m:t>
                    </m:r>
                    <m:d>
                      <m:dPr>
                        <m:begChr m:val="{"/>
                        <m:endChr m:val="}"/>
                        <m:ctrlPr>
                          <a:rPr lang="en-GB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800" i="1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GB" sz="2800" i="1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GB" sz="2800" i="1">
                            <a:latin typeface="Cambria Math" panose="02040503050406030204" pitchFamily="18" charset="0"/>
                          </a:rPr>
                          <m:t>𝑊𝑜𝑚𝑒𝑛</m:t>
                        </m:r>
                      </m:e>
                    </m:d>
                    <m:r>
                      <a:rPr lang="en-GB" sz="28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GB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800" i="1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GB" sz="2800" i="1">
                            <a:latin typeface="Cambria Math" panose="02040503050406030204" pitchFamily="18" charset="0"/>
                          </a:rPr>
                          <m:t>𝑓𝑒𝑚𝑎𝑙𝑒</m:t>
                        </m:r>
                      </m:sub>
                    </m:sSub>
                  </m:oMath>
                </a14:m>
                <a:endParaRPr lang="en-GB" sz="2800" i="1" dirty="0">
                  <a:latin typeface="Cambria Math" panose="02040503050406030204" pitchFamily="18" charset="0"/>
                </a:endParaRPr>
              </a:p>
              <a:p>
                <a:pPr lvl="1"/>
                <a:r>
                  <a:rPr lang="en-GB" sz="2800" dirty="0">
                    <a:cs typeface="Palatino Linotype"/>
                  </a:rPr>
                  <a:t>			</a:t>
                </a:r>
                <a14:m>
                  <m:oMath xmlns:m="http://schemas.openxmlformats.org/officeDocument/2006/math">
                    <m:r>
                      <a:rPr lang="en-GB" sz="2800" i="1">
                        <a:latin typeface="Cambria Math" panose="02040503050406030204" pitchFamily="18" charset="0"/>
                        <a:cs typeface="Palatino Linotype"/>
                      </a:rPr>
                      <m:t>𝐸</m:t>
                    </m:r>
                    <m:d>
                      <m:dPr>
                        <m:begChr m:val="{"/>
                        <m:endChr m:val="}"/>
                        <m:ctrlPr>
                          <a:rPr lang="en-GB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800" i="1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GB" sz="2800" i="1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GB" sz="2800" i="1">
                            <a:latin typeface="Cambria Math" panose="02040503050406030204" pitchFamily="18" charset="0"/>
                          </a:rPr>
                          <m:t>𝑀𝑒𝑛</m:t>
                        </m:r>
                      </m:e>
                    </m:d>
                    <m:r>
                      <a:rPr lang="en-GB" sz="28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GB" sz="28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800" i="1" dirty="0">
                            <a:latin typeface="Cambria Math" charset="0"/>
                          </a:rPr>
                          <m:t>β</m:t>
                        </m:r>
                      </m:e>
                      <m:sub>
                        <m:r>
                          <a:rPr lang="en-GB" sz="2800" i="1" dirty="0">
                            <a:latin typeface="Cambria Math" panose="02040503050406030204" pitchFamily="18" charset="0"/>
                          </a:rPr>
                          <m:t>𝑚𝑎𝑙𝑒</m:t>
                        </m:r>
                      </m:sub>
                    </m:sSub>
                    <m:r>
                      <m:rPr>
                        <m:nor/>
                      </m:rPr>
                      <a:rPr lang="en-GB" sz="2800" dirty="0">
                        <a:latin typeface="Palatino Linotype" panose="02040502050505030304" pitchFamily="18" charset="0"/>
                      </a:rPr>
                      <m:t> </m:t>
                    </m:r>
                  </m:oMath>
                </a14:m>
                <a:endParaRPr lang="en-GB" sz="2800" dirty="0"/>
              </a:p>
              <a:p>
                <a:endParaRPr lang="en-US" sz="2800" b="1" dirty="0">
                  <a:latin typeface="Palatino Linotype" panose="02040502050505030304" pitchFamily="18" charset="0"/>
                </a:endParaRPr>
              </a:p>
              <a:p>
                <a:pPr marL="406337" indent="-406337">
                  <a:buFont typeface="Arial" panose="020B0604020202020204" pitchFamily="34" charset="0"/>
                  <a:buChar char="•"/>
                </a:pPr>
                <a:endParaRPr lang="en-US" sz="2800" dirty="0">
                  <a:latin typeface="Palatino Linotype" panose="02040502050505030304" pitchFamily="18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581" y="5909377"/>
                <a:ext cx="12280571" cy="3481594"/>
              </a:xfrm>
              <a:prstGeom prst="rect">
                <a:avLst/>
              </a:prstGeom>
              <a:blipFill>
                <a:blip r:embed="rId4"/>
                <a:stretch>
                  <a:fillRect l="-1638" t="-332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/>
          <p:cNvSpPr/>
          <p:nvPr/>
        </p:nvSpPr>
        <p:spPr>
          <a:xfrm>
            <a:off x="365581" y="1144828"/>
            <a:ext cx="6337655" cy="552988"/>
          </a:xfrm>
          <a:prstGeom prst="rect">
            <a:avLst/>
          </a:prstGeom>
          <a:solidFill>
            <a:srgbClr val="FFFF00">
              <a:alpha val="8000"/>
            </a:srgbClr>
          </a:solidFill>
          <a:ln>
            <a:solidFill>
              <a:srgbClr val="FFFF00"/>
            </a:solidFill>
          </a:ln>
        </p:spPr>
        <p:txBody>
          <a:bodyPr rtlCol="0" anchor="ctr"/>
          <a:lstStyle/>
          <a:p>
            <a:pPr algn="ctr"/>
            <a:endParaRPr lang="en-GB" sz="3646"/>
          </a:p>
        </p:txBody>
      </p:sp>
    </p:spTree>
    <p:extLst>
      <p:ext uri="{BB962C8B-B14F-4D97-AF65-F5344CB8AC3E}">
        <p14:creationId xmlns:p14="http://schemas.microsoft.com/office/powerpoint/2010/main" val="34579877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cdn.psfk.com/wp-content/uploads/2014/05/f6ef37c7-6436-4911-8c9a-82df764a75d6.jpg"/>
          <p:cNvPicPr>
            <a:picLocks noChangeAspect="1" noChangeArrowheads="1"/>
          </p:cNvPicPr>
          <p:nvPr/>
        </p:nvPicPr>
        <p:blipFill>
          <a:blip r:embed="rId3" cstate="email">
            <a:alphaModFix amt="3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3006388" cy="9093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04" name="Rectangle 4"/>
          <p:cNvSpPr>
            <a:spLocks noGrp="1" noChangeArrowheads="1"/>
          </p:cNvSpPr>
          <p:nvPr>
            <p:ph type="title"/>
          </p:nvPr>
        </p:nvSpPr>
        <p:spPr>
          <a:xfrm>
            <a:off x="365581" y="473033"/>
            <a:ext cx="9829892" cy="948289"/>
          </a:xfrm>
        </p:spPr>
        <p:txBody>
          <a:bodyPr/>
          <a:lstStyle/>
          <a:p>
            <a:r>
              <a:rPr lang="en-US" sz="4000" b="1" dirty="0">
                <a:latin typeface="Palatino Linotype" charset="0"/>
              </a:rPr>
              <a:t>Main take-away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365581" y="1697961"/>
                <a:ext cx="12124266" cy="689419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406337" indent="-406337">
                  <a:buFont typeface="Arial" panose="020B0604020202020204" pitchFamily="34" charset="0"/>
                  <a:buChar char="•"/>
                </a:pPr>
                <a:r>
                  <a:rPr lang="en-US" sz="2800" dirty="0">
                    <a:solidFill>
                      <a:schemeClr val="tx1">
                        <a:lumMod val="50000"/>
                      </a:schemeClr>
                    </a:solidFill>
                    <a:latin typeface="Palatino Linotype" panose="02040502050505030304" pitchFamily="18" charset="0"/>
                  </a:rPr>
                  <a:t>Various ways to represent the same thing/model that men and women have a different average wage by including combinations of dummy variables from the following</a:t>
                </a:r>
              </a:p>
              <a:p>
                <a:pPr marL="1056475" lvl="1" indent="-406337">
                  <a:buFont typeface="Arial" panose="020B0604020202020204" pitchFamily="34" charset="0"/>
                  <a:buChar char="•"/>
                </a:pPr>
                <a:r>
                  <a:rPr lang="en-US" sz="2800" dirty="0">
                    <a:solidFill>
                      <a:schemeClr val="tx1">
                        <a:lumMod val="50000"/>
                      </a:schemeClr>
                    </a:solidFill>
                    <a:latin typeface="Palatino Linotype" panose="02040502050505030304" pitchFamily="18" charset="0"/>
                  </a:rPr>
                  <a:t>“constant”	: always equal to 1</a:t>
                </a:r>
              </a:p>
              <a:p>
                <a:pPr marL="1056475" lvl="1" indent="-406337">
                  <a:buFont typeface="Arial" panose="020B0604020202020204" pitchFamily="34" charset="0"/>
                  <a:buChar char="•"/>
                </a:pPr>
                <a:r>
                  <a:rPr lang="en-US" sz="2800" dirty="0">
                    <a:solidFill>
                      <a:schemeClr val="tx1">
                        <a:lumMod val="50000"/>
                      </a:schemeClr>
                    </a:solidFill>
                    <a:latin typeface="Palatino Linotype" panose="02040502050505030304" pitchFamily="18" charset="0"/>
                  </a:rPr>
                  <a:t>“male”       	: equal to 1 for men</a:t>
                </a:r>
              </a:p>
              <a:p>
                <a:pPr marL="1056475" lvl="1" indent="-406337">
                  <a:buFont typeface="Arial" panose="020B0604020202020204" pitchFamily="34" charset="0"/>
                  <a:buChar char="•"/>
                </a:pPr>
                <a:r>
                  <a:rPr lang="en-US" sz="2800" dirty="0">
                    <a:solidFill>
                      <a:schemeClr val="tx1">
                        <a:lumMod val="50000"/>
                      </a:schemeClr>
                    </a:solidFill>
                    <a:latin typeface="Palatino Linotype" panose="02040502050505030304" pitchFamily="18" charset="0"/>
                  </a:rPr>
                  <a:t>“female”	     	: equal to 1 for women</a:t>
                </a:r>
              </a:p>
              <a:p>
                <a:pPr marL="406337" indent="-406337">
                  <a:buFont typeface="Arial" panose="020B0604020202020204" pitchFamily="34" charset="0"/>
                  <a:buChar char="•"/>
                </a:pPr>
                <a:endParaRPr lang="en-US" sz="2800" dirty="0">
                  <a:solidFill>
                    <a:schemeClr val="tx1">
                      <a:lumMod val="50000"/>
                    </a:schemeClr>
                  </a:solidFill>
                  <a:latin typeface="Palatino Linotype" panose="02040502050505030304" pitchFamily="18" charset="0"/>
                </a:endParaRPr>
              </a:p>
              <a:p>
                <a:pPr marL="406337" indent="-406337">
                  <a:buFont typeface="Arial" panose="020B0604020202020204" pitchFamily="34" charset="0"/>
                  <a:buChar char="•"/>
                </a:pPr>
                <a:r>
                  <a:rPr lang="en-GB" sz="2800" dirty="0">
                    <a:solidFill>
                      <a:schemeClr val="tx1">
                        <a:lumMod val="50000"/>
                      </a:schemeClr>
                    </a:solidFill>
                    <a:latin typeface="Palatino Linotype" panose="02040502050505030304" pitchFamily="18" charset="0"/>
                  </a:rPr>
                  <a:t>Which dummies we include exactly will affect the interpretation of the coefficients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800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800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p>
                        <m:r>
                          <a:rPr lang="en-GB" sz="2800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GB" sz="2800" i="1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GB" sz="2800" i="1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GB" sz="2800" dirty="0">
                  <a:solidFill>
                    <a:schemeClr val="tx1">
                      <a:lumMod val="50000"/>
                    </a:schemeClr>
                  </a:solidFill>
                  <a:latin typeface="Palatino Linotype" panose="02040502050505030304" pitchFamily="18" charset="0"/>
                </a:endParaRPr>
              </a:p>
              <a:p>
                <a:pPr marL="406337" indent="-406337">
                  <a:buFont typeface="Arial" panose="020B0604020202020204" pitchFamily="34" charset="0"/>
                  <a:buChar char="•"/>
                </a:pPr>
                <a:endParaRPr lang="en-GB" sz="2800" dirty="0">
                  <a:solidFill>
                    <a:schemeClr val="tx1">
                      <a:lumMod val="50000"/>
                    </a:schemeClr>
                  </a:solidFill>
                  <a:latin typeface="Palatino Linotype" panose="02040502050505030304" pitchFamily="18" charset="0"/>
                </a:endParaRPr>
              </a:p>
              <a:p>
                <a:pPr marL="406337" indent="-406337">
                  <a:buFont typeface="Arial" panose="020B0604020202020204" pitchFamily="34" charset="0"/>
                  <a:buChar char="•"/>
                </a:pPr>
                <a:r>
                  <a:rPr lang="en-GB" sz="2800" dirty="0">
                    <a:solidFill>
                      <a:schemeClr val="tx1">
                        <a:lumMod val="50000"/>
                      </a:schemeClr>
                    </a:solidFill>
                    <a:latin typeface="Palatino Linotype" panose="02040502050505030304" pitchFamily="18" charset="0"/>
                  </a:rPr>
                  <a:t>If we include “constant” and “male” (“female”) then “female” (“male”) becomes the </a:t>
                </a:r>
                <a:r>
                  <a:rPr lang="en-GB" sz="2800" b="1" dirty="0">
                    <a:solidFill>
                      <a:schemeClr val="tx1">
                        <a:lumMod val="50000"/>
                      </a:schemeClr>
                    </a:solidFill>
                    <a:latin typeface="Palatino Linotype" panose="02040502050505030304" pitchFamily="18" charset="0"/>
                  </a:rPr>
                  <a:t>reference category</a:t>
                </a:r>
              </a:p>
              <a:p>
                <a:pPr marL="406337" indent="-406337">
                  <a:buFont typeface="Arial" panose="020B0604020202020204" pitchFamily="34" charset="0"/>
                  <a:buChar char="•"/>
                </a:pPr>
                <a:endParaRPr lang="en-GB" sz="2800" dirty="0">
                  <a:solidFill>
                    <a:schemeClr val="tx1">
                      <a:lumMod val="50000"/>
                    </a:schemeClr>
                  </a:solidFill>
                  <a:latin typeface="Palatino Linotype" panose="02040502050505030304" pitchFamily="18" charset="0"/>
                </a:endParaRPr>
              </a:p>
              <a:p>
                <a:pPr marL="406337" indent="-406337">
                  <a:buFont typeface="Arial" panose="020B0604020202020204" pitchFamily="34" charset="0"/>
                  <a:buChar char="•"/>
                </a:pPr>
                <a:r>
                  <a:rPr lang="en-GB" sz="2800" dirty="0">
                    <a:solidFill>
                      <a:schemeClr val="tx1">
                        <a:lumMod val="50000"/>
                      </a:schemeClr>
                    </a:solidFill>
                    <a:latin typeface="Palatino Linotype" panose="02040502050505030304" pitchFamily="18" charset="0"/>
                  </a:rPr>
                  <a:t>The mean of the reference category is represented by the constant coefficient</a:t>
                </a:r>
              </a:p>
              <a:p>
                <a:pPr marL="406337" indent="-406337">
                  <a:buFont typeface="Arial" panose="020B0604020202020204" pitchFamily="34" charset="0"/>
                  <a:buChar char="•"/>
                </a:pPr>
                <a:endParaRPr lang="en-US" sz="2800" dirty="0">
                  <a:solidFill>
                    <a:schemeClr val="tx1">
                      <a:lumMod val="50000"/>
                    </a:schemeClr>
                  </a:solidFill>
                  <a:latin typeface="Palatino Linotype" panose="02040502050505030304" pitchFamily="18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581" y="1697961"/>
                <a:ext cx="12124266" cy="6894195"/>
              </a:xfrm>
              <a:prstGeom prst="rect">
                <a:avLst/>
              </a:prstGeom>
              <a:blipFill>
                <a:blip r:embed="rId4"/>
                <a:stretch>
                  <a:fillRect l="-1659" t="-168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763282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C215CCB-0058-4B25-9BA9-CF811F4A01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580" y="3830344"/>
            <a:ext cx="9466555" cy="4953691"/>
          </a:xfrm>
          <a:prstGeom prst="rect">
            <a:avLst/>
          </a:prstGeom>
        </p:spPr>
      </p:pic>
      <p:sp>
        <p:nvSpPr>
          <p:cNvPr id="21" name="Rectangle 4"/>
          <p:cNvSpPr txBox="1">
            <a:spLocks noChangeArrowheads="1"/>
          </p:cNvSpPr>
          <p:nvPr/>
        </p:nvSpPr>
        <p:spPr>
          <a:xfrm>
            <a:off x="365580" y="473033"/>
            <a:ext cx="10453968" cy="948289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3">
                    <a:lumMod val="50000"/>
                  </a:schemeClr>
                </a:solidFill>
                <a:latin typeface="Palatino Linotype"/>
                <a:ea typeface="+mj-ea"/>
                <a:cs typeface="Palatino Linotype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charset="0"/>
              </a:defRPr>
            </a:lvl9pPr>
          </a:lstStyle>
          <a:p>
            <a:pPr defTabSz="1300277"/>
            <a:r>
              <a:rPr lang="en-US" sz="3982" kern="0">
                <a:latin typeface="Palatino Linotype" charset="0"/>
              </a:rPr>
              <a:t>Sets of dummies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99419" y="1638426"/>
            <a:ext cx="12407549" cy="17235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06337" indent="-406337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tx1">
                    <a:lumMod val="50000"/>
                  </a:schemeClr>
                </a:solidFill>
                <a:latin typeface="Palatino Linotype" panose="02040502050505030304" pitchFamily="18" charset="0"/>
              </a:rPr>
              <a:t>Dummies  “male” and “female” classify the sample exhaustively</a:t>
            </a:r>
          </a:p>
          <a:p>
            <a:pPr marL="406337" indent="-406337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tx1">
                    <a:lumMod val="50000"/>
                  </a:schemeClr>
                </a:solidFill>
                <a:latin typeface="Palatino Linotype" panose="02040502050505030304" pitchFamily="18" charset="0"/>
              </a:rPr>
              <a:t>We often have classifications with more than two categories</a:t>
            </a:r>
          </a:p>
          <a:p>
            <a:pPr marL="406337" indent="-406337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tx1">
                    <a:lumMod val="50000"/>
                  </a:schemeClr>
                </a:solidFill>
                <a:latin typeface="Palatino Linotype" panose="02040502050505030304" pitchFamily="18" charset="0"/>
              </a:rPr>
              <a:t>e.g. rather than having the education in years we might have only a categorical variable capturing 3 levels of education: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4415961" y="6641493"/>
            <a:ext cx="8544921" cy="2453101"/>
          </a:xfrm>
          <a:prstGeom prst="wedgeRoundRectCallout">
            <a:avLst>
              <a:gd name="adj1" fmla="val -57858"/>
              <a:gd name="adj2" fmla="val -24278"/>
              <a:gd name="adj3" fmla="val 16667"/>
            </a:avLst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275" b="1" dirty="0"/>
              <a:t>Your turn:  </a:t>
            </a:r>
            <a:r>
              <a:rPr lang="en-US" sz="2275" dirty="0"/>
              <a:t>How would you conduct regression analysis of the relationship between wage and education if all you had was the </a:t>
            </a:r>
            <a:r>
              <a:rPr lang="en-US" sz="2275" dirty="0" err="1"/>
              <a:t>educats</a:t>
            </a:r>
            <a:r>
              <a:rPr lang="en-US" sz="2275" dirty="0"/>
              <a:t> variable?</a:t>
            </a:r>
          </a:p>
          <a:p>
            <a:endParaRPr lang="en-US" sz="2275" b="1" dirty="0"/>
          </a:p>
          <a:p>
            <a:pPr marL="487604" indent="-487604">
              <a:buAutoNum type="alphaLcParenBoth"/>
            </a:pPr>
            <a:r>
              <a:rPr lang="en-US" sz="2275" dirty="0"/>
              <a:t>e.g. </a:t>
            </a:r>
            <a:r>
              <a:rPr lang="en-US" sz="2275" dirty="0" err="1"/>
              <a:t>lm</a:t>
            </a:r>
            <a:r>
              <a:rPr lang="en-US" sz="2275" dirty="0"/>
              <a:t>(</a:t>
            </a:r>
            <a:r>
              <a:rPr lang="en-US" sz="2275" dirty="0" err="1"/>
              <a:t>wage~educats</a:t>
            </a:r>
            <a:r>
              <a:rPr lang="en-US" sz="2275" dirty="0"/>
              <a:t>)</a:t>
            </a:r>
          </a:p>
          <a:p>
            <a:pPr marL="487604" indent="-487604">
              <a:buAutoNum type="alphaLcParenBoth"/>
            </a:pPr>
            <a:r>
              <a:rPr lang="en-US" sz="2275" dirty="0"/>
              <a:t>something else?</a:t>
            </a:r>
          </a:p>
        </p:txBody>
      </p:sp>
    </p:spTree>
    <p:extLst>
      <p:ext uri="{BB962C8B-B14F-4D97-AF65-F5344CB8AC3E}">
        <p14:creationId xmlns:p14="http://schemas.microsoft.com/office/powerpoint/2010/main" val="5607115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IB_PowerpointTemplate_v2">
      <a:dk1>
        <a:srgbClr val="4F535A"/>
      </a:dk1>
      <a:lt1>
        <a:srgbClr val="FFFFFF"/>
      </a:lt1>
      <a:dk2>
        <a:srgbClr val="4F535A"/>
      </a:dk2>
      <a:lt2>
        <a:srgbClr val="ED1941"/>
      </a:lt2>
      <a:accent1>
        <a:srgbClr val="0080C6"/>
      </a:accent1>
      <a:accent2>
        <a:srgbClr val="577C96"/>
      </a:accent2>
      <a:accent3>
        <a:srgbClr val="14B1E7"/>
      </a:accent3>
      <a:accent4>
        <a:srgbClr val="2DBBAA"/>
      </a:accent4>
      <a:accent5>
        <a:srgbClr val="787E83"/>
      </a:accent5>
      <a:accent6>
        <a:srgbClr val="D8E0E6"/>
      </a:accent6>
      <a:hlink>
        <a:srgbClr val="4F535A"/>
      </a:hlink>
      <a:folHlink>
        <a:srgbClr val="4F535A"/>
      </a:folHlink>
    </a:clrScheme>
    <a:fontScheme name="Ralfs favourite">
      <a:majorFont>
        <a:latin typeface="Abadi"/>
        <a:ea typeface=""/>
        <a:cs typeface=""/>
      </a:majorFont>
      <a:minorFont>
        <a:latin typeface="Abadi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tIns="0" rIns="0" bIns="0" rtlCol="0">
        <a:spAutoFit/>
      </a:bodyPr>
      <a:lstStyle>
        <a:defPPr marL="284400" indent="-284400">
          <a:spcAft>
            <a:spcPts val="500"/>
          </a:spcAft>
          <a:buFont typeface="Arial" charset="0"/>
          <a:buChar char="•"/>
          <a:defRPr sz="20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PowerPoint 2013 Template June 2016.pptx" id="{AF4AD10F-F82D-4741-BCCC-BB2A30134D91}" vid="{CBEE5FA9-142D-4B74-95BE-9F5B6D5150C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2586</Words>
  <Application>Microsoft Office PowerPoint</Application>
  <PresentationFormat>Custom</PresentationFormat>
  <Paragraphs>396</Paragraphs>
  <Slides>49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63" baseType="lpstr">
      <vt:lpstr>.AppleSystemUIFont</vt:lpstr>
      <vt:lpstr>.HelveticaNeueDeskInterface-Regular</vt:lpstr>
      <vt:lpstr>Abadi</vt:lpstr>
      <vt:lpstr>Arial</vt:lpstr>
      <vt:lpstr>Calibri</vt:lpstr>
      <vt:lpstr>Cambria Math</vt:lpstr>
      <vt:lpstr>Courier</vt:lpstr>
      <vt:lpstr>Courier New</vt:lpstr>
      <vt:lpstr>Palatino</vt:lpstr>
      <vt:lpstr>Palatino Linotype</vt:lpstr>
      <vt:lpstr>Times New Roman</vt:lpstr>
      <vt:lpstr>Verdana</vt:lpstr>
      <vt:lpstr>Wingdings</vt:lpstr>
      <vt:lpstr>Office Theme</vt:lpstr>
      <vt:lpstr>Econometrics for dummies  About qualitative and nonlinear relationships  by Ralf Martin (r.martin@imperial.ac.uk)</vt:lpstr>
      <vt:lpstr>Objectives for this lecture</vt:lpstr>
      <vt:lpstr>Looking at wage regressions as example again:</vt:lpstr>
      <vt:lpstr>A closer look at those regression coefficients</vt:lpstr>
      <vt:lpstr>Dummies as bars</vt:lpstr>
      <vt:lpstr>What about men?</vt:lpstr>
      <vt:lpstr>Another option</vt:lpstr>
      <vt:lpstr>Main take-away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Testing the validity of the linear model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Extra Slides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2020-10-28T13:18:43Z</dcterms:created>
  <dcterms:modified xsi:type="dcterms:W3CDTF">2021-12-08T13:41:28Z</dcterms:modified>
</cp:coreProperties>
</file>