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2"/>
  </p:notesMasterIdLst>
  <p:sldIdLst>
    <p:sldId id="316" r:id="rId2"/>
    <p:sldId id="426" r:id="rId3"/>
    <p:sldId id="257" r:id="rId4"/>
    <p:sldId id="430" r:id="rId5"/>
    <p:sldId id="453" r:id="rId6"/>
    <p:sldId id="431" r:id="rId7"/>
    <p:sldId id="432" r:id="rId8"/>
    <p:sldId id="434" r:id="rId9"/>
    <p:sldId id="433" r:id="rId10"/>
    <p:sldId id="435" r:id="rId11"/>
    <p:sldId id="450" r:id="rId12"/>
    <p:sldId id="436" r:id="rId13"/>
    <p:sldId id="354" r:id="rId14"/>
    <p:sldId id="412" r:id="rId15"/>
    <p:sldId id="356" r:id="rId16"/>
    <p:sldId id="357" r:id="rId17"/>
    <p:sldId id="355" r:id="rId18"/>
    <p:sldId id="437" r:id="rId19"/>
    <p:sldId id="440" r:id="rId20"/>
    <p:sldId id="449" r:id="rId21"/>
    <p:sldId id="452" r:id="rId22"/>
    <p:sldId id="443" r:id="rId23"/>
    <p:sldId id="438" r:id="rId24"/>
    <p:sldId id="451" r:id="rId25"/>
    <p:sldId id="445" r:id="rId26"/>
    <p:sldId id="444" r:id="rId27"/>
    <p:sldId id="396" r:id="rId28"/>
    <p:sldId id="454" r:id="rId29"/>
    <p:sldId id="374" r:id="rId30"/>
    <p:sldId id="401" r:id="rId31"/>
    <p:sldId id="404" r:id="rId32"/>
    <p:sldId id="405" r:id="rId33"/>
    <p:sldId id="410" r:id="rId34"/>
    <p:sldId id="407" r:id="rId35"/>
    <p:sldId id="330" r:id="rId36"/>
    <p:sldId id="281" r:id="rId37"/>
    <p:sldId id="399" r:id="rId38"/>
    <p:sldId id="408" r:id="rId39"/>
    <p:sldId id="446" r:id="rId40"/>
    <p:sldId id="447" r:id="rId41"/>
  </p:sldIdLst>
  <p:sldSz cx="13006388" cy="9752013"/>
  <p:notesSz cx="6858000" cy="9144000"/>
  <p:defaultTextStyle>
    <a:defPPr>
      <a:defRPr lang="en-US"/>
    </a:defPPr>
    <a:lvl1pPr marL="0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1pPr>
    <a:lvl2pPr marL="651281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2pPr>
    <a:lvl3pPr marL="1302563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3pPr>
    <a:lvl4pPr marL="1953844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4pPr>
    <a:lvl5pPr marL="2605126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5pPr>
    <a:lvl6pPr marL="3256407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6pPr>
    <a:lvl7pPr marL="3907688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7pPr>
    <a:lvl8pPr marL="4558970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8pPr>
    <a:lvl9pPr marL="5210251" algn="l" defTabSz="1302563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C6"/>
    <a:srgbClr val="00B0F0"/>
    <a:srgbClr val="282828"/>
    <a:srgbClr val="D8E0E6"/>
    <a:srgbClr val="F3F6F8"/>
    <a:srgbClr val="AFDFEC"/>
    <a:srgbClr val="5BC8EE"/>
    <a:srgbClr val="FFDA22"/>
    <a:srgbClr val="85888D"/>
    <a:srgbClr val="31C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12" autoAdjust="0"/>
    <p:restoredTop sz="96696"/>
  </p:normalViewPr>
  <p:slideViewPr>
    <p:cSldViewPr snapToGrid="0" snapToObjects="1">
      <p:cViewPr varScale="1">
        <p:scale>
          <a:sx n="80" d="100"/>
          <a:sy n="80" d="100"/>
        </p:scale>
        <p:origin x="1173" y="39"/>
      </p:cViewPr>
      <p:guideLst>
        <p:guide orient="horz" pos="3071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FE346-E604-1B4E-9B2B-E45689E64B9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BD7F-CC90-B745-910D-0DE8F44E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1pPr>
    <a:lvl2pPr marL="651281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2pPr>
    <a:lvl3pPr marL="1302563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3pPr>
    <a:lvl4pPr marL="1953844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4pPr>
    <a:lvl5pPr marL="2605126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5pPr>
    <a:lvl6pPr marL="3256407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6pPr>
    <a:lvl7pPr marL="3907688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7pPr>
    <a:lvl8pPr marL="4558970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8pPr>
    <a:lvl9pPr marL="5210251" algn="l" defTabSz="1302563" rtl="0" eaLnBrk="1" latinLnBrk="0" hangingPunct="1">
      <a:defRPr sz="17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8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01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24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3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27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59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30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0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31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0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32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96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33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95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34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2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35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30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37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3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1714151-6111-41A1-A1B1-81A11111F1F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6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12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31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40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5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13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5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14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8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15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3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16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Times New Roman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874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17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28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20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0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F0C523F-A065-A747-BC42-4070F4922065}" type="slidenum">
              <a:rPr lang="en-GB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23</a:t>
            </a:fld>
            <a:endParaRPr lang="en-GB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28663"/>
            <a:ext cx="5014913" cy="3762375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27575"/>
            <a:ext cx="4994275" cy="44688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87" y="3503387"/>
            <a:ext cx="7327751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15" y="7221247"/>
            <a:ext cx="1879200" cy="2153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116" y="407363"/>
            <a:ext cx="2426400" cy="5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688050"/>
            <a:ext cx="12241906" cy="6931843"/>
          </a:xfrm>
        </p:spPr>
        <p:txBody>
          <a:bodyPr>
            <a:noAutofit/>
          </a:bodyPr>
          <a:lstStyle>
            <a:lvl1pPr marL="291600" indent="-291600">
              <a:lnSpc>
                <a:spcPts val="3600"/>
              </a:lnSpc>
              <a:defRPr sz="2800"/>
            </a:lvl1pPr>
            <a:lvl2pPr marL="657225" indent="-291600">
              <a:lnSpc>
                <a:spcPts val="3600"/>
              </a:lnSpc>
              <a:tabLst/>
              <a:defRPr sz="2800"/>
            </a:lvl2pPr>
            <a:lvl3pPr>
              <a:lnSpc>
                <a:spcPts val="3600"/>
              </a:lnSpc>
              <a:defRPr sz="2800"/>
            </a:lvl3pPr>
            <a:lvl4pPr>
              <a:lnSpc>
                <a:spcPts val="3600"/>
              </a:lnSpc>
              <a:defRPr sz="2800"/>
            </a:lvl4pPr>
            <a:lvl5pPr>
              <a:lnSpc>
                <a:spcPts val="3600"/>
              </a:lnSpc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595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874695"/>
          </a:xfrm>
        </p:spPr>
        <p:txBody>
          <a:bodyPr>
            <a:noAutofit/>
          </a:bodyPr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807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>
              <a:latin typeface="Abadi" panose="020B06040201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57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1224190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latin typeface="Abadi" panose="020B0604020104020204" pitchFamily="34" charset="0"/>
              </a:defRPr>
            </a:lvl1pPr>
            <a:lvl2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>
                <a:latin typeface="Abadi" panose="020B0604020104020204" pitchFamily="34" charset="0"/>
              </a:defRPr>
            </a:lvl2pPr>
            <a:lvl3pPr marL="6588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tabLst/>
              <a:defRPr sz="2800">
                <a:latin typeface="Abadi" panose="020B0604020104020204" pitchFamily="34" charset="0"/>
              </a:defRPr>
            </a:lvl3pPr>
            <a:lvl4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>
                <a:latin typeface="Abadi" panose="020B0604020104020204" pitchFamily="34" charset="0"/>
              </a:defRPr>
            </a:lvl4pPr>
            <a:lvl5pPr>
              <a:lnSpc>
                <a:spcPts val="3600"/>
              </a:lnSpc>
              <a:spcAft>
                <a:spcPts val="800"/>
              </a:spcAft>
              <a:defRPr sz="2800">
                <a:latin typeface="Abadi" panose="020B0604020104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Abadi" panose="020B0604020104020204" pitchFamily="34" charset="0"/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113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text 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458181" y="3806142"/>
            <a:ext cx="4144102" cy="4927894"/>
          </a:xfrm>
          <a:prstGeom prst="rect">
            <a:avLst/>
          </a:prstGeom>
          <a:solidFill>
            <a:srgbClr val="E6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9" y="1494000"/>
            <a:ext cx="8611929" cy="2205732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spcAft>
                <a:spcPts val="800"/>
              </a:spcAft>
              <a:buNone/>
              <a:defRPr sz="2000"/>
            </a:lvl1pPr>
            <a:lvl2pPr marL="230400" indent="-230400">
              <a:lnSpc>
                <a:spcPts val="2800"/>
              </a:lnSpc>
              <a:spcAft>
                <a:spcPts val="800"/>
              </a:spcAft>
              <a:buFont typeface="Arial" charset="0"/>
              <a:buChar char="•"/>
              <a:defRPr sz="2000"/>
            </a:lvl2pPr>
            <a:lvl3pPr marL="460800" indent="-230400">
              <a:lnSpc>
                <a:spcPts val="28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2000"/>
            </a:lvl3pPr>
            <a:lvl4pPr>
              <a:lnSpc>
                <a:spcPts val="2800"/>
              </a:lnSpc>
              <a:spcAft>
                <a:spcPts val="800"/>
              </a:spcAft>
              <a:defRPr sz="20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0988" y="3272962"/>
            <a:ext cx="414471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458181" y="3272962"/>
            <a:ext cx="414471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02283" y="3272962"/>
            <a:ext cx="4077193" cy="533180"/>
          </a:xfrm>
          <a:solidFill>
            <a:schemeClr val="accent1"/>
          </a:solidFill>
        </p:spPr>
        <p:txBody>
          <a:bodyPr lIns="158400"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0941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4000" indent="-234000">
              <a:lnSpc>
                <a:spcPts val="2600"/>
              </a:lnSpc>
              <a:spcAft>
                <a:spcPts val="800"/>
              </a:spcAft>
              <a:buFont typeface=".AppleSystemUIFont" charset="-120"/>
              <a:buChar char="-"/>
              <a:defRPr sz="1800"/>
            </a:lvl3pPr>
            <a:lvl4pPr marL="468000" indent="-2340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tabLst/>
              <a:defRPr sz="1800"/>
            </a:lvl4pPr>
            <a:lvl5pPr marL="702000" indent="-234000">
              <a:lnSpc>
                <a:spcPts val="2600"/>
              </a:lnSpc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29953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4000" indent="-234000">
              <a:lnSpc>
                <a:spcPts val="2600"/>
              </a:lnSpc>
              <a:spcAft>
                <a:spcPts val="800"/>
              </a:spcAft>
              <a:buFont typeface=".AppleSystemUIFont" charset="-120"/>
              <a:buChar char="-"/>
              <a:defRPr sz="1800"/>
            </a:lvl3pPr>
            <a:lvl4pPr marL="468000" indent="-2340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tabLst/>
              <a:defRPr sz="1800"/>
            </a:lvl4pPr>
            <a:lvl5pPr marL="702000" indent="-234000">
              <a:lnSpc>
                <a:spcPts val="2600"/>
              </a:lnSpc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731096" y="3884193"/>
            <a:ext cx="3948380" cy="4684064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1800" b="1"/>
            </a:lvl1pPr>
            <a:lvl2pPr marL="11113" indent="0">
              <a:lnSpc>
                <a:spcPts val="2600"/>
              </a:lnSpc>
              <a:spcAft>
                <a:spcPts val="800"/>
              </a:spcAft>
              <a:buNone/>
              <a:tabLst/>
              <a:defRPr sz="1800"/>
            </a:lvl2pPr>
            <a:lvl3pPr marL="234000" indent="-234000">
              <a:lnSpc>
                <a:spcPts val="2600"/>
              </a:lnSpc>
              <a:spcAft>
                <a:spcPts val="800"/>
              </a:spcAft>
              <a:buFont typeface=".AppleSystemUIFont" charset="-120"/>
              <a:buChar char="-"/>
              <a:defRPr sz="1800"/>
            </a:lvl3pPr>
            <a:lvl4pPr marL="468000" indent="-234000">
              <a:lnSpc>
                <a:spcPts val="2600"/>
              </a:lnSpc>
              <a:spcAft>
                <a:spcPts val="800"/>
              </a:spcAft>
              <a:buFont typeface="Arial" charset="0"/>
              <a:buChar char="•"/>
              <a:tabLst/>
              <a:defRPr sz="1800"/>
            </a:lvl4pPr>
            <a:lvl5pPr marL="702000" indent="-234000">
              <a:lnSpc>
                <a:spcPts val="2600"/>
              </a:lnSpc>
              <a:spcAft>
                <a:spcPts val="800"/>
              </a:spcAft>
              <a:buFont typeface="Wingdings" charset="2"/>
              <a:buChar char="§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80988" y="8734036"/>
            <a:ext cx="12298488" cy="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0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541731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7118064" y="1688050"/>
            <a:ext cx="5417317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1688050"/>
            <a:ext cx="6100224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73998" y="1767812"/>
            <a:ext cx="6049508" cy="697107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699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013206"/>
            <a:ext cx="12242808" cy="7725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32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600" y="1774770"/>
            <a:ext cx="6058799" cy="380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0990" y="1774770"/>
            <a:ext cx="6058799" cy="380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599" y="5937813"/>
            <a:ext cx="5928094" cy="2682080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560990" y="5937813"/>
            <a:ext cx="5928094" cy="2682080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77683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601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599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470550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59499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648448" y="1774770"/>
            <a:ext cx="2975058" cy="225353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3470550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6559499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9648448" y="4467828"/>
            <a:ext cx="2975060" cy="3923818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241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coloured 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170" y="4190686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116" y="407091"/>
            <a:ext cx="2426400" cy="583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34" y="3303926"/>
            <a:ext cx="5305716" cy="60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79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8047641"/>
          </a:xfrm>
        </p:spPr>
        <p:txBody>
          <a:bodyPr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492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57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hite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760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12243600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2187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2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65609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917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3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65609" y="381599"/>
            <a:ext cx="6058799" cy="4100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1600" y="381599"/>
            <a:ext cx="6058799" cy="8359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65609" y="4640399"/>
            <a:ext cx="6058799" cy="4100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7918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198"/>
            <a:ext cx="12242808" cy="7210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539021"/>
            <a:ext cx="12242202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images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1"/>
            <a:ext cx="6058800" cy="7210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65000" y="1141201"/>
            <a:ext cx="6058800" cy="721222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539021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64999" y="8539021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41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65000" y="1141201"/>
            <a:ext cx="6058800" cy="33522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0"/>
            <a:ext cx="6058800" cy="683802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65000" y="4627113"/>
            <a:ext cx="6058800" cy="335211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598" y="8197209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564999" y="8197209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564999" y="8568575"/>
            <a:ext cx="6058801" cy="4540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1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38200" y="1141199"/>
            <a:ext cx="3585600" cy="519217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1599" y="1141200"/>
            <a:ext cx="3585600" cy="44316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38200" y="6462000"/>
            <a:ext cx="3585600" cy="227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81599" y="5702400"/>
            <a:ext cx="3585600" cy="3038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085497" y="1141201"/>
            <a:ext cx="4820400" cy="36719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085497" y="4942800"/>
            <a:ext cx="4820400" cy="379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542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- coloured 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4038" y="4180250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43" y="407363"/>
            <a:ext cx="2424145" cy="583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18" y="3303926"/>
            <a:ext cx="5284147" cy="60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42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6827" y="1434162"/>
            <a:ext cx="10648788" cy="6279608"/>
          </a:xfrm>
        </p:spPr>
        <p:txBody>
          <a:bodyPr anchor="ctr"/>
          <a:lstStyle>
            <a:lvl1pPr marL="230188" indent="-219075">
              <a:lnSpc>
                <a:spcPts val="6000"/>
              </a:lnSpc>
              <a:spcAft>
                <a:spcPts val="1600"/>
              </a:spcAft>
              <a:buNone/>
              <a:tabLst/>
              <a:defRPr sz="5400">
                <a:solidFill>
                  <a:srgbClr val="2DBBAA"/>
                </a:solidFill>
              </a:defRPr>
            </a:lvl1pPr>
            <a:lvl2pPr marL="230188" indent="0">
              <a:lnSpc>
                <a:spcPts val="3600"/>
              </a:lnSpc>
              <a:spcAft>
                <a:spcPts val="1000"/>
              </a:spcAft>
              <a:buNone/>
              <a:tabLst/>
              <a:defRPr sz="2800"/>
            </a:lvl2pPr>
          </a:lstStyle>
          <a:p>
            <a:pPr lvl="0"/>
            <a:r>
              <a:rPr lang="en-GB" noProof="0" dirty="0"/>
              <a:t>“Click to edit </a:t>
            </a:r>
            <a:br>
              <a:rPr lang="en-GB" noProof="0" dirty="0"/>
            </a:br>
            <a:r>
              <a:rPr lang="en-GB" noProof="0" dirty="0"/>
              <a:t>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4969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006388" cy="9118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9768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06388" cy="911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439913"/>
            <a:ext cx="12242201" cy="8047641"/>
          </a:xfrm>
        </p:spPr>
        <p:txBody>
          <a:bodyPr anchor="ctr">
            <a:noAutofit/>
          </a:bodyPr>
          <a:lstStyle>
            <a:lvl1pPr>
              <a:lnSpc>
                <a:spcPts val="56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528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06388" cy="911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439913"/>
            <a:ext cx="12242201" cy="8047641"/>
          </a:xfrm>
        </p:spPr>
        <p:txBody>
          <a:bodyPr anchor="ctr">
            <a:noAutofit/>
          </a:bodyPr>
          <a:lstStyle>
            <a:lvl1pPr>
              <a:lnSpc>
                <a:spcPts val="56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3443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eo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0" y="5089838"/>
            <a:ext cx="3522993" cy="3156642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951040" y="2153209"/>
            <a:ext cx="2347200" cy="2380029"/>
          </a:xfrm>
          <a:prstGeom prst="ellipse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331299" y="5089838"/>
            <a:ext cx="3299073" cy="3156642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5330542" y="2153209"/>
            <a:ext cx="2347200" cy="2380029"/>
          </a:xfrm>
          <a:prstGeom prst="ellipse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9600498" y="5089838"/>
            <a:ext cx="3299073" cy="3156642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9578726" y="2153209"/>
            <a:ext cx="2347200" cy="2380029"/>
          </a:xfrm>
          <a:prstGeom prst="ellipse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0543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2"/>
            <a:ext cx="12242201" cy="55882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658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2277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99" y="3421009"/>
            <a:ext cx="6868287" cy="4730799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800"/>
              </a:spcAft>
              <a:buNone/>
              <a:defRPr sz="2800" b="1"/>
            </a:lvl1pPr>
            <a:lvl2pPr marL="292100" indent="-292100">
              <a:lnSpc>
                <a:spcPts val="3000"/>
              </a:lnSpc>
              <a:spcAft>
                <a:spcPts val="800"/>
              </a:spcAft>
              <a:buFont typeface=".AppleSystemUIFont" charset="-120"/>
              <a:buChar char="-"/>
              <a:tabLst/>
              <a:defRPr sz="2800"/>
            </a:lvl2pPr>
            <a:lvl3pPr marL="583200" indent="-2916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tabLst/>
              <a:defRPr sz="2800"/>
            </a:lvl3pPr>
            <a:lvl4pPr marL="874800" indent="-291600">
              <a:lnSpc>
                <a:spcPts val="2800"/>
              </a:lnSpc>
              <a:spcAft>
                <a:spcPts val="800"/>
              </a:spcAft>
              <a:buFont typeface="Wingdings" charset="2"/>
              <a:buChar char="§"/>
              <a:defRPr sz="2800"/>
            </a:lvl4pPr>
            <a:lvl5pPr>
              <a:lnSpc>
                <a:spcPts val="3000"/>
              </a:lnSpc>
              <a:spcAft>
                <a:spcPts val="800"/>
              </a:spcAft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599" y="1686788"/>
            <a:ext cx="6868287" cy="1554122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Aft>
                <a:spcPts val="0"/>
              </a:spcAft>
              <a:buNone/>
              <a:defRPr sz="3200" b="0">
                <a:solidFill>
                  <a:schemeClr val="accent4"/>
                </a:solidFill>
              </a:defRPr>
            </a:lvl1pPr>
            <a:lvl2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2pPr>
            <a:lvl3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tabLst/>
              <a:defRPr sz="2200"/>
            </a:lvl3pPr>
            <a:lvl4pPr>
              <a:lnSpc>
                <a:spcPts val="2800"/>
              </a:lnSpc>
              <a:spcAft>
                <a:spcPts val="800"/>
              </a:spcAft>
              <a:defRPr sz="2000"/>
            </a:lvl4pPr>
            <a:lvl5pPr>
              <a:lnSpc>
                <a:spcPts val="3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8066314" y="1774371"/>
            <a:ext cx="4555880" cy="6585858"/>
          </a:xfrm>
          <a:solidFill>
            <a:schemeClr val="accent4"/>
          </a:solidFill>
        </p:spPr>
        <p:txBody>
          <a:bodyPr lIns="324000" tIns="216000">
            <a:noAutofit/>
          </a:bodyPr>
          <a:lstStyle>
            <a:lvl1pPr marL="0" indent="0">
              <a:lnSpc>
                <a:spcPts val="3000"/>
              </a:lnSpc>
              <a:spcBef>
                <a:spcPts val="84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230400" indent="-230400">
              <a:lnSpc>
                <a:spcPts val="3000"/>
              </a:lnSpc>
              <a:spcBef>
                <a:spcPts val="840"/>
              </a:spcBef>
              <a:spcAft>
                <a:spcPts val="0"/>
              </a:spcAft>
              <a:buFont typeface=".AppleSystemUIFont" charset="-120"/>
              <a:buChar char="-"/>
              <a:defRPr sz="2400">
                <a:solidFill>
                  <a:schemeClr val="bg1"/>
                </a:solidFill>
              </a:defRPr>
            </a:lvl2pPr>
            <a:lvl3pPr marL="460800" indent="-230400">
              <a:lnSpc>
                <a:spcPts val="2200"/>
              </a:lnSpc>
              <a:spcBef>
                <a:spcPts val="840"/>
              </a:spcBef>
              <a:spcAft>
                <a:spcPts val="0"/>
              </a:spcAft>
              <a:buFont typeface="Arial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691200" indent="-230400">
              <a:lnSpc>
                <a:spcPts val="2800"/>
              </a:lnSpc>
              <a:spcBef>
                <a:spcPts val="840"/>
              </a:spcBef>
              <a:spcAft>
                <a:spcPts val="0"/>
              </a:spcAft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>
              <a:lnSpc>
                <a:spcPts val="3000"/>
              </a:lnSpc>
              <a:spcBef>
                <a:spcPts val="840"/>
              </a:spcBef>
              <a:spcAft>
                <a:spcPts val="0"/>
              </a:spcAf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8266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30"/>
          </p:nvPr>
        </p:nvSpPr>
        <p:spPr>
          <a:xfrm>
            <a:off x="936866" y="3865883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32"/>
          </p:nvPr>
        </p:nvSpPr>
        <p:spPr>
          <a:xfrm>
            <a:off x="936866" y="1393651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33"/>
          </p:nvPr>
        </p:nvSpPr>
        <p:spPr>
          <a:xfrm>
            <a:off x="4892812" y="1393651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34"/>
          </p:nvPr>
        </p:nvSpPr>
        <p:spPr>
          <a:xfrm>
            <a:off x="8848758" y="1393651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35"/>
          </p:nvPr>
        </p:nvSpPr>
        <p:spPr>
          <a:xfrm>
            <a:off x="936866" y="6338115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36"/>
          </p:nvPr>
        </p:nvSpPr>
        <p:spPr>
          <a:xfrm>
            <a:off x="4892812" y="6338115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37"/>
          </p:nvPr>
        </p:nvSpPr>
        <p:spPr>
          <a:xfrm>
            <a:off x="8848758" y="6338115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38"/>
          </p:nvPr>
        </p:nvSpPr>
        <p:spPr>
          <a:xfrm>
            <a:off x="4892812" y="3865883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39"/>
          </p:nvPr>
        </p:nvSpPr>
        <p:spPr>
          <a:xfrm>
            <a:off x="8848758" y="3865883"/>
            <a:ext cx="3221999" cy="2152800"/>
          </a:xfrm>
          <a:solidFill>
            <a:schemeClr val="accent4"/>
          </a:solidFill>
        </p:spPr>
        <p:txBody>
          <a:bodyPr lIns="36000" rIns="36000" anchor="ctr"/>
          <a:lstStyle>
            <a:lvl1pPr marL="0" indent="0" algn="ctr">
              <a:lnSpc>
                <a:spcPts val="3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9" y="1678780"/>
            <a:ext cx="6813858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7794769" y="1705136"/>
            <a:ext cx="4734202" cy="333425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7359915" y="2038561"/>
            <a:ext cx="5477780" cy="68840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4852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- coloured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4038" y="4197614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43" y="407363"/>
            <a:ext cx="2424145" cy="583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18" y="3316256"/>
            <a:ext cx="5284147" cy="60415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629835" y="-2259106"/>
            <a:ext cx="184731" cy="486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472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text and graph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9" y="1678780"/>
            <a:ext cx="6813858" cy="6931843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ts val="3600"/>
              </a:lnSpc>
              <a:spcAft>
                <a:spcPts val="800"/>
              </a:spcAft>
              <a:buFont typeface="Arial" charset="0"/>
              <a:buNone/>
              <a:defRPr sz="2800"/>
            </a:lvl2pPr>
            <a:lvl3pPr marL="291600" indent="-291600">
              <a:lnSpc>
                <a:spcPts val="3600"/>
              </a:lnSpc>
              <a:spcAft>
                <a:spcPts val="800"/>
              </a:spcAft>
              <a:buFont typeface=".AppleSystemUIFont" charset="-120"/>
              <a:buChar char="-"/>
              <a:defRPr sz="2800"/>
            </a:lvl3pPr>
            <a:lvl4pPr marL="583200" indent="-291600">
              <a:lnSpc>
                <a:spcPts val="3600"/>
              </a:lnSpc>
              <a:spcAft>
                <a:spcPts val="800"/>
              </a:spcAft>
              <a:buFont typeface="Arial" charset="0"/>
              <a:buChar char="•"/>
              <a:defRPr sz="2800"/>
            </a:lvl4pPr>
            <a:lvl5pPr marL="874800" indent="-291600">
              <a:lnSpc>
                <a:spcPts val="3600"/>
              </a:lnSpc>
              <a:spcAft>
                <a:spcPts val="800"/>
              </a:spcAft>
              <a:buFont typeface="Wingdings" charset="2"/>
              <a:buChar char="§"/>
              <a:defRPr sz="2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7794769" y="1705136"/>
            <a:ext cx="4734202" cy="333425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spcAft>
                <a:spcPts val="80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7359915" y="2038561"/>
            <a:ext cx="5477780" cy="68840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55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572138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472376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91874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0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6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804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 and graph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572138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472376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91874" y="1685656"/>
            <a:ext cx="5973446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0" y="2096125"/>
            <a:ext cx="6365319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6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647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309282"/>
            <a:ext cx="12241906" cy="4893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80987" y="1816288"/>
            <a:ext cx="12242519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380987" y="2139669"/>
            <a:ext cx="12242520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214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on white background">
    <p:bg>
      <p:bgPr>
        <a:solidFill>
          <a:srgbClr val="F3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003200" cy="911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80987" y="8571160"/>
            <a:ext cx="12456707" cy="524713"/>
          </a:xfrm>
        </p:spPr>
        <p:txBody>
          <a:bodyPr wrap="square">
            <a:noAutofit/>
          </a:bodyPr>
          <a:lstStyle>
            <a:lvl1pPr marL="2468563" indent="-2468563">
              <a:lnSpc>
                <a:spcPts val="1600"/>
              </a:lnSpc>
              <a:spcAft>
                <a:spcPts val="800"/>
              </a:spcAft>
              <a:buNone/>
              <a:tabLst>
                <a:tab pos="2466975" algn="l"/>
              </a:tabLst>
              <a:defRPr sz="1200" b="0">
                <a:solidFill>
                  <a:srgbClr val="85888D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380987" y="2139669"/>
            <a:ext cx="12242520" cy="627040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>
          <a:xfrm>
            <a:off x="380988" y="828137"/>
            <a:ext cx="12242518" cy="47456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80987" y="1816288"/>
            <a:ext cx="12242519" cy="461665"/>
          </a:xfrm>
        </p:spPr>
        <p:txBody>
          <a:bodyPr wrap="square">
            <a:sp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None/>
              <a:defRPr sz="2800" b="0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/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/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.HelveticaNeueDeskInterface-Regular" charset="0"/>
              <a:buChar char="–"/>
              <a:defRPr sz="2200"/>
            </a:lvl4pPr>
            <a:lvl5pPr>
              <a:lnSpc>
                <a:spcPts val="2800"/>
              </a:lnSpc>
              <a:spcAft>
                <a:spcPts val="800"/>
              </a:spcAft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955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, text and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286132"/>
            <a:ext cx="12241906" cy="48937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598" y="1386934"/>
            <a:ext cx="7547059" cy="6931843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8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0" indent="0">
              <a:lnSpc>
                <a:spcPts val="3000"/>
              </a:lnSpc>
              <a:spcAft>
                <a:spcPts val="800"/>
              </a:spcAft>
              <a:buFont typeface="Arial" charset="0"/>
              <a:buNone/>
              <a:defRPr sz="2200">
                <a:solidFill>
                  <a:schemeClr val="tx1"/>
                </a:solidFill>
              </a:defRPr>
            </a:lvl2pPr>
            <a:lvl3pPr marL="230400" indent="-230400">
              <a:lnSpc>
                <a:spcPts val="3000"/>
              </a:lnSpc>
              <a:spcAft>
                <a:spcPts val="800"/>
              </a:spcAft>
              <a:buFont typeface=".AppleSystemUIFont" charset="-120"/>
              <a:buChar char="-"/>
              <a:defRPr sz="2200">
                <a:solidFill>
                  <a:schemeClr val="tx1"/>
                </a:solidFill>
              </a:defRPr>
            </a:lvl3pPr>
            <a:lvl4pPr marL="460800" indent="-230400">
              <a:lnSpc>
                <a:spcPts val="3000"/>
              </a:lnSpc>
              <a:spcAft>
                <a:spcPts val="800"/>
              </a:spcAft>
              <a:buFont typeface="Arial" charset="0"/>
              <a:buChar char="•"/>
              <a:defRPr sz="2200">
                <a:solidFill>
                  <a:schemeClr val="tx1"/>
                </a:solidFill>
              </a:defRPr>
            </a:lvl4pPr>
            <a:lvl5pPr marL="691200" indent="-230400">
              <a:lnSpc>
                <a:spcPts val="3000"/>
              </a:lnSpc>
              <a:spcAft>
                <a:spcPts val="800"/>
              </a:spcAft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8" y="8563326"/>
            <a:ext cx="698400" cy="7996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995734" y="9333551"/>
            <a:ext cx="3506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noProof="0" dirty="0">
                <a:solidFill>
                  <a:schemeClr val="tx1"/>
                </a:solidFill>
              </a:rPr>
              <a:t>Imperial means Intelligent Business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23700" y="9282751"/>
            <a:ext cx="799806" cy="27699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200"/>
            </a:lvl1pPr>
          </a:lstStyle>
          <a:p>
            <a:pPr lvl="0"/>
            <a:fld id="{1CF308DF-A0FB-984D-BFF5-BCA52FB96EDD}" type="slidenum">
              <a:rPr lang="en-GB" noProof="0" smtClean="0"/>
              <a:pPr lv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671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 - coloured ">
    <p:bg>
      <p:bgPr>
        <a:solidFill>
          <a:srgbClr val="D8E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038" y="3213230"/>
            <a:ext cx="6204624" cy="493297"/>
          </a:xfrm>
        </p:spPr>
        <p:txBody>
          <a:bodyPr anchor="t"/>
          <a:lstStyle>
            <a:lvl1pPr algn="l">
              <a:defRPr sz="3400">
                <a:solidFill>
                  <a:srgbClr val="282828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170" y="4191843"/>
            <a:ext cx="6200492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rgbClr val="282828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66430" y="8895302"/>
            <a:ext cx="5860871" cy="51911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800"/>
              </a:lnSpc>
              <a:defRPr sz="1400">
                <a:solidFill>
                  <a:srgbClr val="282828"/>
                </a:solidFill>
              </a:defRPr>
            </a:lvl1pPr>
          </a:lstStyle>
          <a:p>
            <a:r>
              <a:rPr lang="en-GB"/>
              <a:t>Smallprint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43" y="407158"/>
            <a:ext cx="2424145" cy="583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18" y="3316256"/>
            <a:ext cx="5284146" cy="60415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629835" y="-2259106"/>
            <a:ext cx="184731" cy="486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0987"/>
            <a:ext cx="2296800" cy="549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83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- colou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88" y="3503387"/>
            <a:ext cx="7216810" cy="493297"/>
          </a:xfrm>
        </p:spPr>
        <p:txBody>
          <a:bodyPr anchor="t"/>
          <a:lstStyle>
            <a:lvl1pPr algn="l">
              <a:defRPr sz="3400">
                <a:solidFill>
                  <a:srgbClr val="282828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94" y="4472484"/>
            <a:ext cx="7212004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85794" y="6175444"/>
            <a:ext cx="7212004" cy="5191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8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Smallprint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1756"/>
            <a:ext cx="2296800" cy="5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243" y="407363"/>
            <a:ext cx="2424145" cy="583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7221247"/>
            <a:ext cx="1879200" cy="21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4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800" y="8838000"/>
            <a:ext cx="2440800" cy="587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8586000"/>
            <a:ext cx="3099600" cy="7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ship slide">
    <p:bg>
      <p:bgPr>
        <a:solidFill>
          <a:srgbClr val="D8E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00" y="8784000"/>
            <a:ext cx="2440800" cy="5874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0988" y="4069096"/>
            <a:ext cx="12064788" cy="487313"/>
          </a:xfrm>
        </p:spPr>
        <p:txBody>
          <a:bodyPr anchor="t"/>
          <a:lstStyle>
            <a:lvl1pPr algn="l">
              <a:defRPr sz="3400">
                <a:solidFill>
                  <a:srgbClr val="282828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0988" y="4804943"/>
            <a:ext cx="12064788" cy="1454011"/>
          </a:xfrm>
        </p:spPr>
        <p:txBody>
          <a:bodyPr/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rgbClr val="282828"/>
                </a:solidFill>
              </a:defRPr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8" y="380988"/>
            <a:ext cx="3099600" cy="79067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17846" y="190005"/>
            <a:ext cx="3144858" cy="13821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688050"/>
            <a:ext cx="6158096" cy="6931843"/>
          </a:xfrm>
        </p:spPr>
        <p:txBody>
          <a:bodyPr>
            <a:noAutofit/>
          </a:bodyPr>
          <a:lstStyle>
            <a:lvl1pPr marL="291600" indent="-291600">
              <a:lnSpc>
                <a:spcPts val="4000"/>
              </a:lnSpc>
              <a:defRPr sz="3200"/>
            </a:lvl1pPr>
            <a:lvl2pPr marL="657225" indent="-291600">
              <a:lnSpc>
                <a:spcPts val="4000"/>
              </a:lnSpc>
              <a:tabLst/>
              <a:defRPr sz="3200"/>
            </a:lvl2pPr>
            <a:lvl3pPr>
              <a:lnSpc>
                <a:spcPts val="4000"/>
              </a:lnSpc>
              <a:defRPr sz="3200"/>
            </a:lvl3pPr>
            <a:lvl4pPr>
              <a:lnSpc>
                <a:spcPts val="4000"/>
              </a:lnSpc>
              <a:defRPr sz="3200"/>
            </a:lvl4pPr>
            <a:lvl5pPr>
              <a:lnSpc>
                <a:spcPts val="4000"/>
              </a:lnSpc>
              <a:defRPr sz="3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894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3014775" cy="9118584"/>
          </a:xfrm>
          <a:prstGeom prst="rect">
            <a:avLst/>
          </a:prstGeom>
          <a:solidFill>
            <a:srgbClr val="F3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600" y="309281"/>
            <a:ext cx="12241906" cy="48731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600" y="1688050"/>
            <a:ext cx="5920346" cy="69318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995734" y="9333551"/>
            <a:ext cx="3506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noProof="0" dirty="0">
                <a:solidFill>
                  <a:schemeClr val="tx1"/>
                </a:solidFill>
              </a:rPr>
              <a:t>Imperial means Intelligent Business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3359" y="9333551"/>
            <a:ext cx="3506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30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tx1"/>
                </a:solidFill>
              </a:rPr>
              <a:t>Imperial College Business School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823700" y="9282751"/>
            <a:ext cx="799806" cy="27699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200"/>
            </a:lvl1pPr>
          </a:lstStyle>
          <a:p>
            <a:pPr lvl="0"/>
            <a:fld id="{1CF308DF-A0FB-984D-BFF5-BCA52FB96EDD}" type="slidenum">
              <a:rPr lang="en-GB" noProof="0" smtClean="0"/>
              <a:pPr lv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05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33" r:id="rId3"/>
    <p:sldLayoutId id="2147483734" r:id="rId4"/>
    <p:sldLayoutId id="2147483735" r:id="rId5"/>
    <p:sldLayoutId id="2147483742" r:id="rId6"/>
    <p:sldLayoutId id="2147483698" r:id="rId7"/>
    <p:sldLayoutId id="2147483740" r:id="rId8"/>
    <p:sldLayoutId id="2147483741" r:id="rId9"/>
    <p:sldLayoutId id="2147483736" r:id="rId10"/>
    <p:sldLayoutId id="2147483700" r:id="rId11"/>
    <p:sldLayoutId id="2147483701" r:id="rId12"/>
    <p:sldLayoutId id="2147483702" r:id="rId13"/>
    <p:sldLayoutId id="2147483725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10" r:id="rId21"/>
    <p:sldLayoutId id="2147483709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23" r:id="rId29"/>
    <p:sldLayoutId id="2147483719" r:id="rId30"/>
    <p:sldLayoutId id="2147483720" r:id="rId31"/>
    <p:sldLayoutId id="2147483721" r:id="rId32"/>
    <p:sldLayoutId id="2147483737" r:id="rId33"/>
    <p:sldLayoutId id="2147483722" r:id="rId34"/>
    <p:sldLayoutId id="2147483724" r:id="rId35"/>
    <p:sldLayoutId id="2147483728" r:id="rId36"/>
    <p:sldLayoutId id="2147483726" r:id="rId37"/>
    <p:sldLayoutId id="2147483727" r:id="rId38"/>
    <p:sldLayoutId id="2147483729" r:id="rId39"/>
    <p:sldLayoutId id="2147483738" r:id="rId40"/>
    <p:sldLayoutId id="2147483730" r:id="rId41"/>
    <p:sldLayoutId id="2147483739" r:id="rId42"/>
    <p:sldLayoutId id="2147483731" r:id="rId43"/>
    <p:sldLayoutId id="2147483732" r:id="rId44"/>
    <p:sldLayoutId id="2147483743" r:id="rId45"/>
  </p:sldLayoutIdLst>
  <p:hf sldNum="0" hdr="0" dt="0"/>
  <p:txStyles>
    <p:titleStyle>
      <a:lvl1pPr algn="l" defTabSz="1300277" rtl="0" eaLnBrk="1" latinLnBrk="0" hangingPunct="1">
        <a:lnSpc>
          <a:spcPts val="38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600" indent="-29160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.AppleSystemUIFont" charset="-120"/>
        <a:buChar char="-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83200" indent="-29160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74800" indent="-29160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Wingdings" charset="2"/>
        <a:buChar char="§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1113" indent="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13" indent="0" algn="l" defTabSz="1300277" rtl="0" eaLnBrk="1" latinLnBrk="0" hangingPunct="1">
        <a:lnSpc>
          <a:spcPts val="4000"/>
        </a:lnSpc>
        <a:spcBef>
          <a:spcPts val="0"/>
        </a:spcBef>
        <a:spcAft>
          <a:spcPts val="1000"/>
        </a:spcAft>
        <a:buFont typeface="Arial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1" userDrawn="1">
          <p15:clr>
            <a:srgbClr val="F26B43"/>
          </p15:clr>
        </p15:guide>
        <p15:guide id="2" pos="4096" userDrawn="1">
          <p15:clr>
            <a:srgbClr val="F26B43"/>
          </p15:clr>
        </p15:guide>
        <p15:guide id="3" pos="7952" userDrawn="1">
          <p15:clr>
            <a:srgbClr val="F26B43"/>
          </p15:clr>
        </p15:guide>
        <p15:guide id="4" pos="47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0.png"/><Relationship Id="rId4" Type="http://schemas.openxmlformats.org/officeDocument/2006/relationships/image" Target="../media/image3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10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40.png"/><Relationship Id="rId7" Type="http://schemas.openxmlformats.org/officeDocument/2006/relationships/image" Target="../media/image4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re_are_known_known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50.png"/><Relationship Id="rId7" Type="http://schemas.openxmlformats.org/officeDocument/2006/relationships/image" Target="../media/image59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0.pn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2.png"/><Relationship Id="rId4" Type="http://schemas.openxmlformats.org/officeDocument/2006/relationships/image" Target="../media/image6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tatdist.ksmzn.com/" TargetMode="External"/><Relationship Id="rId5" Type="http://schemas.openxmlformats.org/officeDocument/2006/relationships/image" Target="../media/image641.png"/><Relationship Id="rId4" Type="http://schemas.openxmlformats.org/officeDocument/2006/relationships/image" Target="../media/image6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3.png"/><Relationship Id="rId5" Type="http://schemas.openxmlformats.org/officeDocument/2006/relationships/image" Target="../media/image81.tiff"/><Relationship Id="rId4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55ACB-3836-4100-A70B-91B20905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217960"/>
            <a:ext cx="6459518" cy="48446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4334" y="7002048"/>
            <a:ext cx="10267530" cy="2436564"/>
          </a:xfrm>
        </p:spPr>
        <p:txBody>
          <a:bodyPr/>
          <a:lstStyle/>
          <a:p>
            <a:r>
              <a:rPr lang="en-GB" sz="6600" dirty="0">
                <a:latin typeface="Abadi" panose="020B0604020104020204" pitchFamily="34" charset="0"/>
              </a:rPr>
              <a:t>Testing Times </a:t>
            </a:r>
            <a:r>
              <a:rPr lang="en-GB" sz="3600" dirty="0">
                <a:latin typeface="Abadi" panose="020B0604020104020204" pitchFamily="34" charset="0"/>
              </a:rPr>
              <a:t>– </a:t>
            </a:r>
            <a:br>
              <a:rPr lang="en-GB" sz="3600" dirty="0">
                <a:latin typeface="Abadi" panose="020B0604020104020204" pitchFamily="34" charset="0"/>
              </a:rPr>
            </a:br>
            <a:br>
              <a:rPr lang="en-GB" sz="3600" dirty="0">
                <a:latin typeface="Abadi" panose="020B0604020104020204" pitchFamily="34" charset="0"/>
              </a:rPr>
            </a:br>
            <a:r>
              <a:rPr lang="en-GB" sz="3600" dirty="0">
                <a:latin typeface="Abadi" panose="020B0604020104020204" pitchFamily="34" charset="0"/>
              </a:rPr>
              <a:t>How to decide when to take an econometric result serious</a:t>
            </a:r>
            <a:br>
              <a:rPr lang="en-GB" sz="3600" dirty="0">
                <a:latin typeface="Abadi" panose="020B0604020104020204" pitchFamily="34" charset="0"/>
              </a:rPr>
            </a:br>
            <a:endParaRPr lang="en-GB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1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6BA6A-D79B-4D72-AF31-A6D0B8ED7A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82729" y="858006"/>
            <a:ext cx="10181184" cy="6905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4A9D64-1FDE-408E-9BA3-D8D538D4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do it many times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03E07E1-FEFE-469C-8E94-F7DA23640AE7}"/>
              </a:ext>
            </a:extLst>
          </p:cNvPr>
          <p:cNvSpPr/>
          <p:nvPr/>
        </p:nvSpPr>
        <p:spPr>
          <a:xfrm>
            <a:off x="5919019" y="6371303"/>
            <a:ext cx="3775587" cy="1199536"/>
          </a:xfrm>
          <a:prstGeom prst="wedgeRectCallout">
            <a:avLst>
              <a:gd name="adj1" fmla="val -49169"/>
              <a:gd name="adj2" fmla="val -185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Each time we get a slightly different line</a:t>
            </a:r>
          </a:p>
        </p:txBody>
      </p:sp>
    </p:spTree>
    <p:extLst>
      <p:ext uri="{BB962C8B-B14F-4D97-AF65-F5344CB8AC3E}">
        <p14:creationId xmlns:p14="http://schemas.microsoft.com/office/powerpoint/2010/main" val="3157427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06B57-1DA0-4406-BB41-76A8F6040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9"/>
          <a:stretch/>
        </p:blipFill>
        <p:spPr>
          <a:xfrm>
            <a:off x="-265176" y="3154679"/>
            <a:ext cx="8229600" cy="3639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F90725-62D2-48F9-AD36-985AE3ECA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4"/>
          <a:stretch/>
        </p:blipFill>
        <p:spPr>
          <a:xfrm>
            <a:off x="6165919" y="3246645"/>
            <a:ext cx="6761036" cy="3796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B8F706E4-63FE-4C1F-B159-9D201BBBBD31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65581" y="473033"/>
                <a:ext cx="9829892" cy="948289"/>
              </a:xfrm>
            </p:spPr>
            <p:txBody>
              <a:bodyPr/>
              <a:lstStyle/>
              <a:p>
                <a:r>
                  <a:rPr lang="en-GB" dirty="0">
                    <a:latin typeface="Palatino Linotype" charset="0"/>
                  </a:rPr>
                  <a:t>Let’s look at </a:t>
                </a:r>
                <a:r>
                  <a:rPr lang="en-GB" u="sng" dirty="0">
                    <a:latin typeface="Palatino Linotype" charset="0"/>
                  </a:rPr>
                  <a:t>histogram</a:t>
                </a:r>
                <a:r>
                  <a:rPr lang="en-GB" dirty="0">
                    <a:latin typeface="Palatino Linotype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Palatino Linotype" charset="0"/>
                  </a:rPr>
                  <a:t> for 1000 replications of drawing a sample</a:t>
                </a:r>
                <a:endParaRPr lang="en-US" dirty="0">
                  <a:latin typeface="Palatino Linotype" charset="0"/>
                </a:endParaRPr>
              </a:p>
            </p:txBody>
          </p:sp>
        </mc:Choice>
        <mc:Fallback xmlns="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B8F706E4-63FE-4C1F-B159-9D201BBBB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5581" y="473033"/>
                <a:ext cx="9829892" cy="948289"/>
              </a:xfrm>
              <a:blipFill>
                <a:blip r:embed="rId4"/>
                <a:stretch>
                  <a:fillRect l="-2667" t="-17419" r="-3474" b="-2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55721F4-E481-46F1-9C87-8D406578957A}"/>
                  </a:ext>
                </a:extLst>
              </p:cNvPr>
              <p:cNvSpPr/>
              <p:nvPr/>
            </p:nvSpPr>
            <p:spPr>
              <a:xfrm>
                <a:off x="4407408" y="7384868"/>
                <a:ext cx="5023463" cy="1356795"/>
              </a:xfrm>
              <a:prstGeom prst="wedgeRectCallout">
                <a:avLst>
                  <a:gd name="adj1" fmla="val 29832"/>
                  <a:gd name="adj2" fmla="val -11837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/>
                  <a:t>Surface area of bar represents what fraction of estimates fall in between a particular interval (e.g. about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×0.1=3% </m:t>
                    </m:r>
                  </m:oMath>
                </a14:m>
                <a:r>
                  <a:rPr lang="en-GB" sz="2000" dirty="0"/>
                  <a:t>between -0.6 &amp; -0.5)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55721F4-E481-46F1-9C87-8D4065789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408" y="7384868"/>
                <a:ext cx="5023463" cy="1356795"/>
              </a:xfrm>
              <a:prstGeom prst="wedgeRectCallout">
                <a:avLst>
                  <a:gd name="adj1" fmla="val 29832"/>
                  <a:gd name="adj2" fmla="val -118378"/>
                </a:avLst>
              </a:prstGeom>
              <a:blipFill>
                <a:blip r:embed="rId5"/>
                <a:stretch>
                  <a:fillRect l="-242" r="-1695" b="-34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EBE86D5-0FB8-4A98-B7EB-C635155DBD90}"/>
              </a:ext>
            </a:extLst>
          </p:cNvPr>
          <p:cNvSpPr/>
          <p:nvPr/>
        </p:nvSpPr>
        <p:spPr>
          <a:xfrm>
            <a:off x="207264" y="1624211"/>
            <a:ext cx="6629400" cy="1353312"/>
          </a:xfrm>
          <a:prstGeom prst="wedgeRectCallout">
            <a:avLst>
              <a:gd name="adj1" fmla="val -13167"/>
              <a:gd name="adj2" fmla="val 247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How many cases fall in a particular interval (e.g. about 30 between -0.6 &amp; -0.5)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749DA6-51D9-4179-ABBA-4066489D2772}"/>
              </a:ext>
            </a:extLst>
          </p:cNvPr>
          <p:cNvCxnSpPr>
            <a:cxnSpLocks/>
          </p:cNvCxnSpPr>
          <p:nvPr/>
        </p:nvCxnSpPr>
        <p:spPr>
          <a:xfrm flipH="1">
            <a:off x="685800" y="5705856"/>
            <a:ext cx="1911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2A12080B-9D8B-4D90-8A73-7A9E4E4C3BB2}"/>
              </a:ext>
            </a:extLst>
          </p:cNvPr>
          <p:cNvSpPr/>
          <p:nvPr/>
        </p:nvSpPr>
        <p:spPr>
          <a:xfrm>
            <a:off x="6949795" y="2905388"/>
            <a:ext cx="1557574" cy="935790"/>
          </a:xfrm>
          <a:prstGeom prst="flowChartOffpage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Share falling into bin over bin-width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1C2636-0621-45FD-9DA1-EE12F65E360A}"/>
              </a:ext>
            </a:extLst>
          </p:cNvPr>
          <p:cNvSpPr/>
          <p:nvPr/>
        </p:nvSpPr>
        <p:spPr>
          <a:xfrm>
            <a:off x="10656380" y="5673276"/>
            <a:ext cx="1664208" cy="13535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2F0E6F-F3DE-4092-ABB7-9855BE7F445E}"/>
              </a:ext>
            </a:extLst>
          </p:cNvPr>
          <p:cNvCxnSpPr>
            <a:cxnSpLocks/>
          </p:cNvCxnSpPr>
          <p:nvPr/>
        </p:nvCxnSpPr>
        <p:spPr>
          <a:xfrm flipH="1">
            <a:off x="6450106" y="5858256"/>
            <a:ext cx="1911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EEDB4D-94F1-4195-873B-0FCAD9AE783F}"/>
              </a:ext>
            </a:extLst>
          </p:cNvPr>
          <p:cNvCxnSpPr>
            <a:cxnSpLocks/>
          </p:cNvCxnSpPr>
          <p:nvPr/>
        </p:nvCxnSpPr>
        <p:spPr>
          <a:xfrm>
            <a:off x="2586059" y="6414247"/>
            <a:ext cx="0" cy="872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E3BB2B-138A-46E7-B52F-EAB4A900B62C}"/>
              </a:ext>
            </a:extLst>
          </p:cNvPr>
          <p:cNvSpPr txBox="1"/>
          <p:nvPr/>
        </p:nvSpPr>
        <p:spPr>
          <a:xfrm>
            <a:off x="2281767" y="7286812"/>
            <a:ext cx="6900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GB" sz="1400" dirty="0"/>
              <a:t>-0.6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CF050DE0-1858-408E-8F1C-164A9D3FD7CD}"/>
              </a:ext>
            </a:extLst>
          </p:cNvPr>
          <p:cNvSpPr/>
          <p:nvPr/>
        </p:nvSpPr>
        <p:spPr>
          <a:xfrm>
            <a:off x="9687112" y="7188200"/>
            <a:ext cx="2633476" cy="1638130"/>
          </a:xfrm>
          <a:prstGeom prst="wedgeRectCallout">
            <a:avLst>
              <a:gd name="adj1" fmla="val 14882"/>
              <a:gd name="adj2" fmla="val -60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What is the probability of that we get a value between 0.5 and 1? </a:t>
            </a:r>
          </a:p>
          <a:p>
            <a:pPr algn="ctr"/>
            <a:r>
              <a:rPr lang="en-GB" sz="1600" dirty="0"/>
              <a:t>Sum up the area of all bars</a:t>
            </a:r>
          </a:p>
        </p:txBody>
      </p:sp>
    </p:spTree>
    <p:extLst>
      <p:ext uri="{BB962C8B-B14F-4D97-AF65-F5344CB8AC3E}">
        <p14:creationId xmlns:p14="http://schemas.microsoft.com/office/powerpoint/2010/main" val="69340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65581" y="473033"/>
            <a:ext cx="9829892" cy="948289"/>
          </a:xfrm>
        </p:spPr>
        <p:txBody>
          <a:bodyPr/>
          <a:lstStyle/>
          <a:p>
            <a:r>
              <a:rPr lang="en-GB" dirty="0">
                <a:latin typeface="Palatino Linotype" charset="0"/>
              </a:rPr>
              <a:t>A density plot: making bins narrower</a:t>
            </a:r>
            <a:endParaRPr lang="en-US" dirty="0">
              <a:latin typeface="Palatino Linotyp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105656" y="3542893"/>
            <a:ext cx="8795075" cy="456803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782896" y="1641081"/>
            <a:ext cx="8413358" cy="948289"/>
          </a:xfrm>
          <a:prstGeom prst="wedgeRoundRectCallout">
            <a:avLst>
              <a:gd name="adj1" fmla="val -12892"/>
              <a:gd name="adj2" fmla="val 6352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44"/>
              <a:t>Distribution is very close to a normal distribution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1521B8-9F0B-4062-A2DC-A2DAEE69AFA2}"/>
              </a:ext>
            </a:extLst>
          </p:cNvPr>
          <p:cNvSpPr/>
          <p:nvPr/>
        </p:nvSpPr>
        <p:spPr>
          <a:xfrm>
            <a:off x="2050778" y="6421578"/>
            <a:ext cx="2350008" cy="13535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690A2-DF74-4D16-B673-0836D6AB2196}"/>
              </a:ext>
            </a:extLst>
          </p:cNvPr>
          <p:cNvCxnSpPr/>
          <p:nvPr/>
        </p:nvCxnSpPr>
        <p:spPr>
          <a:xfrm flipV="1">
            <a:off x="4400786" y="5440680"/>
            <a:ext cx="0" cy="303580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6">
                <a:extLst>
                  <a:ext uri="{FF2B5EF4-FFF2-40B4-BE49-F238E27FC236}">
                    <a16:creationId xmlns:a16="http://schemas.microsoft.com/office/drawing/2014/main" id="{1B90D1EF-2177-41D9-AC78-798FC43D1E6B}"/>
                  </a:ext>
                </a:extLst>
              </p:cNvPr>
              <p:cNvSpPr/>
              <p:nvPr/>
            </p:nvSpPr>
            <p:spPr>
              <a:xfrm>
                <a:off x="240633" y="2707454"/>
                <a:ext cx="4711030" cy="1189555"/>
              </a:xfrm>
              <a:prstGeom prst="wedgeRoundRectCallout">
                <a:avLst>
                  <a:gd name="adj1" fmla="val 36592"/>
                  <a:gd name="adj2" fmla="val 349216"/>
                  <a:gd name="adj3" fmla="val 16667"/>
                </a:avLst>
              </a:prstGeom>
              <a:solidFill>
                <a:srgbClr val="0080C6">
                  <a:alpha val="61176"/>
                </a:srgbClr>
              </a:solidFill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rgbClr val="282828"/>
                    </a:solidFill>
                  </a:rPr>
                  <a:t>Probability that we have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dirty="0" smtClean="0">
                            <a:solidFill>
                              <a:srgbClr val="28282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000" b="0" i="1" smtClean="0">
                                <a:solidFill>
                                  <a:srgbClr val="28282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solidFill>
                                  <a:srgbClr val="282828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sz="2000" b="0" i="1" dirty="0" smtClean="0">
                            <a:solidFill>
                              <a:srgbClr val="28282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282828"/>
                    </a:solidFill>
                  </a:rPr>
                  <a:t> smaller than -0.75 is the sum of bars = area under density</a:t>
                </a:r>
              </a:p>
            </p:txBody>
          </p:sp>
        </mc:Choice>
        <mc:Fallback xmlns="">
          <p:sp>
            <p:nvSpPr>
              <p:cNvPr id="13" name="Rounded Rectangular Callout 6">
                <a:extLst>
                  <a:ext uri="{FF2B5EF4-FFF2-40B4-BE49-F238E27FC236}">
                    <a16:creationId xmlns:a16="http://schemas.microsoft.com/office/drawing/2014/main" id="{1B90D1EF-2177-41D9-AC78-798FC43D1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3" y="2707454"/>
                <a:ext cx="4711030" cy="1189555"/>
              </a:xfrm>
              <a:prstGeom prst="wedgeRoundRectCallout">
                <a:avLst>
                  <a:gd name="adj1" fmla="val 36592"/>
                  <a:gd name="adj2" fmla="val 349216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D28AFB-DD17-4600-A81F-9AEB13F1520E}"/>
                  </a:ext>
                </a:extLst>
              </p:cNvPr>
              <p:cNvSpPr txBox="1"/>
              <p:nvPr/>
            </p:nvSpPr>
            <p:spPr>
              <a:xfrm>
                <a:off x="4951663" y="3802105"/>
                <a:ext cx="2844796" cy="3245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500"/>
                  </a:spcAft>
                </a:pPr>
                <a:r>
                  <a:rPr lang="en-GB" sz="2000" b="1" dirty="0"/>
                  <a:t>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  <m:sub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D28AFB-DD17-4600-A81F-9AEB13F15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663" y="3802105"/>
                <a:ext cx="2844796" cy="324512"/>
              </a:xfrm>
              <a:prstGeom prst="rect">
                <a:avLst/>
              </a:prstGeom>
              <a:blipFill>
                <a:blip r:embed="rId6"/>
                <a:stretch>
                  <a:fillRect t="-26415" b="-47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4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65581" y="473033"/>
            <a:ext cx="9829892" cy="948289"/>
          </a:xfrm>
        </p:spPr>
        <p:txBody>
          <a:bodyPr/>
          <a:lstStyle/>
          <a:p>
            <a:r>
              <a:rPr lang="en-GB">
                <a:latin typeface="Palatino Linotype" charset="0"/>
              </a:rPr>
              <a:t>Large vs small sample</a:t>
            </a:r>
            <a:endParaRPr lang="en-US">
              <a:latin typeface="Palatino Linotyp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97217" y="4439193"/>
            <a:ext cx="7151476" cy="416965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897218" y="1693372"/>
            <a:ext cx="9600819" cy="1509588"/>
          </a:xfrm>
          <a:prstGeom prst="wedgeRoundRectCallout">
            <a:avLst>
              <a:gd name="adj1" fmla="val -10848"/>
              <a:gd name="adj2" fmla="val 12588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44"/>
              <a:t>The distribution is more dispersed for a sample of 10 (small sample) than for a sample of 100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93F92984-191E-47C2-AA6C-084606F2CFE5}"/>
              </a:ext>
            </a:extLst>
          </p:cNvPr>
          <p:cNvSpPr/>
          <p:nvPr/>
        </p:nvSpPr>
        <p:spPr>
          <a:xfrm>
            <a:off x="10048693" y="5843016"/>
            <a:ext cx="2449344" cy="1225296"/>
          </a:xfrm>
          <a:prstGeom prst="wedgeRectCallout">
            <a:avLst>
              <a:gd name="adj1" fmla="val -124876"/>
              <a:gd name="adj2" fmla="val 67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 observations</a:t>
            </a:r>
          </a:p>
        </p:txBody>
      </p:sp>
    </p:spTree>
    <p:extLst>
      <p:ext uri="{BB962C8B-B14F-4D97-AF65-F5344CB8AC3E}">
        <p14:creationId xmlns:p14="http://schemas.microsoft.com/office/powerpoint/2010/main" val="4855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4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65581" y="473033"/>
                <a:ext cx="9829892" cy="948289"/>
              </a:xfrm>
            </p:spPr>
            <p:txBody>
              <a:bodyPr/>
              <a:lstStyle/>
              <a:p>
                <a:r>
                  <a:rPr lang="en-GB" dirty="0">
                    <a:latin typeface="Palatino Linotype" charset="0"/>
                  </a:rPr>
                  <a:t>More variation in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endParaRPr lang="en-US" dirty="0">
                  <a:latin typeface="Palatino Linotype" charset="0"/>
                </a:endParaRPr>
              </a:p>
            </p:txBody>
          </p:sp>
        </mc:Choice>
        <mc:Fallback xmlns="">
          <p:sp>
            <p:nvSpPr>
              <p:cNvPr id="2560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5581" y="473033"/>
                <a:ext cx="9829892" cy="948289"/>
              </a:xfrm>
              <a:blipFill>
                <a:blip r:embed="rId3"/>
                <a:stretch>
                  <a:fillRect l="-2667" t="-17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2092546" y="1204453"/>
            <a:ext cx="9600819" cy="948289"/>
          </a:xfrm>
          <a:prstGeom prst="wedgeRoundRectCallout">
            <a:avLst>
              <a:gd name="adj1" fmla="val 9534"/>
              <a:gd name="adj2" fmla="val 12010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44"/>
              <a:t>There is a lot more we don’t know about 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E58087-28E0-490E-BB45-30C6FC7B50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2884162"/>
            <a:ext cx="6292205" cy="6265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79F05F9-B1E0-4E98-AAA3-918CDB48272C}"/>
                  </a:ext>
                </a:extLst>
              </p:cNvPr>
              <p:cNvSpPr/>
              <p:nvPr/>
            </p:nvSpPr>
            <p:spPr>
              <a:xfrm>
                <a:off x="6891299" y="315523"/>
                <a:ext cx="33041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282828"/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𝑖</m:t>
                          </m:r>
                        </m:sub>
                      </m:sSub>
                      <m:r>
                        <a:rPr lang="en-GB" sz="2800" i="1">
                          <a:solidFill>
                            <a:srgbClr val="282828"/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=2+</m:t>
                      </m:r>
                      <m:r>
                        <a:rPr lang="en-GB" sz="2800" i="1">
                          <a:solidFill>
                            <a:srgbClr val="282828"/>
                          </a:solidFill>
                          <a:latin typeface="Cambria Math" panose="02040503050406030204" pitchFamily="18" charset="0"/>
                          <a:ea typeface="Palatino Linotype" charset="0"/>
                          <a:cs typeface="Palatino Linotype" charset="0"/>
                        </a:rPr>
                        <m:t>0×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282828"/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𝑋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𝑖</m:t>
                          </m:r>
                        </m:sub>
                      </m:sSub>
                      <m:r>
                        <a:rPr lang="en-GB" sz="2800" i="1">
                          <a:solidFill>
                            <a:srgbClr val="282828"/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282828"/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𝜀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79F05F9-B1E0-4E98-AAA3-918CDB482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299" y="315523"/>
                <a:ext cx="33041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B7BC001-B5C5-45EA-81AA-1A637D22F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916" y="2884162"/>
            <a:ext cx="6117531" cy="63483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AC7271-C29F-406E-B04B-048EDE0F4952}"/>
              </a:ext>
            </a:extLst>
          </p:cNvPr>
          <p:cNvSpPr txBox="1"/>
          <p:nvPr/>
        </p:nvSpPr>
        <p:spPr>
          <a:xfrm>
            <a:off x="-138184" y="2192684"/>
            <a:ext cx="9978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eps_more_var_eps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rnorm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(obs,</a:t>
            </a:r>
            <a:r>
              <a:rPr lang="en-US" sz="2400" dirty="0"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,sig*</a:t>
            </a:r>
            <a:r>
              <a:rPr lang="en-US" sz="2400" dirty="0"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62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65581" y="473033"/>
            <a:ext cx="9829892" cy="948289"/>
          </a:xfrm>
        </p:spPr>
        <p:txBody>
          <a:bodyPr/>
          <a:lstStyle/>
          <a:p>
            <a:r>
              <a:rPr lang="en-GB" dirty="0">
                <a:latin typeface="Palatino Linotype" charset="0"/>
              </a:rPr>
              <a:t>Dispersed X vs not so dispersed X</a:t>
            </a:r>
            <a:endParaRPr lang="en-US" dirty="0">
              <a:latin typeface="Palatino Linotyp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365581" y="1707461"/>
                <a:ext cx="11679734" cy="725830"/>
              </a:xfrm>
              <a:prstGeom prst="wedgeRoundRectCallout">
                <a:avLst>
                  <a:gd name="adj1" fmla="val 28307"/>
                  <a:gd name="adj2" fmla="val 175654"/>
                  <a:gd name="adj3" fmla="val 16667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44" dirty="0"/>
                  <a:t>If X varies more our estimate of </a:t>
                </a:r>
                <a14:m>
                  <m:oMath xmlns:m="http://schemas.openxmlformats.org/officeDocument/2006/math">
                    <m:r>
                      <a:rPr lang="en-GB" sz="2844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2844" dirty="0"/>
                  <a:t> becomes more precise</a:t>
                </a: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1" y="1707461"/>
                <a:ext cx="11679734" cy="725830"/>
              </a:xfrm>
              <a:prstGeom prst="wedgeRoundRectCallout">
                <a:avLst>
                  <a:gd name="adj1" fmla="val 28307"/>
                  <a:gd name="adj2" fmla="val 17565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56832" y="3277151"/>
            <a:ext cx="5760720" cy="57365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1" y="4463158"/>
            <a:ext cx="6093980" cy="37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6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4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65581" y="473033"/>
                <a:ext cx="9829892" cy="948289"/>
              </a:xfrm>
            </p:spPr>
            <p:txBody>
              <a:bodyPr/>
              <a:lstStyle/>
              <a:p>
                <a:r>
                  <a:rPr lang="en-GB">
                    <a:latin typeface="Palatino Linotype" charset="0"/>
                  </a:rPr>
                  <a:t>Non normal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charset="0"/>
                      </a:rPr>
                      <m:t>𝝐</m:t>
                    </m:r>
                  </m:oMath>
                </a14:m>
                <a:endParaRPr lang="en-US">
                  <a:latin typeface="Palatino Linotype" charset="0"/>
                </a:endParaRPr>
              </a:p>
            </p:txBody>
          </p:sp>
        </mc:Choice>
        <mc:Fallback xmlns="">
          <p:sp>
            <p:nvSpPr>
              <p:cNvPr id="2560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5581" y="473033"/>
                <a:ext cx="9829892" cy="948289"/>
              </a:xfrm>
              <a:blipFill>
                <a:blip r:embed="rId3"/>
                <a:stretch>
                  <a:fillRect l="-2667" t="-17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00" y="5603043"/>
            <a:ext cx="5822313" cy="35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721" y="5603043"/>
            <a:ext cx="5822313" cy="359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ular Callout 8"/>
          <p:cNvSpPr/>
          <p:nvPr/>
        </p:nvSpPr>
        <p:spPr>
          <a:xfrm>
            <a:off x="716675" y="4283565"/>
            <a:ext cx="4999166" cy="708259"/>
          </a:xfrm>
          <a:prstGeom prst="wedgeRoundRectCallout">
            <a:avLst>
              <a:gd name="adj1" fmla="val -22974"/>
              <a:gd name="adj2" fmla="val 10085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44"/>
              <a:t>Small sample (10 </a:t>
            </a:r>
            <a:r>
              <a:rPr lang="en-GB" sz="2844" err="1"/>
              <a:t>obs</a:t>
            </a:r>
            <a:r>
              <a:rPr lang="en-GB" sz="2844"/>
              <a:t>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253296" y="4283565"/>
            <a:ext cx="4999166" cy="708259"/>
          </a:xfrm>
          <a:prstGeom prst="wedgeRoundRectCallout">
            <a:avLst>
              <a:gd name="adj1" fmla="val -22974"/>
              <a:gd name="adj2" fmla="val 10085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44"/>
              <a:t>Large sample (100 </a:t>
            </a:r>
            <a:r>
              <a:rPr lang="en-GB" sz="2844" err="1"/>
              <a:t>obs</a:t>
            </a:r>
            <a:r>
              <a:rPr lang="en-GB" sz="2844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50" y="1363087"/>
            <a:ext cx="4416992" cy="2725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>
              <a:xfrm>
                <a:off x="8005370" y="2676133"/>
                <a:ext cx="2564943" cy="530440"/>
              </a:xfrm>
              <a:prstGeom prst="wedgeRoundRectCallout">
                <a:avLst>
                  <a:gd name="adj1" fmla="val -212930"/>
                  <a:gd name="adj2" fmla="val 37218"/>
                  <a:gd name="adj3" fmla="val 16667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46"/>
                  <a:t>Normal </a:t>
                </a:r>
                <a14:m>
                  <m:oMath xmlns:m="http://schemas.openxmlformats.org/officeDocument/2006/math">
                    <m:r>
                      <a:rPr lang="en-GB" sz="3646" i="1">
                        <a:latin typeface="Cambria Math" charset="0"/>
                      </a:rPr>
                      <m:t>𝜖</m:t>
                    </m:r>
                  </m:oMath>
                </a14:m>
                <a:endParaRPr lang="en-GB" sz="3646"/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370" y="2676133"/>
                <a:ext cx="2564943" cy="530440"/>
              </a:xfrm>
              <a:prstGeom prst="wedgeRoundRectCallout">
                <a:avLst>
                  <a:gd name="adj1" fmla="val -212930"/>
                  <a:gd name="adj2" fmla="val 37218"/>
                  <a:gd name="adj3" fmla="val 16667"/>
                </a:avLst>
              </a:prstGeom>
              <a:blipFill>
                <a:blip r:embed="rId7"/>
                <a:stretch>
                  <a:fillRect t="-25556" b="-52222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7059721" y="1421322"/>
                <a:ext cx="5521471" cy="673361"/>
              </a:xfrm>
              <a:prstGeom prst="wedgeRoundRectCallout">
                <a:avLst>
                  <a:gd name="adj1" fmla="val -116768"/>
                  <a:gd name="adj2" fmla="val 55813"/>
                  <a:gd name="adj3" fmla="val 16667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Non normal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GB" sz="2800" dirty="0"/>
                  <a:t> with same variance</a:t>
                </a: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721" y="1421322"/>
                <a:ext cx="5521471" cy="673361"/>
              </a:xfrm>
              <a:prstGeom prst="wedgeRoundRectCallout">
                <a:avLst>
                  <a:gd name="adj1" fmla="val -116768"/>
                  <a:gd name="adj2" fmla="val 55813"/>
                  <a:gd name="adj3" fmla="val 16667"/>
                </a:avLst>
              </a:prstGeom>
              <a:blipFill>
                <a:blip r:embed="rId8"/>
                <a:stretch>
                  <a:fillRect b="-4959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DD0A6F8-2E05-4F17-AA34-F5DBF7253E57}"/>
              </a:ext>
            </a:extLst>
          </p:cNvPr>
          <p:cNvSpPr/>
          <p:nvPr/>
        </p:nvSpPr>
        <p:spPr>
          <a:xfrm>
            <a:off x="4754880" y="8961120"/>
            <a:ext cx="4014216" cy="566928"/>
          </a:xfrm>
          <a:prstGeom prst="wedgeRectCallout">
            <a:avLst>
              <a:gd name="adj1" fmla="val -16488"/>
              <a:gd name="adj2" fmla="val -93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Central limit theorem</a:t>
            </a:r>
          </a:p>
        </p:txBody>
      </p:sp>
    </p:spTree>
    <p:extLst>
      <p:ext uri="{BB962C8B-B14F-4D97-AF65-F5344CB8AC3E}">
        <p14:creationId xmlns:p14="http://schemas.microsoft.com/office/powerpoint/2010/main" val="58368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65581" y="473033"/>
            <a:ext cx="9829892" cy="948289"/>
          </a:xfrm>
        </p:spPr>
        <p:txBody>
          <a:bodyPr/>
          <a:lstStyle/>
          <a:p>
            <a:r>
              <a:rPr lang="en-GB">
                <a:latin typeface="Palatino Linotype" charset="0"/>
              </a:rPr>
              <a:t>The variance of the estimator</a:t>
            </a:r>
            <a:endParaRPr lang="en-US">
              <a:latin typeface="Palatino Linotyp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365581" y="5337944"/>
                <a:ext cx="12638955" cy="3747475"/>
              </a:xfrm>
              <a:prstGeom prst="wedgeRoundRectCallout">
                <a:avLst>
                  <a:gd name="adj1" fmla="val -11111"/>
                  <a:gd name="adj2" fmla="val -65182"/>
                  <a:gd name="adj3" fmla="val 16667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87604" indent="-487604">
                  <a:buFont typeface="Arial" charset="0"/>
                  <a:buChar char="•"/>
                </a:pPr>
                <a:r>
                  <a:rPr lang="en-GB" sz="2844" dirty="0"/>
                  <a:t>Hence we also see in the formula that  a larger number of observations means a lower variance of the estimated parameter.</a:t>
                </a:r>
              </a:p>
              <a:p>
                <a:pPr marL="487604" indent="-487604">
                  <a:buFont typeface="Arial" charset="0"/>
                  <a:buChar char="•"/>
                </a:pPr>
                <a:r>
                  <a:rPr lang="en-GB" sz="2844" dirty="0"/>
                  <a:t>Moreover a larger variance of the of X (relative to the variance of </a:t>
                </a:r>
                <a14:m>
                  <m:oMath xmlns:m="http://schemas.openxmlformats.org/officeDocument/2006/math">
                    <m:r>
                      <a:rPr lang="en-GB" sz="2844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GB" sz="2844" dirty="0"/>
                  <a:t>) will imply a smaller variance of the estimate of </a:t>
                </a:r>
                <a14:m>
                  <m:oMath xmlns:m="http://schemas.openxmlformats.org/officeDocument/2006/math">
                    <m:r>
                      <a:rPr lang="en-GB" sz="2844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2844" dirty="0"/>
                  <a:t>. Intuition: with bigger changes in X it will be easier to detect its effect on Y.</a:t>
                </a:r>
              </a:p>
              <a:p>
                <a:pPr marL="487604" indent="-487604">
                  <a:buFont typeface="Arial" charset="0"/>
                  <a:buChar char="•"/>
                </a:pPr>
                <a:endParaRPr lang="en-GB" sz="2844" dirty="0"/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1" y="5337944"/>
                <a:ext cx="12638955" cy="3747475"/>
              </a:xfrm>
              <a:prstGeom prst="wedgeRoundRectCallout">
                <a:avLst>
                  <a:gd name="adj1" fmla="val -11111"/>
                  <a:gd name="adj2" fmla="val -6518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21807" y="2456063"/>
                <a:ext cx="6540682" cy="200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688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688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5688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5688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88" i="1"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5688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5688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5688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5688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5688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5688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5688" i="1">
                                  <a:latin typeface="Cambria Math" charset="0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US" sz="5688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5688" i="1">
                              <a:latin typeface="Cambria Math" charset="0"/>
                            </a:rPr>
                            <m:t>𝑛𝑉𝐴𝑅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(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𝑋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)</m:t>
                          </m:r>
                          <m:r>
                            <a:rPr lang="en-US" sz="5688">
                              <a:latin typeface="Cambria Math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688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807" y="2456063"/>
                <a:ext cx="6540682" cy="2004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474E5EE-D8A5-4284-BD36-7B0F38CE4B21}"/>
              </a:ext>
            </a:extLst>
          </p:cNvPr>
          <p:cNvSpPr/>
          <p:nvPr/>
        </p:nvSpPr>
        <p:spPr>
          <a:xfrm>
            <a:off x="1453053" y="2740904"/>
            <a:ext cx="2288922" cy="1277457"/>
          </a:xfrm>
          <a:prstGeom prst="wedgeRoundRectCallout">
            <a:avLst>
              <a:gd name="adj1" fmla="val 115503"/>
              <a:gd name="adj2" fmla="val 2142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r>
              <a:rPr lang="en-GB" sz="1800"/>
              <a:t>Standard Error of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A99F95A1-BE60-4CF2-8C6B-5C9E4174A65C}"/>
                  </a:ext>
                </a:extLst>
              </p:cNvPr>
              <p:cNvSpPr/>
              <p:nvPr/>
            </p:nvSpPr>
            <p:spPr>
              <a:xfrm>
                <a:off x="7997108" y="518814"/>
                <a:ext cx="3899235" cy="1277457"/>
              </a:xfrm>
              <a:prstGeom prst="wedgeRoundRectCallout">
                <a:avLst>
                  <a:gd name="adj1" fmla="val -20369"/>
                  <a:gd name="adj2" fmla="val 99451"/>
                  <a:gd name="adj3" fmla="val 1666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40404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en-GB" sz="2400" dirty="0"/>
                  <a:t>Standard Error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pPr algn="ctr"/>
                <a:r>
                  <a:rPr lang="en-GB" sz="2400" dirty="0"/>
                  <a:t>We can estimate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A99F95A1-BE60-4CF2-8C6B-5C9E4174A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108" y="518814"/>
                <a:ext cx="3899235" cy="1277457"/>
              </a:xfrm>
              <a:prstGeom prst="wedgeRoundRectCallout">
                <a:avLst>
                  <a:gd name="adj1" fmla="val -20369"/>
                  <a:gd name="adj2" fmla="val 99451"/>
                  <a:gd name="adj3" fmla="val 16667"/>
                </a:avLst>
              </a:prstGeom>
              <a:blipFill>
                <a:blip r:embed="rId5"/>
                <a:stretch>
                  <a:fillRect r="-624"/>
                </a:stretch>
              </a:blipFill>
              <a:ln>
                <a:solidFill>
                  <a:srgbClr val="04040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7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D409-9FAD-42D2-BCC8-F9727180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8DA19-78B3-4EFE-B4FF-3B346F36831E}"/>
              </a:ext>
            </a:extLst>
          </p:cNvPr>
          <p:cNvSpPr txBox="1"/>
          <p:nvPr/>
        </p:nvSpPr>
        <p:spPr>
          <a:xfrm>
            <a:off x="381599" y="2048256"/>
            <a:ext cx="11926225" cy="6422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Regression estimates are (approximately) normally distributed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We can work out the variance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Normal distribution is fully characterized by standard error and mean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32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32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32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To work out the likelihood of that a value of a particular value arises we can work out the area under the density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32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We can define how much risk of being wrong we are willing to accept and then work out a critical threshold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DE01D-9A49-4984-B48D-A5E83F3DE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099" y="3980610"/>
            <a:ext cx="3060857" cy="8953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E29A2C-385B-4777-AD04-C54C9EF749CE}"/>
              </a:ext>
            </a:extLst>
          </p:cNvPr>
          <p:cNvCxnSpPr/>
          <p:nvPr/>
        </p:nvCxnSpPr>
        <p:spPr>
          <a:xfrm flipH="1" flipV="1">
            <a:off x="6791161" y="4773884"/>
            <a:ext cx="978408" cy="62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29E834-40AB-4A5F-AFC9-AE7149149570}"/>
              </a:ext>
            </a:extLst>
          </p:cNvPr>
          <p:cNvCxnSpPr/>
          <p:nvPr/>
        </p:nvCxnSpPr>
        <p:spPr>
          <a:xfrm flipH="1" flipV="1">
            <a:off x="8145585" y="4254214"/>
            <a:ext cx="978408" cy="62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A83FD83-5B3F-4AFB-AC33-430D2AB17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244" y="3786461"/>
            <a:ext cx="4017400" cy="1974845"/>
          </a:xfrm>
          <a:prstGeom prst="rect">
            <a:avLst/>
          </a:prstGeom>
        </p:spPr>
      </p:pic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id="{0C98F9F8-4F25-4C01-AA08-89E36125E193}"/>
              </a:ext>
            </a:extLst>
          </p:cNvPr>
          <p:cNvSpPr/>
          <p:nvPr/>
        </p:nvSpPr>
        <p:spPr>
          <a:xfrm>
            <a:off x="10318592" y="6490455"/>
            <a:ext cx="2098959" cy="625461"/>
          </a:xfrm>
          <a:prstGeom prst="wedgeRoundRectCallout">
            <a:avLst>
              <a:gd name="adj1" fmla="val -268680"/>
              <a:gd name="adj2" fmla="val 10931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 dirty="0"/>
              <a:t>Significance level</a:t>
            </a:r>
          </a:p>
        </p:txBody>
      </p:sp>
    </p:spTree>
    <p:extLst>
      <p:ext uri="{BB962C8B-B14F-4D97-AF65-F5344CB8AC3E}">
        <p14:creationId xmlns:p14="http://schemas.microsoft.com/office/powerpoint/2010/main" val="15143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B647-2903-419D-BAA6-23110898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foreigners cause crime hypothesis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CBF577-7D21-48E7-94C9-401D5141541E}"/>
              </a:ext>
            </a:extLst>
          </p:cNvPr>
          <p:cNvSpPr/>
          <p:nvPr/>
        </p:nvSpPr>
        <p:spPr>
          <a:xfrm>
            <a:off x="1061332" y="2711454"/>
            <a:ext cx="10883725" cy="498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spcAft>
                <a:spcPts val="1000"/>
              </a:spcAft>
            </a:pPr>
            <a:br>
              <a:rPr lang="en-US" sz="1991" dirty="0">
                <a:latin typeface="Consolas" panose="020B0609020204030204" pitchFamily="49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df</a:t>
            </a:r>
            <a:r>
              <a:rPr lang="en-US" sz="1800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ff</a:t>
            </a:r>
            <a:b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reg1</a:t>
            </a:r>
            <a:r>
              <a:rPr lang="en-US" sz="1800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(crimesPc~b_migr11,df) </a:t>
            </a:r>
            <a:b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reg1 %&gt;%  summary()</a:t>
            </a:r>
            <a:endParaRPr lang="en-GB" sz="1800" dirty="0">
              <a:effectLst/>
              <a:latin typeface="Consolas" panose="020B0609020204030204" pitchFamily="49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Call: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(formula =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crimesPc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~ b_migr11, data = df)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Residuals: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Min       1Q   Median       3Q      Max 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-1.13314 -0.33959 -0.06763  0.22302  2.92572 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Coefficients: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     Estimate Std. Error t value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Pr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(&gt;|t|)    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(Intercept) 1.091273   0.045146   24.17  &lt; 2e-16 ***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b_migr11    0.025164   0.002922    8.61 3.33e-16 ***</a:t>
            </a:r>
            <a:b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GB" sz="1991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C521A68-A61D-489B-841D-35C247A39545}"/>
              </a:ext>
            </a:extLst>
          </p:cNvPr>
          <p:cNvSpPr/>
          <p:nvPr/>
        </p:nvSpPr>
        <p:spPr>
          <a:xfrm>
            <a:off x="6995161" y="1564333"/>
            <a:ext cx="5833930" cy="1224823"/>
          </a:xfrm>
          <a:prstGeom prst="wedgeRectCallout">
            <a:avLst>
              <a:gd name="adj1" fmla="val -33745"/>
              <a:gd name="adj2" fmla="val 357753"/>
            </a:avLst>
          </a:prstGeom>
          <a:solidFill>
            <a:srgbClr val="00B0F0">
              <a:alpha val="36000"/>
            </a:srgbClr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r>
              <a:rPr lang="en-GB" sz="2275" dirty="0"/>
              <a:t>P value: Probability that we have values more extreme than what we estimated</a:t>
            </a:r>
          </a:p>
          <a:p>
            <a:pPr algn="ctr"/>
            <a:endParaRPr lang="en-GB" sz="2275" dirty="0"/>
          </a:p>
        </p:txBody>
      </p:sp>
    </p:spTree>
    <p:extLst>
      <p:ext uri="{BB962C8B-B14F-4D97-AF65-F5344CB8AC3E}">
        <p14:creationId xmlns:p14="http://schemas.microsoft.com/office/powerpoint/2010/main" val="341186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A562-6CBB-4F15-B214-94627D67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Objective for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1E414-0EB2-4303-988B-653C0791201C}"/>
              </a:ext>
            </a:extLst>
          </p:cNvPr>
          <p:cNvSpPr txBox="1"/>
          <p:nvPr/>
        </p:nvSpPr>
        <p:spPr>
          <a:xfrm>
            <a:off x="381599" y="1719072"/>
            <a:ext cx="12392569" cy="2590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4000" dirty="0"/>
              <a:t>Understand the reliability of a regression result…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4000" dirty="0"/>
          </a:p>
          <a:p>
            <a:pPr>
              <a:spcAft>
                <a:spcPts val="500"/>
              </a:spcAft>
            </a:pPr>
            <a:r>
              <a:rPr lang="en-GB" sz="4000" dirty="0"/>
              <a:t>…assuming there is no bias or mis-specification of the model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7CA1FDB-5DD3-4AC6-BBDD-B3A768C40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306" y="4376672"/>
            <a:ext cx="6005410" cy="394417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05C8F13-F99F-4380-AA10-167506E02A31}"/>
              </a:ext>
            </a:extLst>
          </p:cNvPr>
          <p:cNvSpPr/>
          <p:nvPr/>
        </p:nvSpPr>
        <p:spPr>
          <a:xfrm>
            <a:off x="847066" y="4775993"/>
            <a:ext cx="4206240" cy="1572768"/>
          </a:xfrm>
          <a:prstGeom prst="wedgeRoundRectCallout">
            <a:avLst>
              <a:gd name="adj1" fmla="val 79614"/>
              <a:gd name="adj2" fmla="val 636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linkClick r:id="rId3"/>
              </a:rPr>
              <a:t>We are talking about the known unknowns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422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ngs you did not know about Your Dog&amp;#39;s Tail">
            <a:extLst>
              <a:ext uri="{FF2B5EF4-FFF2-40B4-BE49-F238E27FC236}">
                <a16:creationId xmlns:a16="http://schemas.microsoft.com/office/drawing/2014/main" id="{FC485C24-66BD-43EC-8FE5-5D83CF65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631" y="4583965"/>
            <a:ext cx="47053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3044" y="473033"/>
            <a:ext cx="9829892" cy="948289"/>
          </a:xfrm>
        </p:spPr>
        <p:txBody>
          <a:bodyPr/>
          <a:lstStyle/>
          <a:p>
            <a:r>
              <a:rPr lang="en-GB" dirty="0">
                <a:latin typeface="Palatino Linotype" charset="0"/>
              </a:rPr>
              <a:t>P-value</a:t>
            </a:r>
            <a:endParaRPr lang="en-US" dirty="0">
              <a:latin typeface="Palatino Linotype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995179" y="5116714"/>
            <a:ext cx="724628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6367750" y="4981270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56923" y="5116714"/>
                <a:ext cx="472886" cy="48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Palatino Linotype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923" y="5116714"/>
                <a:ext cx="472886" cy="481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9686" y="5249280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cs typeface="Palatino Linotype"/>
                        </a:rPr>
                        <m:t>0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86" y="5249280"/>
                <a:ext cx="4475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7126239" y="4991936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514448" y="4991936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/>
              <p:cNvSpPr/>
              <p:nvPr/>
            </p:nvSpPr>
            <p:spPr>
              <a:xfrm>
                <a:off x="483044" y="6333922"/>
                <a:ext cx="11773773" cy="2634460"/>
              </a:xfrm>
              <a:prstGeom prst="wedgeRoundRectCallout">
                <a:avLst>
                  <a:gd name="adj1" fmla="val -15652"/>
                  <a:gd name="adj2" fmla="val -64912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P-value tells us how likely it is that we get an estimate that is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further away</a:t>
                </a:r>
                <a:r>
                  <a:rPr lang="en-GB" sz="2400" dirty="0"/>
                  <a:t> from 0 than the </a:t>
                </a:r>
                <a:r>
                  <a:rPr lang="en-GB" sz="2400" u="sng" dirty="0"/>
                  <a:t>estimated value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u="sng" dirty="0"/>
                  <a:t>It’s the area under the density curve in the “tails” of the distribution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Here we see that it is </a:t>
                </a:r>
                <a:r>
                  <a:rPr lang="en-GB" sz="2400" b="1" dirty="0"/>
                  <a:t>extremely unlikely</a:t>
                </a:r>
                <a:r>
                  <a:rPr lang="en-GB" sz="2400" dirty="0"/>
                  <a:t> to get a value such as this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Something very unlikely seems to happen under the hypothesis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Hence we conclude that that our hypothesis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/>
                  <a:t> is probably wrong.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18" name="Rounded 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44" y="6333922"/>
                <a:ext cx="11773773" cy="2634460"/>
              </a:xfrm>
              <a:prstGeom prst="wedgeRoundRectCallout">
                <a:avLst>
                  <a:gd name="adj1" fmla="val -15652"/>
                  <a:gd name="adj2" fmla="val -6491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5"/>
          <p:cNvSpPr>
            <a:spLocks/>
          </p:cNvSpPr>
          <p:nvPr/>
        </p:nvSpPr>
        <p:spPr bwMode="auto">
          <a:xfrm>
            <a:off x="2909397" y="2334365"/>
            <a:ext cx="6916705" cy="2559903"/>
          </a:xfrm>
          <a:custGeom>
            <a:avLst/>
            <a:gdLst>
              <a:gd name="T0" fmla="*/ 0 w 3448"/>
              <a:gd name="T1" fmla="*/ 1701 h 1703"/>
              <a:gd name="T2" fmla="*/ 225 w 3448"/>
              <a:gd name="T3" fmla="*/ 1698 h 1703"/>
              <a:gd name="T4" fmla="*/ 377 w 3448"/>
              <a:gd name="T5" fmla="*/ 1691 h 1703"/>
              <a:gd name="T6" fmla="*/ 532 w 3448"/>
              <a:gd name="T7" fmla="*/ 1667 h 1703"/>
              <a:gd name="T8" fmla="*/ 622 w 3448"/>
              <a:gd name="T9" fmla="*/ 1641 h 1703"/>
              <a:gd name="T10" fmla="*/ 700 w 3448"/>
              <a:gd name="T11" fmla="*/ 1603 h 1703"/>
              <a:gd name="T12" fmla="*/ 760 w 3448"/>
              <a:gd name="T13" fmla="*/ 1560 h 1703"/>
              <a:gd name="T14" fmla="*/ 820 w 3448"/>
              <a:gd name="T15" fmla="*/ 1511 h 1703"/>
              <a:gd name="T16" fmla="*/ 879 w 3448"/>
              <a:gd name="T17" fmla="*/ 1450 h 1703"/>
              <a:gd name="T18" fmla="*/ 947 w 3448"/>
              <a:gd name="T19" fmla="*/ 1365 h 1703"/>
              <a:gd name="T20" fmla="*/ 999 w 3448"/>
              <a:gd name="T21" fmla="*/ 1285 h 1703"/>
              <a:gd name="T22" fmla="*/ 1043 w 3448"/>
              <a:gd name="T23" fmla="*/ 1210 h 1703"/>
              <a:gd name="T24" fmla="*/ 1083 w 3448"/>
              <a:gd name="T25" fmla="*/ 1139 h 1703"/>
              <a:gd name="T26" fmla="*/ 1114 w 3448"/>
              <a:gd name="T27" fmla="*/ 1077 h 1703"/>
              <a:gd name="T28" fmla="*/ 1146 w 3448"/>
              <a:gd name="T29" fmla="*/ 1007 h 1703"/>
              <a:gd name="T30" fmla="*/ 1190 w 3448"/>
              <a:gd name="T31" fmla="*/ 913 h 1703"/>
              <a:gd name="T32" fmla="*/ 1235 w 3448"/>
              <a:gd name="T33" fmla="*/ 807 h 1703"/>
              <a:gd name="T34" fmla="*/ 1289 w 3448"/>
              <a:gd name="T35" fmla="*/ 679 h 1703"/>
              <a:gd name="T36" fmla="*/ 1331 w 3448"/>
              <a:gd name="T37" fmla="*/ 576 h 1703"/>
              <a:gd name="T38" fmla="*/ 1368 w 3448"/>
              <a:gd name="T39" fmla="*/ 484 h 1703"/>
              <a:gd name="T40" fmla="*/ 1407 w 3448"/>
              <a:gd name="T41" fmla="*/ 399 h 1703"/>
              <a:gd name="T42" fmla="*/ 1457 w 3448"/>
              <a:gd name="T43" fmla="*/ 297 h 1703"/>
              <a:gd name="T44" fmla="*/ 1488 w 3448"/>
              <a:gd name="T45" fmla="*/ 234 h 1703"/>
              <a:gd name="T46" fmla="*/ 1529 w 3448"/>
              <a:gd name="T47" fmla="*/ 165 h 1703"/>
              <a:gd name="T48" fmla="*/ 1572 w 3448"/>
              <a:gd name="T49" fmla="*/ 101 h 1703"/>
              <a:gd name="T50" fmla="*/ 1613 w 3448"/>
              <a:gd name="T51" fmla="*/ 55 h 1703"/>
              <a:gd name="T52" fmla="*/ 1671 w 3448"/>
              <a:gd name="T53" fmla="*/ 15 h 1703"/>
              <a:gd name="T54" fmla="*/ 1721 w 3448"/>
              <a:gd name="T55" fmla="*/ 0 h 1703"/>
              <a:gd name="T56" fmla="*/ 1776 w 3448"/>
              <a:gd name="T57" fmla="*/ 15 h 1703"/>
              <a:gd name="T58" fmla="*/ 1835 w 3448"/>
              <a:gd name="T59" fmla="*/ 59 h 1703"/>
              <a:gd name="T60" fmla="*/ 1836 w 3448"/>
              <a:gd name="T61" fmla="*/ 59 h 1703"/>
              <a:gd name="T62" fmla="*/ 1880 w 3448"/>
              <a:gd name="T63" fmla="*/ 113 h 1703"/>
              <a:gd name="T64" fmla="*/ 1912 w 3448"/>
              <a:gd name="T65" fmla="*/ 160 h 1703"/>
              <a:gd name="T66" fmla="*/ 1943 w 3448"/>
              <a:gd name="T67" fmla="*/ 211 h 1703"/>
              <a:gd name="T68" fmla="*/ 1982 w 3448"/>
              <a:gd name="T69" fmla="*/ 283 h 1703"/>
              <a:gd name="T70" fmla="*/ 2022 w 3448"/>
              <a:gd name="T71" fmla="*/ 361 h 1703"/>
              <a:gd name="T72" fmla="*/ 2058 w 3448"/>
              <a:gd name="T73" fmla="*/ 445 h 1703"/>
              <a:gd name="T74" fmla="*/ 2116 w 3448"/>
              <a:gd name="T75" fmla="*/ 580 h 1703"/>
              <a:gd name="T76" fmla="*/ 2172 w 3448"/>
              <a:gd name="T77" fmla="*/ 717 h 1703"/>
              <a:gd name="T78" fmla="*/ 2222 w 3448"/>
              <a:gd name="T79" fmla="*/ 833 h 1703"/>
              <a:gd name="T80" fmla="*/ 2260 w 3448"/>
              <a:gd name="T81" fmla="*/ 919 h 1703"/>
              <a:gd name="T82" fmla="*/ 2300 w 3448"/>
              <a:gd name="T83" fmla="*/ 1002 h 1703"/>
              <a:gd name="T84" fmla="*/ 2343 w 3448"/>
              <a:gd name="T85" fmla="*/ 1096 h 1703"/>
              <a:gd name="T86" fmla="*/ 2406 w 3448"/>
              <a:gd name="T87" fmla="*/ 1217 h 1703"/>
              <a:gd name="T88" fmla="*/ 2454 w 3448"/>
              <a:gd name="T89" fmla="*/ 1296 h 1703"/>
              <a:gd name="T90" fmla="*/ 2507 w 3448"/>
              <a:gd name="T91" fmla="*/ 1378 h 1703"/>
              <a:gd name="T92" fmla="*/ 2548 w 3448"/>
              <a:gd name="T93" fmla="*/ 1429 h 1703"/>
              <a:gd name="T94" fmla="*/ 2594 w 3448"/>
              <a:gd name="T95" fmla="*/ 1482 h 1703"/>
              <a:gd name="T96" fmla="*/ 2649 w 3448"/>
              <a:gd name="T97" fmla="*/ 1534 h 1703"/>
              <a:gd name="T98" fmla="*/ 2717 w 3448"/>
              <a:gd name="T99" fmla="*/ 1582 h 1703"/>
              <a:gd name="T100" fmla="*/ 2794 w 3448"/>
              <a:gd name="T101" fmla="*/ 1627 h 1703"/>
              <a:gd name="T102" fmla="*/ 2885 w 3448"/>
              <a:gd name="T103" fmla="*/ 1659 h 1703"/>
              <a:gd name="T104" fmla="*/ 2968 w 3448"/>
              <a:gd name="T105" fmla="*/ 1678 h 1703"/>
              <a:gd name="T106" fmla="*/ 3101 w 3448"/>
              <a:gd name="T107" fmla="*/ 1695 h 1703"/>
              <a:gd name="T108" fmla="*/ 3179 w 3448"/>
              <a:gd name="T109" fmla="*/ 1698 h 1703"/>
              <a:gd name="T110" fmla="*/ 3448 w 3448"/>
              <a:gd name="T111" fmla="*/ 1701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48" h="1703">
                <a:moveTo>
                  <a:pt x="0" y="1701"/>
                </a:moveTo>
                <a:cubicBezTo>
                  <a:pt x="95" y="1701"/>
                  <a:pt x="131" y="1703"/>
                  <a:pt x="225" y="1698"/>
                </a:cubicBezTo>
                <a:cubicBezTo>
                  <a:pt x="284" y="1695"/>
                  <a:pt x="326" y="1696"/>
                  <a:pt x="377" y="1691"/>
                </a:cubicBezTo>
                <a:cubicBezTo>
                  <a:pt x="428" y="1686"/>
                  <a:pt x="491" y="1675"/>
                  <a:pt x="532" y="1667"/>
                </a:cubicBezTo>
                <a:cubicBezTo>
                  <a:pt x="572" y="1658"/>
                  <a:pt x="594" y="1651"/>
                  <a:pt x="622" y="1641"/>
                </a:cubicBezTo>
                <a:cubicBezTo>
                  <a:pt x="650" y="1630"/>
                  <a:pt x="677" y="1617"/>
                  <a:pt x="700" y="1603"/>
                </a:cubicBezTo>
                <a:cubicBezTo>
                  <a:pt x="723" y="1589"/>
                  <a:pt x="740" y="1575"/>
                  <a:pt x="760" y="1560"/>
                </a:cubicBezTo>
                <a:cubicBezTo>
                  <a:pt x="780" y="1545"/>
                  <a:pt x="800" y="1529"/>
                  <a:pt x="820" y="1511"/>
                </a:cubicBezTo>
                <a:cubicBezTo>
                  <a:pt x="840" y="1493"/>
                  <a:pt x="858" y="1474"/>
                  <a:pt x="879" y="1450"/>
                </a:cubicBezTo>
                <a:cubicBezTo>
                  <a:pt x="900" y="1426"/>
                  <a:pt x="927" y="1393"/>
                  <a:pt x="947" y="1365"/>
                </a:cubicBezTo>
                <a:cubicBezTo>
                  <a:pt x="967" y="1337"/>
                  <a:pt x="983" y="1311"/>
                  <a:pt x="999" y="1285"/>
                </a:cubicBezTo>
                <a:cubicBezTo>
                  <a:pt x="1015" y="1259"/>
                  <a:pt x="1029" y="1234"/>
                  <a:pt x="1043" y="1210"/>
                </a:cubicBezTo>
                <a:cubicBezTo>
                  <a:pt x="1057" y="1186"/>
                  <a:pt x="1071" y="1161"/>
                  <a:pt x="1083" y="1139"/>
                </a:cubicBezTo>
                <a:cubicBezTo>
                  <a:pt x="1095" y="1117"/>
                  <a:pt x="1104" y="1099"/>
                  <a:pt x="1114" y="1077"/>
                </a:cubicBezTo>
                <a:cubicBezTo>
                  <a:pt x="1124" y="1055"/>
                  <a:pt x="1133" y="1034"/>
                  <a:pt x="1146" y="1007"/>
                </a:cubicBezTo>
                <a:cubicBezTo>
                  <a:pt x="1159" y="980"/>
                  <a:pt x="1175" y="946"/>
                  <a:pt x="1190" y="913"/>
                </a:cubicBezTo>
                <a:cubicBezTo>
                  <a:pt x="1205" y="880"/>
                  <a:pt x="1219" y="846"/>
                  <a:pt x="1235" y="807"/>
                </a:cubicBezTo>
                <a:cubicBezTo>
                  <a:pt x="1251" y="768"/>
                  <a:pt x="1273" y="717"/>
                  <a:pt x="1289" y="679"/>
                </a:cubicBezTo>
                <a:cubicBezTo>
                  <a:pt x="1305" y="641"/>
                  <a:pt x="1318" y="609"/>
                  <a:pt x="1331" y="576"/>
                </a:cubicBezTo>
                <a:cubicBezTo>
                  <a:pt x="1344" y="543"/>
                  <a:pt x="1355" y="513"/>
                  <a:pt x="1368" y="484"/>
                </a:cubicBezTo>
                <a:cubicBezTo>
                  <a:pt x="1381" y="455"/>
                  <a:pt x="1392" y="430"/>
                  <a:pt x="1407" y="399"/>
                </a:cubicBezTo>
                <a:cubicBezTo>
                  <a:pt x="1422" y="368"/>
                  <a:pt x="1443" y="325"/>
                  <a:pt x="1457" y="297"/>
                </a:cubicBezTo>
                <a:cubicBezTo>
                  <a:pt x="1471" y="269"/>
                  <a:pt x="1476" y="256"/>
                  <a:pt x="1488" y="234"/>
                </a:cubicBezTo>
                <a:cubicBezTo>
                  <a:pt x="1500" y="212"/>
                  <a:pt x="1515" y="187"/>
                  <a:pt x="1529" y="165"/>
                </a:cubicBezTo>
                <a:cubicBezTo>
                  <a:pt x="1543" y="143"/>
                  <a:pt x="1558" y="119"/>
                  <a:pt x="1572" y="101"/>
                </a:cubicBezTo>
                <a:cubicBezTo>
                  <a:pt x="1586" y="83"/>
                  <a:pt x="1597" y="69"/>
                  <a:pt x="1613" y="55"/>
                </a:cubicBezTo>
                <a:cubicBezTo>
                  <a:pt x="1629" y="41"/>
                  <a:pt x="1653" y="24"/>
                  <a:pt x="1671" y="15"/>
                </a:cubicBezTo>
                <a:cubicBezTo>
                  <a:pt x="1689" y="6"/>
                  <a:pt x="1704" y="0"/>
                  <a:pt x="1721" y="0"/>
                </a:cubicBezTo>
                <a:cubicBezTo>
                  <a:pt x="1738" y="0"/>
                  <a:pt x="1757" y="5"/>
                  <a:pt x="1776" y="15"/>
                </a:cubicBezTo>
                <a:cubicBezTo>
                  <a:pt x="1795" y="25"/>
                  <a:pt x="1825" y="52"/>
                  <a:pt x="1835" y="59"/>
                </a:cubicBezTo>
                <a:cubicBezTo>
                  <a:pt x="1845" y="66"/>
                  <a:pt x="1828" y="50"/>
                  <a:pt x="1836" y="59"/>
                </a:cubicBezTo>
                <a:cubicBezTo>
                  <a:pt x="1844" y="68"/>
                  <a:pt x="1867" y="96"/>
                  <a:pt x="1880" y="113"/>
                </a:cubicBezTo>
                <a:cubicBezTo>
                  <a:pt x="1893" y="130"/>
                  <a:pt x="1902" y="144"/>
                  <a:pt x="1912" y="160"/>
                </a:cubicBezTo>
                <a:cubicBezTo>
                  <a:pt x="1922" y="176"/>
                  <a:pt x="1931" y="191"/>
                  <a:pt x="1943" y="211"/>
                </a:cubicBezTo>
                <a:cubicBezTo>
                  <a:pt x="1955" y="231"/>
                  <a:pt x="1969" y="258"/>
                  <a:pt x="1982" y="283"/>
                </a:cubicBezTo>
                <a:cubicBezTo>
                  <a:pt x="1995" y="308"/>
                  <a:pt x="2009" y="334"/>
                  <a:pt x="2022" y="361"/>
                </a:cubicBezTo>
                <a:cubicBezTo>
                  <a:pt x="2035" y="388"/>
                  <a:pt x="2042" y="409"/>
                  <a:pt x="2058" y="445"/>
                </a:cubicBezTo>
                <a:cubicBezTo>
                  <a:pt x="2074" y="481"/>
                  <a:pt x="2097" y="535"/>
                  <a:pt x="2116" y="580"/>
                </a:cubicBezTo>
                <a:cubicBezTo>
                  <a:pt x="2135" y="625"/>
                  <a:pt x="2154" y="675"/>
                  <a:pt x="2172" y="717"/>
                </a:cubicBezTo>
                <a:cubicBezTo>
                  <a:pt x="2190" y="759"/>
                  <a:pt x="2207" y="799"/>
                  <a:pt x="2222" y="833"/>
                </a:cubicBezTo>
                <a:cubicBezTo>
                  <a:pt x="2237" y="867"/>
                  <a:pt x="2247" y="891"/>
                  <a:pt x="2260" y="919"/>
                </a:cubicBezTo>
                <a:cubicBezTo>
                  <a:pt x="2273" y="947"/>
                  <a:pt x="2286" y="973"/>
                  <a:pt x="2300" y="1002"/>
                </a:cubicBezTo>
                <a:cubicBezTo>
                  <a:pt x="2314" y="1031"/>
                  <a:pt x="2325" y="1060"/>
                  <a:pt x="2343" y="1096"/>
                </a:cubicBezTo>
                <a:cubicBezTo>
                  <a:pt x="2361" y="1132"/>
                  <a:pt x="2388" y="1184"/>
                  <a:pt x="2406" y="1217"/>
                </a:cubicBezTo>
                <a:cubicBezTo>
                  <a:pt x="2424" y="1250"/>
                  <a:pt x="2437" y="1269"/>
                  <a:pt x="2454" y="1296"/>
                </a:cubicBezTo>
                <a:cubicBezTo>
                  <a:pt x="2471" y="1323"/>
                  <a:pt x="2491" y="1356"/>
                  <a:pt x="2507" y="1378"/>
                </a:cubicBezTo>
                <a:cubicBezTo>
                  <a:pt x="2523" y="1400"/>
                  <a:pt x="2534" y="1412"/>
                  <a:pt x="2548" y="1429"/>
                </a:cubicBezTo>
                <a:cubicBezTo>
                  <a:pt x="2562" y="1446"/>
                  <a:pt x="2577" y="1465"/>
                  <a:pt x="2594" y="1482"/>
                </a:cubicBezTo>
                <a:cubicBezTo>
                  <a:pt x="2611" y="1499"/>
                  <a:pt x="2628" y="1517"/>
                  <a:pt x="2649" y="1534"/>
                </a:cubicBezTo>
                <a:cubicBezTo>
                  <a:pt x="2670" y="1551"/>
                  <a:pt x="2693" y="1566"/>
                  <a:pt x="2717" y="1582"/>
                </a:cubicBezTo>
                <a:cubicBezTo>
                  <a:pt x="2741" y="1598"/>
                  <a:pt x="2766" y="1614"/>
                  <a:pt x="2794" y="1627"/>
                </a:cubicBezTo>
                <a:cubicBezTo>
                  <a:pt x="2822" y="1640"/>
                  <a:pt x="2856" y="1651"/>
                  <a:pt x="2885" y="1659"/>
                </a:cubicBezTo>
                <a:cubicBezTo>
                  <a:pt x="2914" y="1667"/>
                  <a:pt x="2932" y="1672"/>
                  <a:pt x="2968" y="1678"/>
                </a:cubicBezTo>
                <a:cubicBezTo>
                  <a:pt x="3004" y="1684"/>
                  <a:pt x="3066" y="1692"/>
                  <a:pt x="3101" y="1695"/>
                </a:cubicBezTo>
                <a:cubicBezTo>
                  <a:pt x="3136" y="1698"/>
                  <a:pt x="3121" y="1697"/>
                  <a:pt x="3179" y="1698"/>
                </a:cubicBezTo>
                <a:cubicBezTo>
                  <a:pt x="3237" y="1699"/>
                  <a:pt x="3392" y="1701"/>
                  <a:pt x="3448" y="1701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573275" y="3305050"/>
            <a:ext cx="0" cy="21210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8162825" y="3254917"/>
            <a:ext cx="0" cy="225695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>
          <a:xfrm>
            <a:off x="3004208" y="4583965"/>
            <a:ext cx="1571158" cy="541778"/>
          </a:xfrm>
          <a:custGeom>
            <a:avLst/>
            <a:gdLst>
              <a:gd name="connsiteX0" fmla="*/ 0 w 1104900"/>
              <a:gd name="connsiteY0" fmla="*/ 381000 h 381000"/>
              <a:gd name="connsiteX1" fmla="*/ 1104900 w 1104900"/>
              <a:gd name="connsiteY1" fmla="*/ 381000 h 381000"/>
              <a:gd name="connsiteX2" fmla="*/ 1104900 w 1104900"/>
              <a:gd name="connsiteY2" fmla="*/ 0 h 381000"/>
              <a:gd name="connsiteX3" fmla="*/ 927100 w 1104900"/>
              <a:gd name="connsiteY3" fmla="*/ 114300 h 381000"/>
              <a:gd name="connsiteX4" fmla="*/ 736600 w 1104900"/>
              <a:gd name="connsiteY4" fmla="*/ 177800 h 381000"/>
              <a:gd name="connsiteX5" fmla="*/ 419100 w 1104900"/>
              <a:gd name="connsiteY5" fmla="*/ 203200 h 381000"/>
              <a:gd name="connsiteX6" fmla="*/ 114300 w 1104900"/>
              <a:gd name="connsiteY6" fmla="*/ 215900 h 381000"/>
              <a:gd name="connsiteX7" fmla="*/ 114300 w 1104900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" h="381000">
                <a:moveTo>
                  <a:pt x="0" y="381000"/>
                </a:moveTo>
                <a:lnTo>
                  <a:pt x="1104900" y="381000"/>
                </a:lnTo>
                <a:lnTo>
                  <a:pt x="1104900" y="0"/>
                </a:lnTo>
                <a:lnTo>
                  <a:pt x="927100" y="114300"/>
                </a:lnTo>
                <a:lnTo>
                  <a:pt x="736600" y="177800"/>
                </a:lnTo>
                <a:lnTo>
                  <a:pt x="419100" y="203200"/>
                </a:lnTo>
                <a:lnTo>
                  <a:pt x="114300" y="215900"/>
                </a:lnTo>
                <a:lnTo>
                  <a:pt x="114300" y="381000"/>
                </a:lnTo>
              </a:path>
            </a:pathLst>
          </a:custGeom>
          <a:solidFill>
            <a:srgbClr val="FF0000"/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 flipH="1">
            <a:off x="8162825" y="4622739"/>
            <a:ext cx="1571158" cy="487202"/>
          </a:xfrm>
          <a:custGeom>
            <a:avLst/>
            <a:gdLst>
              <a:gd name="connsiteX0" fmla="*/ 0 w 1104900"/>
              <a:gd name="connsiteY0" fmla="*/ 381000 h 381000"/>
              <a:gd name="connsiteX1" fmla="*/ 1104900 w 1104900"/>
              <a:gd name="connsiteY1" fmla="*/ 381000 h 381000"/>
              <a:gd name="connsiteX2" fmla="*/ 1104900 w 1104900"/>
              <a:gd name="connsiteY2" fmla="*/ 0 h 381000"/>
              <a:gd name="connsiteX3" fmla="*/ 927100 w 1104900"/>
              <a:gd name="connsiteY3" fmla="*/ 114300 h 381000"/>
              <a:gd name="connsiteX4" fmla="*/ 736600 w 1104900"/>
              <a:gd name="connsiteY4" fmla="*/ 177800 h 381000"/>
              <a:gd name="connsiteX5" fmla="*/ 419100 w 1104900"/>
              <a:gd name="connsiteY5" fmla="*/ 203200 h 381000"/>
              <a:gd name="connsiteX6" fmla="*/ 114300 w 1104900"/>
              <a:gd name="connsiteY6" fmla="*/ 215900 h 381000"/>
              <a:gd name="connsiteX7" fmla="*/ 114300 w 1104900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" h="381000">
                <a:moveTo>
                  <a:pt x="0" y="381000"/>
                </a:moveTo>
                <a:lnTo>
                  <a:pt x="1104900" y="381000"/>
                </a:lnTo>
                <a:lnTo>
                  <a:pt x="1104900" y="0"/>
                </a:lnTo>
                <a:lnTo>
                  <a:pt x="927100" y="114300"/>
                </a:lnTo>
                <a:lnTo>
                  <a:pt x="736600" y="177800"/>
                </a:lnTo>
                <a:lnTo>
                  <a:pt x="419100" y="203200"/>
                </a:lnTo>
                <a:lnTo>
                  <a:pt x="114300" y="215900"/>
                </a:lnTo>
                <a:lnTo>
                  <a:pt x="114300" y="381000"/>
                </a:lnTo>
              </a:path>
            </a:pathLst>
          </a:custGeom>
          <a:solidFill>
            <a:srgbClr val="FF0000"/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7650328" y="5476787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0.025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892628" y="5505241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-0.025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B25AF0-4426-428D-BE91-5A128757CFD2}"/>
              </a:ext>
            </a:extLst>
          </p:cNvPr>
          <p:cNvCxnSpPr/>
          <p:nvPr/>
        </p:nvCxnSpPr>
        <p:spPr>
          <a:xfrm flipH="1">
            <a:off x="9098811" y="1852696"/>
            <a:ext cx="2668337" cy="3131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D040EE-A6BC-4C06-87F5-6974AE1BC692}"/>
              </a:ext>
            </a:extLst>
          </p:cNvPr>
          <p:cNvCxnSpPr>
            <a:cxnSpLocks/>
          </p:cNvCxnSpPr>
          <p:nvPr/>
        </p:nvCxnSpPr>
        <p:spPr>
          <a:xfrm flipH="1">
            <a:off x="3807975" y="1845923"/>
            <a:ext cx="7959173" cy="3135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48FBE1-00EB-44BD-B7FF-E212E799180A}"/>
              </a:ext>
            </a:extLst>
          </p:cNvPr>
          <p:cNvSpPr txBox="1"/>
          <p:nvPr/>
        </p:nvSpPr>
        <p:spPr>
          <a:xfrm>
            <a:off x="8172333" y="52751"/>
            <a:ext cx="9398189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Call:</a:t>
            </a:r>
            <a:br>
              <a: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105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(formula = </a:t>
            </a:r>
            <a:r>
              <a:rPr lang="en-US" sz="105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crimesPc</a:t>
            </a: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~ b_migr11, data = df)</a:t>
            </a:r>
            <a:br>
              <a: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Residuals:</a:t>
            </a:r>
            <a:br>
              <a: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Min       1Q   Median       3Q      Max </a:t>
            </a:r>
            <a:br>
              <a: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-1.13314 -0.33959 -0.06763  0.22302  2.92572 </a:t>
            </a:r>
            <a:br>
              <a: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Coefficients:</a:t>
            </a:r>
            <a:br>
              <a: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     Estimate Std. Error t value </a:t>
            </a:r>
            <a:r>
              <a:rPr lang="en-US" sz="105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Pr</a:t>
            </a: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(&gt;|t|)    </a:t>
            </a:r>
            <a:br>
              <a: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(Intercept) 1.091273   0.045146   24.17  &lt; 2e-16 ***</a:t>
            </a:r>
            <a:br>
              <a:rPr lang="en-US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b_migr11    0.025164   0.002922    8.61 3.33e-16 ***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3998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CA8D-58AA-44C4-9C71-D3CE8C71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34" y="746628"/>
            <a:ext cx="12242201" cy="874695"/>
          </a:xfrm>
        </p:spPr>
        <p:txBody>
          <a:bodyPr/>
          <a:lstStyle/>
          <a:p>
            <a:r>
              <a:rPr lang="en-GB" sz="4400" dirty="0"/>
              <a:t>Significance levels – How likely is unlikely?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308C6-74D5-4282-A93F-CC1D0821A3DF}"/>
              </a:ext>
            </a:extLst>
          </p:cNvPr>
          <p:cNvSpPr txBox="1"/>
          <p:nvPr/>
        </p:nvSpPr>
        <p:spPr>
          <a:xfrm>
            <a:off x="466377" y="2040747"/>
            <a:ext cx="11263375" cy="8158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800" dirty="0"/>
              <a:t>We reject the hypothesis if the estimate is </a:t>
            </a:r>
            <a:r>
              <a:rPr lang="en-GB" sz="2800" u="sng" dirty="0"/>
              <a:t>unlikely given the hypothesis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800" dirty="0"/>
              <a:t>But what kind of likelihood should you apply?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800" dirty="0"/>
              <a:t>Depends a bit on the stakes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800" dirty="0"/>
              <a:t>Type I error: What happens if I am wrong (i.e. the hypothesis was correct after all)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28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800" dirty="0"/>
              <a:t> We want the </a:t>
            </a:r>
            <a:r>
              <a:rPr lang="en-GB" sz="2800" b="1" u="sng" dirty="0"/>
              <a:t>risk</a:t>
            </a:r>
            <a:r>
              <a:rPr lang="en-GB" sz="2800" dirty="0"/>
              <a:t> of such error to be small. But how small depends on circumstance and preferences.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28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800" dirty="0"/>
              <a:t>Typical values: 1%, 5%, 10%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28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800" dirty="0"/>
              <a:t>We reject a hypothesis only if the event happening is smaller than 1%, 5% or 10%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28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28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28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1117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743F3-C80E-446D-A081-AAEE8DD0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F7B9BA-7864-48D7-BB3E-4E8329C693F7}"/>
                  </a:ext>
                </a:extLst>
              </p:cNvPr>
              <p:cNvSpPr txBox="1"/>
              <p:nvPr/>
            </p:nvSpPr>
            <p:spPr>
              <a:xfrm>
                <a:off x="1088136" y="1901952"/>
                <a:ext cx="10524744" cy="1432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4400" indent="-284400">
                  <a:spcAft>
                    <a:spcPts val="500"/>
                  </a:spcAft>
                  <a:buFont typeface="Arial" charset="0"/>
                  <a:buChar char="•"/>
                </a:pPr>
                <a:r>
                  <a:rPr lang="en-GB" sz="2800" dirty="0"/>
                  <a:t>Define how much risk of being wrong we are willing to accept and work out a critical threshold value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GB" sz="2800" dirty="0"/>
                  <a:t>  (call it c)</a:t>
                </a:r>
              </a:p>
              <a:p>
                <a:pPr marL="284400" indent="-284400">
                  <a:spcAft>
                    <a:spcPts val="500"/>
                  </a:spcAft>
                  <a:buFont typeface="Arial" charset="0"/>
                  <a:buChar char="•"/>
                </a:pPr>
                <a:r>
                  <a:rPr lang="en-GB" sz="2800" dirty="0"/>
                  <a:t>If we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GB" sz="2800" dirty="0"/>
                  <a:t>&gt;c    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&lt;−</m:t>
                    </m:r>
                  </m:oMath>
                </a14:m>
                <a:r>
                  <a:rPr lang="en-GB" sz="2800" dirty="0"/>
                  <a:t>c  we know to reject that it is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F7B9BA-7864-48D7-BB3E-4E8329C69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36" y="1901952"/>
                <a:ext cx="10524744" cy="1432700"/>
              </a:xfrm>
              <a:prstGeom prst="rect">
                <a:avLst/>
              </a:prstGeom>
              <a:blipFill>
                <a:blip r:embed="rId2"/>
                <a:stretch>
                  <a:fillRect l="-1912" t="-7660" r="-1680" b="-11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8E2CABC-8910-489B-9D41-5C1C52F4C2CB}"/>
              </a:ext>
            </a:extLst>
          </p:cNvPr>
          <p:cNvCxnSpPr/>
          <p:nvPr/>
        </p:nvCxnSpPr>
        <p:spPr bwMode="auto">
          <a:xfrm>
            <a:off x="1329210" y="5336518"/>
            <a:ext cx="724628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8EEF13-14DA-4A40-9AD7-C12086B977D6}"/>
              </a:ext>
            </a:extLst>
          </p:cNvPr>
          <p:cNvCxnSpPr/>
          <p:nvPr/>
        </p:nvCxnSpPr>
        <p:spPr bwMode="auto">
          <a:xfrm>
            <a:off x="4701781" y="5201074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120266-4C97-436D-A576-DE32B27222C0}"/>
                  </a:ext>
                </a:extLst>
              </p:cNvPr>
              <p:cNvSpPr/>
              <p:nvPr/>
            </p:nvSpPr>
            <p:spPr>
              <a:xfrm>
                <a:off x="8490954" y="5336518"/>
                <a:ext cx="522579" cy="546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acc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Palatino Linotype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120266-4C97-436D-A576-DE32B2722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954" y="5336518"/>
                <a:ext cx="522579" cy="546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7EDFA7-74B4-4C5B-8523-B38400E6F4AF}"/>
                  </a:ext>
                </a:extLst>
              </p:cNvPr>
              <p:cNvSpPr/>
              <p:nvPr/>
            </p:nvSpPr>
            <p:spPr>
              <a:xfrm>
                <a:off x="4433717" y="5469084"/>
                <a:ext cx="4924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cs typeface="Palatino Linotype"/>
                        </a:rPr>
                        <m:t>0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7EDFA7-74B4-4C5B-8523-B38400E6F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17" y="5469084"/>
                <a:ext cx="4924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F81849-89D0-4156-AC75-EEF106351134}"/>
              </a:ext>
            </a:extLst>
          </p:cNvPr>
          <p:cNvCxnSpPr/>
          <p:nvPr/>
        </p:nvCxnSpPr>
        <p:spPr bwMode="auto">
          <a:xfrm>
            <a:off x="5460270" y="5211740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C5C79F-0A61-4576-B4CA-EA8EF22BD377}"/>
              </a:ext>
            </a:extLst>
          </p:cNvPr>
          <p:cNvCxnSpPr/>
          <p:nvPr/>
        </p:nvCxnSpPr>
        <p:spPr bwMode="auto">
          <a:xfrm>
            <a:off x="3848479" y="5211740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26E1DD-DD97-4730-A16B-0B63580851D6}"/>
                  </a:ext>
                </a:extLst>
              </p:cNvPr>
              <p:cNvSpPr/>
              <p:nvPr/>
            </p:nvSpPr>
            <p:spPr>
              <a:xfrm>
                <a:off x="3580416" y="5469084"/>
                <a:ext cx="7378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26E1DD-DD97-4730-A16B-0B6358085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416" y="5469084"/>
                <a:ext cx="7378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22BEEB-FECE-4B7B-8630-26ECE6AA5941}"/>
                  </a:ext>
                </a:extLst>
              </p:cNvPr>
              <p:cNvSpPr/>
              <p:nvPr/>
            </p:nvSpPr>
            <p:spPr>
              <a:xfrm>
                <a:off x="4969844" y="5469084"/>
                <a:ext cx="7378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22BEEB-FECE-4B7B-8630-26ECE6AA5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844" y="5469084"/>
                <a:ext cx="737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AD24A6AF-4C12-4482-A944-A7FD97708391}"/>
              </a:ext>
            </a:extLst>
          </p:cNvPr>
          <p:cNvSpPr/>
          <p:nvPr/>
        </p:nvSpPr>
        <p:spPr bwMode="auto">
          <a:xfrm rot="16200000">
            <a:off x="4489463" y="3902820"/>
            <a:ext cx="424635" cy="1611792"/>
          </a:xfrm>
          <a:prstGeom prst="rightBrace">
            <a:avLst/>
          </a:prstGeom>
          <a:noFill/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01F58F-48D8-41B8-84EA-2D325B5231D4}"/>
              </a:ext>
            </a:extLst>
          </p:cNvPr>
          <p:cNvSpPr txBox="1"/>
          <p:nvPr/>
        </p:nvSpPr>
        <p:spPr>
          <a:xfrm>
            <a:off x="3341723" y="4102507"/>
            <a:ext cx="32562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>
                <a:solidFill>
                  <a:schemeClr val="bg2">
                    <a:lumMod val="75000"/>
                  </a:schemeClr>
                </a:solidFill>
                <a:cs typeface="Palatino Linotype"/>
              </a:rPr>
              <a:t>Accept hypothesis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F63CE31-A1A9-482A-89DD-5575ABE0FE24}"/>
              </a:ext>
            </a:extLst>
          </p:cNvPr>
          <p:cNvSpPr/>
          <p:nvPr/>
        </p:nvSpPr>
        <p:spPr bwMode="auto">
          <a:xfrm rot="16200000">
            <a:off x="9279093" y="738117"/>
            <a:ext cx="424636" cy="7920186"/>
          </a:xfrm>
          <a:prstGeom prst="rightBrace">
            <a:avLst>
              <a:gd name="adj1" fmla="val 8333"/>
              <a:gd name="adj2" fmla="val 48118"/>
            </a:avLst>
          </a:prstGeom>
          <a:noFill/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54E9A32-475C-4B27-8184-A2A2FA5A2E15}"/>
              </a:ext>
            </a:extLst>
          </p:cNvPr>
          <p:cNvSpPr/>
          <p:nvPr/>
        </p:nvSpPr>
        <p:spPr bwMode="auto">
          <a:xfrm rot="16200000">
            <a:off x="1524645" y="2539289"/>
            <a:ext cx="424636" cy="4317845"/>
          </a:xfrm>
          <a:prstGeom prst="rightBrace">
            <a:avLst>
              <a:gd name="adj1" fmla="val 8333"/>
              <a:gd name="adj2" fmla="val 48118"/>
            </a:avLst>
          </a:prstGeom>
          <a:noFill/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26432-FCF7-4E61-B207-289F274E1320}"/>
              </a:ext>
            </a:extLst>
          </p:cNvPr>
          <p:cNvSpPr txBox="1"/>
          <p:nvPr/>
        </p:nvSpPr>
        <p:spPr>
          <a:xfrm>
            <a:off x="7946613" y="4024390"/>
            <a:ext cx="32562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cs typeface="Palatino Linotype"/>
              </a:rPr>
              <a:t>Reject hypothesis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A136A-CD51-4BB2-B001-95CACF42FDD6}"/>
              </a:ext>
            </a:extLst>
          </p:cNvPr>
          <p:cNvSpPr txBox="1"/>
          <p:nvPr/>
        </p:nvSpPr>
        <p:spPr>
          <a:xfrm>
            <a:off x="177820" y="4081205"/>
            <a:ext cx="32562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  <a:cs typeface="Palatino Linotype"/>
              </a:rPr>
              <a:t>Reject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11AD24-628F-499F-980E-40D112C3DEC8}"/>
                  </a:ext>
                </a:extLst>
              </p:cNvPr>
              <p:cNvSpPr txBox="1"/>
              <p:nvPr/>
            </p:nvSpPr>
            <p:spPr>
              <a:xfrm>
                <a:off x="177820" y="6073057"/>
                <a:ext cx="9454896" cy="14209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800" dirty="0"/>
                  <a:t>Null Hypothesis H0: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b="0" dirty="0"/>
              </a:p>
              <a:p>
                <a:pPr>
                  <a:spcAft>
                    <a:spcPts val="500"/>
                  </a:spcAft>
                </a:pPr>
                <a:endParaRPr lang="en-GB" sz="2800" dirty="0"/>
              </a:p>
              <a:p>
                <a:pPr>
                  <a:spcAft>
                    <a:spcPts val="500"/>
                  </a:spcAft>
                </a:pPr>
                <a:r>
                  <a:rPr lang="en-GB" sz="2800" dirty="0"/>
                  <a:t>Alternative Hypothesis H1: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11AD24-628F-499F-980E-40D112C3D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20" y="6073057"/>
                <a:ext cx="9454896" cy="1420902"/>
              </a:xfrm>
              <a:prstGeom prst="rect">
                <a:avLst/>
              </a:prstGeom>
              <a:blipFill>
                <a:blip r:embed="rId7"/>
                <a:stretch>
                  <a:fillRect l="-2257" t="-7725" b="-145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RITICS ARE THE TRUE OPTIMISTS - The420CyberNews">
            <a:extLst>
              <a:ext uri="{FF2B5EF4-FFF2-40B4-BE49-F238E27FC236}">
                <a16:creationId xmlns:a16="http://schemas.microsoft.com/office/drawing/2014/main" id="{19874E32-EAB2-4BA4-A468-BC0630E2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20" y="80605"/>
            <a:ext cx="2362772" cy="15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D120272-CFAA-4CC7-8205-CD073C7FC254}"/>
                  </a:ext>
                </a:extLst>
              </p:cNvPr>
              <p:cNvSpPr/>
              <p:nvPr/>
            </p:nvSpPr>
            <p:spPr>
              <a:xfrm>
                <a:off x="5335480" y="6236948"/>
                <a:ext cx="7670908" cy="3205783"/>
              </a:xfrm>
              <a:prstGeom prst="wedgeRectCallout">
                <a:avLst>
                  <a:gd name="adj1" fmla="val -27355"/>
                  <a:gd name="adj2" fmla="val -7745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Pre-specifying a threshold value: if we estimate a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GB" sz="2400" dirty="0"/>
                  <a:t> more extreme then that we will reject.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Small Problem: to work out the threshold we need to know the distribution which we only get after estimating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GB" sz="2400" dirty="0"/>
                  <a:t> (because we need to compute Var{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GB" sz="2400" dirty="0"/>
                  <a:t>} 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Let’s ignore that for the moment and work out the threshold for a specific distribution.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Why not the </a:t>
                </a:r>
                <a:r>
                  <a:rPr lang="en-GB" sz="2400"/>
                  <a:t>Standard Normal?</a:t>
                </a:r>
                <a:endParaRPr lang="en-GB" sz="2400" dirty="0"/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D120272-CFAA-4CC7-8205-CD073C7FC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80" y="6236948"/>
                <a:ext cx="7670908" cy="3205783"/>
              </a:xfrm>
              <a:prstGeom prst="wedgeRectCallout">
                <a:avLst>
                  <a:gd name="adj1" fmla="val -27355"/>
                  <a:gd name="adj2" fmla="val -77455"/>
                </a:avLst>
              </a:prstGeom>
              <a:blipFill>
                <a:blip r:embed="rId9"/>
                <a:stretch>
                  <a:fillRect l="-952" r="-793" b="-1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545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4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83044" y="473033"/>
                <a:ext cx="9829892" cy="948289"/>
              </a:xfrm>
            </p:spPr>
            <p:txBody>
              <a:bodyPr/>
              <a:lstStyle/>
              <a:p>
                <a:r>
                  <a:rPr lang="en-GB" dirty="0">
                    <a:latin typeface="Palatino Linotype" charset="0"/>
                  </a:rPr>
                  <a:t>Finding c: Standard Normal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>
                  <a:latin typeface="Palatino Linotype" charset="0"/>
                </a:endParaRPr>
              </a:p>
            </p:txBody>
          </p:sp>
        </mc:Choice>
        <mc:Fallback xmlns="">
          <p:sp>
            <p:nvSpPr>
              <p:cNvPr id="2560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3044" y="473033"/>
                <a:ext cx="9829892" cy="948289"/>
              </a:xfrm>
              <a:blipFill>
                <a:blip r:embed="rId3"/>
                <a:stretch>
                  <a:fillRect l="-2666" t="-17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>
            <a:off x="1329210" y="5336518"/>
            <a:ext cx="724628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4701781" y="5201074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490954" y="5336518"/>
                <a:ext cx="472886" cy="48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Palatino Linotype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954" y="5336518"/>
                <a:ext cx="472886" cy="481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33717" y="5469084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cs typeface="Palatino Linotype"/>
                        </a:rPr>
                        <m:t>0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17" y="5469084"/>
                <a:ext cx="4475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5460270" y="5211740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848479" y="5211740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ounded Rectangular Callout 17"/>
          <p:cNvSpPr/>
          <p:nvPr/>
        </p:nvSpPr>
        <p:spPr>
          <a:xfrm>
            <a:off x="498383" y="6413575"/>
            <a:ext cx="11773773" cy="1481548"/>
          </a:xfrm>
          <a:prstGeom prst="wedgeRoundRectCallout">
            <a:avLst>
              <a:gd name="adj1" fmla="val -15652"/>
              <a:gd name="adj2" fmla="val -64912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06337" indent="-406337">
              <a:buFont typeface="Arial" charset="0"/>
              <a:buChar char="•"/>
            </a:pPr>
            <a:r>
              <a:rPr lang="en-GB" sz="2400" dirty="0"/>
              <a:t>Say we willing to accept a higher risk</a:t>
            </a:r>
          </a:p>
          <a:p>
            <a:pPr marL="406337" indent="-406337">
              <a:buFont typeface="Arial" charset="0"/>
              <a:buChar char="•"/>
            </a:pPr>
            <a:r>
              <a:rPr lang="en-GB" sz="2400" dirty="0"/>
              <a:t>Would we have a lower or higher threshold than c=1.96?</a:t>
            </a:r>
          </a:p>
          <a:p>
            <a:pPr marL="406337" indent="-406337">
              <a:buFont typeface="Arial" charset="0"/>
              <a:buChar char="•"/>
            </a:pPr>
            <a:r>
              <a:rPr lang="en-GB" sz="2400" dirty="0"/>
              <a:t>E.g. what about 10% Type I risk?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243428" y="2554169"/>
            <a:ext cx="6916705" cy="2559903"/>
          </a:xfrm>
          <a:custGeom>
            <a:avLst/>
            <a:gdLst>
              <a:gd name="T0" fmla="*/ 0 w 3448"/>
              <a:gd name="T1" fmla="*/ 1701 h 1703"/>
              <a:gd name="T2" fmla="*/ 225 w 3448"/>
              <a:gd name="T3" fmla="*/ 1698 h 1703"/>
              <a:gd name="T4" fmla="*/ 377 w 3448"/>
              <a:gd name="T5" fmla="*/ 1691 h 1703"/>
              <a:gd name="T6" fmla="*/ 532 w 3448"/>
              <a:gd name="T7" fmla="*/ 1667 h 1703"/>
              <a:gd name="T8" fmla="*/ 622 w 3448"/>
              <a:gd name="T9" fmla="*/ 1641 h 1703"/>
              <a:gd name="T10" fmla="*/ 700 w 3448"/>
              <a:gd name="T11" fmla="*/ 1603 h 1703"/>
              <a:gd name="T12" fmla="*/ 760 w 3448"/>
              <a:gd name="T13" fmla="*/ 1560 h 1703"/>
              <a:gd name="T14" fmla="*/ 820 w 3448"/>
              <a:gd name="T15" fmla="*/ 1511 h 1703"/>
              <a:gd name="T16" fmla="*/ 879 w 3448"/>
              <a:gd name="T17" fmla="*/ 1450 h 1703"/>
              <a:gd name="T18" fmla="*/ 947 w 3448"/>
              <a:gd name="T19" fmla="*/ 1365 h 1703"/>
              <a:gd name="T20" fmla="*/ 999 w 3448"/>
              <a:gd name="T21" fmla="*/ 1285 h 1703"/>
              <a:gd name="T22" fmla="*/ 1043 w 3448"/>
              <a:gd name="T23" fmla="*/ 1210 h 1703"/>
              <a:gd name="T24" fmla="*/ 1083 w 3448"/>
              <a:gd name="T25" fmla="*/ 1139 h 1703"/>
              <a:gd name="T26" fmla="*/ 1114 w 3448"/>
              <a:gd name="T27" fmla="*/ 1077 h 1703"/>
              <a:gd name="T28" fmla="*/ 1146 w 3448"/>
              <a:gd name="T29" fmla="*/ 1007 h 1703"/>
              <a:gd name="T30" fmla="*/ 1190 w 3448"/>
              <a:gd name="T31" fmla="*/ 913 h 1703"/>
              <a:gd name="T32" fmla="*/ 1235 w 3448"/>
              <a:gd name="T33" fmla="*/ 807 h 1703"/>
              <a:gd name="T34" fmla="*/ 1289 w 3448"/>
              <a:gd name="T35" fmla="*/ 679 h 1703"/>
              <a:gd name="T36" fmla="*/ 1331 w 3448"/>
              <a:gd name="T37" fmla="*/ 576 h 1703"/>
              <a:gd name="T38" fmla="*/ 1368 w 3448"/>
              <a:gd name="T39" fmla="*/ 484 h 1703"/>
              <a:gd name="T40" fmla="*/ 1407 w 3448"/>
              <a:gd name="T41" fmla="*/ 399 h 1703"/>
              <a:gd name="T42" fmla="*/ 1457 w 3448"/>
              <a:gd name="T43" fmla="*/ 297 h 1703"/>
              <a:gd name="T44" fmla="*/ 1488 w 3448"/>
              <a:gd name="T45" fmla="*/ 234 h 1703"/>
              <a:gd name="T46" fmla="*/ 1529 w 3448"/>
              <a:gd name="T47" fmla="*/ 165 h 1703"/>
              <a:gd name="T48" fmla="*/ 1572 w 3448"/>
              <a:gd name="T49" fmla="*/ 101 h 1703"/>
              <a:gd name="T50" fmla="*/ 1613 w 3448"/>
              <a:gd name="T51" fmla="*/ 55 h 1703"/>
              <a:gd name="T52" fmla="*/ 1671 w 3448"/>
              <a:gd name="T53" fmla="*/ 15 h 1703"/>
              <a:gd name="T54" fmla="*/ 1721 w 3448"/>
              <a:gd name="T55" fmla="*/ 0 h 1703"/>
              <a:gd name="T56" fmla="*/ 1776 w 3448"/>
              <a:gd name="T57" fmla="*/ 15 h 1703"/>
              <a:gd name="T58" fmla="*/ 1835 w 3448"/>
              <a:gd name="T59" fmla="*/ 59 h 1703"/>
              <a:gd name="T60" fmla="*/ 1836 w 3448"/>
              <a:gd name="T61" fmla="*/ 59 h 1703"/>
              <a:gd name="T62" fmla="*/ 1880 w 3448"/>
              <a:gd name="T63" fmla="*/ 113 h 1703"/>
              <a:gd name="T64" fmla="*/ 1912 w 3448"/>
              <a:gd name="T65" fmla="*/ 160 h 1703"/>
              <a:gd name="T66" fmla="*/ 1943 w 3448"/>
              <a:gd name="T67" fmla="*/ 211 h 1703"/>
              <a:gd name="T68" fmla="*/ 1982 w 3448"/>
              <a:gd name="T69" fmla="*/ 283 h 1703"/>
              <a:gd name="T70" fmla="*/ 2022 w 3448"/>
              <a:gd name="T71" fmla="*/ 361 h 1703"/>
              <a:gd name="T72" fmla="*/ 2058 w 3448"/>
              <a:gd name="T73" fmla="*/ 445 h 1703"/>
              <a:gd name="T74" fmla="*/ 2116 w 3448"/>
              <a:gd name="T75" fmla="*/ 580 h 1703"/>
              <a:gd name="T76" fmla="*/ 2172 w 3448"/>
              <a:gd name="T77" fmla="*/ 717 h 1703"/>
              <a:gd name="T78" fmla="*/ 2222 w 3448"/>
              <a:gd name="T79" fmla="*/ 833 h 1703"/>
              <a:gd name="T80" fmla="*/ 2260 w 3448"/>
              <a:gd name="T81" fmla="*/ 919 h 1703"/>
              <a:gd name="T82" fmla="*/ 2300 w 3448"/>
              <a:gd name="T83" fmla="*/ 1002 h 1703"/>
              <a:gd name="T84" fmla="*/ 2343 w 3448"/>
              <a:gd name="T85" fmla="*/ 1096 h 1703"/>
              <a:gd name="T86" fmla="*/ 2406 w 3448"/>
              <a:gd name="T87" fmla="*/ 1217 h 1703"/>
              <a:gd name="T88" fmla="*/ 2454 w 3448"/>
              <a:gd name="T89" fmla="*/ 1296 h 1703"/>
              <a:gd name="T90" fmla="*/ 2507 w 3448"/>
              <a:gd name="T91" fmla="*/ 1378 h 1703"/>
              <a:gd name="T92" fmla="*/ 2548 w 3448"/>
              <a:gd name="T93" fmla="*/ 1429 h 1703"/>
              <a:gd name="T94" fmla="*/ 2594 w 3448"/>
              <a:gd name="T95" fmla="*/ 1482 h 1703"/>
              <a:gd name="T96" fmla="*/ 2649 w 3448"/>
              <a:gd name="T97" fmla="*/ 1534 h 1703"/>
              <a:gd name="T98" fmla="*/ 2717 w 3448"/>
              <a:gd name="T99" fmla="*/ 1582 h 1703"/>
              <a:gd name="T100" fmla="*/ 2794 w 3448"/>
              <a:gd name="T101" fmla="*/ 1627 h 1703"/>
              <a:gd name="T102" fmla="*/ 2885 w 3448"/>
              <a:gd name="T103" fmla="*/ 1659 h 1703"/>
              <a:gd name="T104" fmla="*/ 2968 w 3448"/>
              <a:gd name="T105" fmla="*/ 1678 h 1703"/>
              <a:gd name="T106" fmla="*/ 3101 w 3448"/>
              <a:gd name="T107" fmla="*/ 1695 h 1703"/>
              <a:gd name="T108" fmla="*/ 3179 w 3448"/>
              <a:gd name="T109" fmla="*/ 1698 h 1703"/>
              <a:gd name="T110" fmla="*/ 3448 w 3448"/>
              <a:gd name="T111" fmla="*/ 1701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48" h="1703">
                <a:moveTo>
                  <a:pt x="0" y="1701"/>
                </a:moveTo>
                <a:cubicBezTo>
                  <a:pt x="95" y="1701"/>
                  <a:pt x="131" y="1703"/>
                  <a:pt x="225" y="1698"/>
                </a:cubicBezTo>
                <a:cubicBezTo>
                  <a:pt x="284" y="1695"/>
                  <a:pt x="326" y="1696"/>
                  <a:pt x="377" y="1691"/>
                </a:cubicBezTo>
                <a:cubicBezTo>
                  <a:pt x="428" y="1686"/>
                  <a:pt x="491" y="1675"/>
                  <a:pt x="532" y="1667"/>
                </a:cubicBezTo>
                <a:cubicBezTo>
                  <a:pt x="572" y="1658"/>
                  <a:pt x="594" y="1651"/>
                  <a:pt x="622" y="1641"/>
                </a:cubicBezTo>
                <a:cubicBezTo>
                  <a:pt x="650" y="1630"/>
                  <a:pt x="677" y="1617"/>
                  <a:pt x="700" y="1603"/>
                </a:cubicBezTo>
                <a:cubicBezTo>
                  <a:pt x="723" y="1589"/>
                  <a:pt x="740" y="1575"/>
                  <a:pt x="760" y="1560"/>
                </a:cubicBezTo>
                <a:cubicBezTo>
                  <a:pt x="780" y="1545"/>
                  <a:pt x="800" y="1529"/>
                  <a:pt x="820" y="1511"/>
                </a:cubicBezTo>
                <a:cubicBezTo>
                  <a:pt x="840" y="1493"/>
                  <a:pt x="858" y="1474"/>
                  <a:pt x="879" y="1450"/>
                </a:cubicBezTo>
                <a:cubicBezTo>
                  <a:pt x="900" y="1426"/>
                  <a:pt x="927" y="1393"/>
                  <a:pt x="947" y="1365"/>
                </a:cubicBezTo>
                <a:cubicBezTo>
                  <a:pt x="967" y="1337"/>
                  <a:pt x="983" y="1311"/>
                  <a:pt x="999" y="1285"/>
                </a:cubicBezTo>
                <a:cubicBezTo>
                  <a:pt x="1015" y="1259"/>
                  <a:pt x="1029" y="1234"/>
                  <a:pt x="1043" y="1210"/>
                </a:cubicBezTo>
                <a:cubicBezTo>
                  <a:pt x="1057" y="1186"/>
                  <a:pt x="1071" y="1161"/>
                  <a:pt x="1083" y="1139"/>
                </a:cubicBezTo>
                <a:cubicBezTo>
                  <a:pt x="1095" y="1117"/>
                  <a:pt x="1104" y="1099"/>
                  <a:pt x="1114" y="1077"/>
                </a:cubicBezTo>
                <a:cubicBezTo>
                  <a:pt x="1124" y="1055"/>
                  <a:pt x="1133" y="1034"/>
                  <a:pt x="1146" y="1007"/>
                </a:cubicBezTo>
                <a:cubicBezTo>
                  <a:pt x="1159" y="980"/>
                  <a:pt x="1175" y="946"/>
                  <a:pt x="1190" y="913"/>
                </a:cubicBezTo>
                <a:cubicBezTo>
                  <a:pt x="1205" y="880"/>
                  <a:pt x="1219" y="846"/>
                  <a:pt x="1235" y="807"/>
                </a:cubicBezTo>
                <a:cubicBezTo>
                  <a:pt x="1251" y="768"/>
                  <a:pt x="1273" y="717"/>
                  <a:pt x="1289" y="679"/>
                </a:cubicBezTo>
                <a:cubicBezTo>
                  <a:pt x="1305" y="641"/>
                  <a:pt x="1318" y="609"/>
                  <a:pt x="1331" y="576"/>
                </a:cubicBezTo>
                <a:cubicBezTo>
                  <a:pt x="1344" y="543"/>
                  <a:pt x="1355" y="513"/>
                  <a:pt x="1368" y="484"/>
                </a:cubicBezTo>
                <a:cubicBezTo>
                  <a:pt x="1381" y="455"/>
                  <a:pt x="1392" y="430"/>
                  <a:pt x="1407" y="399"/>
                </a:cubicBezTo>
                <a:cubicBezTo>
                  <a:pt x="1422" y="368"/>
                  <a:pt x="1443" y="325"/>
                  <a:pt x="1457" y="297"/>
                </a:cubicBezTo>
                <a:cubicBezTo>
                  <a:pt x="1471" y="269"/>
                  <a:pt x="1476" y="256"/>
                  <a:pt x="1488" y="234"/>
                </a:cubicBezTo>
                <a:cubicBezTo>
                  <a:pt x="1500" y="212"/>
                  <a:pt x="1515" y="187"/>
                  <a:pt x="1529" y="165"/>
                </a:cubicBezTo>
                <a:cubicBezTo>
                  <a:pt x="1543" y="143"/>
                  <a:pt x="1558" y="119"/>
                  <a:pt x="1572" y="101"/>
                </a:cubicBezTo>
                <a:cubicBezTo>
                  <a:pt x="1586" y="83"/>
                  <a:pt x="1597" y="69"/>
                  <a:pt x="1613" y="55"/>
                </a:cubicBezTo>
                <a:cubicBezTo>
                  <a:pt x="1629" y="41"/>
                  <a:pt x="1653" y="24"/>
                  <a:pt x="1671" y="15"/>
                </a:cubicBezTo>
                <a:cubicBezTo>
                  <a:pt x="1689" y="6"/>
                  <a:pt x="1704" y="0"/>
                  <a:pt x="1721" y="0"/>
                </a:cubicBezTo>
                <a:cubicBezTo>
                  <a:pt x="1738" y="0"/>
                  <a:pt x="1757" y="5"/>
                  <a:pt x="1776" y="15"/>
                </a:cubicBezTo>
                <a:cubicBezTo>
                  <a:pt x="1795" y="25"/>
                  <a:pt x="1825" y="52"/>
                  <a:pt x="1835" y="59"/>
                </a:cubicBezTo>
                <a:cubicBezTo>
                  <a:pt x="1845" y="66"/>
                  <a:pt x="1828" y="50"/>
                  <a:pt x="1836" y="59"/>
                </a:cubicBezTo>
                <a:cubicBezTo>
                  <a:pt x="1844" y="68"/>
                  <a:pt x="1867" y="96"/>
                  <a:pt x="1880" y="113"/>
                </a:cubicBezTo>
                <a:cubicBezTo>
                  <a:pt x="1893" y="130"/>
                  <a:pt x="1902" y="144"/>
                  <a:pt x="1912" y="160"/>
                </a:cubicBezTo>
                <a:cubicBezTo>
                  <a:pt x="1922" y="176"/>
                  <a:pt x="1931" y="191"/>
                  <a:pt x="1943" y="211"/>
                </a:cubicBezTo>
                <a:cubicBezTo>
                  <a:pt x="1955" y="231"/>
                  <a:pt x="1969" y="258"/>
                  <a:pt x="1982" y="283"/>
                </a:cubicBezTo>
                <a:cubicBezTo>
                  <a:pt x="1995" y="308"/>
                  <a:pt x="2009" y="334"/>
                  <a:pt x="2022" y="361"/>
                </a:cubicBezTo>
                <a:cubicBezTo>
                  <a:pt x="2035" y="388"/>
                  <a:pt x="2042" y="409"/>
                  <a:pt x="2058" y="445"/>
                </a:cubicBezTo>
                <a:cubicBezTo>
                  <a:pt x="2074" y="481"/>
                  <a:pt x="2097" y="535"/>
                  <a:pt x="2116" y="580"/>
                </a:cubicBezTo>
                <a:cubicBezTo>
                  <a:pt x="2135" y="625"/>
                  <a:pt x="2154" y="675"/>
                  <a:pt x="2172" y="717"/>
                </a:cubicBezTo>
                <a:cubicBezTo>
                  <a:pt x="2190" y="759"/>
                  <a:pt x="2207" y="799"/>
                  <a:pt x="2222" y="833"/>
                </a:cubicBezTo>
                <a:cubicBezTo>
                  <a:pt x="2237" y="867"/>
                  <a:pt x="2247" y="891"/>
                  <a:pt x="2260" y="919"/>
                </a:cubicBezTo>
                <a:cubicBezTo>
                  <a:pt x="2273" y="947"/>
                  <a:pt x="2286" y="973"/>
                  <a:pt x="2300" y="1002"/>
                </a:cubicBezTo>
                <a:cubicBezTo>
                  <a:pt x="2314" y="1031"/>
                  <a:pt x="2325" y="1060"/>
                  <a:pt x="2343" y="1096"/>
                </a:cubicBezTo>
                <a:cubicBezTo>
                  <a:pt x="2361" y="1132"/>
                  <a:pt x="2388" y="1184"/>
                  <a:pt x="2406" y="1217"/>
                </a:cubicBezTo>
                <a:cubicBezTo>
                  <a:pt x="2424" y="1250"/>
                  <a:pt x="2437" y="1269"/>
                  <a:pt x="2454" y="1296"/>
                </a:cubicBezTo>
                <a:cubicBezTo>
                  <a:pt x="2471" y="1323"/>
                  <a:pt x="2491" y="1356"/>
                  <a:pt x="2507" y="1378"/>
                </a:cubicBezTo>
                <a:cubicBezTo>
                  <a:pt x="2523" y="1400"/>
                  <a:pt x="2534" y="1412"/>
                  <a:pt x="2548" y="1429"/>
                </a:cubicBezTo>
                <a:cubicBezTo>
                  <a:pt x="2562" y="1446"/>
                  <a:pt x="2577" y="1465"/>
                  <a:pt x="2594" y="1482"/>
                </a:cubicBezTo>
                <a:cubicBezTo>
                  <a:pt x="2611" y="1499"/>
                  <a:pt x="2628" y="1517"/>
                  <a:pt x="2649" y="1534"/>
                </a:cubicBezTo>
                <a:cubicBezTo>
                  <a:pt x="2670" y="1551"/>
                  <a:pt x="2693" y="1566"/>
                  <a:pt x="2717" y="1582"/>
                </a:cubicBezTo>
                <a:cubicBezTo>
                  <a:pt x="2741" y="1598"/>
                  <a:pt x="2766" y="1614"/>
                  <a:pt x="2794" y="1627"/>
                </a:cubicBezTo>
                <a:cubicBezTo>
                  <a:pt x="2822" y="1640"/>
                  <a:pt x="2856" y="1651"/>
                  <a:pt x="2885" y="1659"/>
                </a:cubicBezTo>
                <a:cubicBezTo>
                  <a:pt x="2914" y="1667"/>
                  <a:pt x="2932" y="1672"/>
                  <a:pt x="2968" y="1678"/>
                </a:cubicBezTo>
                <a:cubicBezTo>
                  <a:pt x="3004" y="1684"/>
                  <a:pt x="3066" y="1692"/>
                  <a:pt x="3101" y="1695"/>
                </a:cubicBezTo>
                <a:cubicBezTo>
                  <a:pt x="3136" y="1698"/>
                  <a:pt x="3121" y="1697"/>
                  <a:pt x="3179" y="1698"/>
                </a:cubicBezTo>
                <a:cubicBezTo>
                  <a:pt x="3237" y="1699"/>
                  <a:pt x="3392" y="1701"/>
                  <a:pt x="3448" y="1701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2907306" y="3524854"/>
            <a:ext cx="0" cy="21210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496856" y="3474721"/>
            <a:ext cx="0" cy="225695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>
          <a:xfrm>
            <a:off x="1338239" y="4803769"/>
            <a:ext cx="1571158" cy="541778"/>
          </a:xfrm>
          <a:custGeom>
            <a:avLst/>
            <a:gdLst>
              <a:gd name="connsiteX0" fmla="*/ 0 w 1104900"/>
              <a:gd name="connsiteY0" fmla="*/ 381000 h 381000"/>
              <a:gd name="connsiteX1" fmla="*/ 1104900 w 1104900"/>
              <a:gd name="connsiteY1" fmla="*/ 381000 h 381000"/>
              <a:gd name="connsiteX2" fmla="*/ 1104900 w 1104900"/>
              <a:gd name="connsiteY2" fmla="*/ 0 h 381000"/>
              <a:gd name="connsiteX3" fmla="*/ 927100 w 1104900"/>
              <a:gd name="connsiteY3" fmla="*/ 114300 h 381000"/>
              <a:gd name="connsiteX4" fmla="*/ 736600 w 1104900"/>
              <a:gd name="connsiteY4" fmla="*/ 177800 h 381000"/>
              <a:gd name="connsiteX5" fmla="*/ 419100 w 1104900"/>
              <a:gd name="connsiteY5" fmla="*/ 203200 h 381000"/>
              <a:gd name="connsiteX6" fmla="*/ 114300 w 1104900"/>
              <a:gd name="connsiteY6" fmla="*/ 215900 h 381000"/>
              <a:gd name="connsiteX7" fmla="*/ 114300 w 1104900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" h="381000">
                <a:moveTo>
                  <a:pt x="0" y="381000"/>
                </a:moveTo>
                <a:lnTo>
                  <a:pt x="1104900" y="381000"/>
                </a:lnTo>
                <a:lnTo>
                  <a:pt x="1104900" y="0"/>
                </a:lnTo>
                <a:lnTo>
                  <a:pt x="927100" y="114300"/>
                </a:lnTo>
                <a:lnTo>
                  <a:pt x="736600" y="177800"/>
                </a:lnTo>
                <a:lnTo>
                  <a:pt x="419100" y="203200"/>
                </a:lnTo>
                <a:lnTo>
                  <a:pt x="114300" y="215900"/>
                </a:lnTo>
                <a:lnTo>
                  <a:pt x="114300" y="381000"/>
                </a:lnTo>
              </a:path>
            </a:pathLst>
          </a:custGeom>
          <a:solidFill>
            <a:srgbClr val="FF0000"/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 flipH="1">
            <a:off x="6496856" y="4787967"/>
            <a:ext cx="1571158" cy="541778"/>
          </a:xfrm>
          <a:custGeom>
            <a:avLst/>
            <a:gdLst>
              <a:gd name="connsiteX0" fmla="*/ 0 w 1104900"/>
              <a:gd name="connsiteY0" fmla="*/ 381000 h 381000"/>
              <a:gd name="connsiteX1" fmla="*/ 1104900 w 1104900"/>
              <a:gd name="connsiteY1" fmla="*/ 381000 h 381000"/>
              <a:gd name="connsiteX2" fmla="*/ 1104900 w 1104900"/>
              <a:gd name="connsiteY2" fmla="*/ 0 h 381000"/>
              <a:gd name="connsiteX3" fmla="*/ 927100 w 1104900"/>
              <a:gd name="connsiteY3" fmla="*/ 114300 h 381000"/>
              <a:gd name="connsiteX4" fmla="*/ 736600 w 1104900"/>
              <a:gd name="connsiteY4" fmla="*/ 177800 h 381000"/>
              <a:gd name="connsiteX5" fmla="*/ 419100 w 1104900"/>
              <a:gd name="connsiteY5" fmla="*/ 203200 h 381000"/>
              <a:gd name="connsiteX6" fmla="*/ 114300 w 1104900"/>
              <a:gd name="connsiteY6" fmla="*/ 215900 h 381000"/>
              <a:gd name="connsiteX7" fmla="*/ 114300 w 1104900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" h="381000">
                <a:moveTo>
                  <a:pt x="0" y="381000"/>
                </a:moveTo>
                <a:lnTo>
                  <a:pt x="1104900" y="381000"/>
                </a:lnTo>
                <a:lnTo>
                  <a:pt x="1104900" y="0"/>
                </a:lnTo>
                <a:lnTo>
                  <a:pt x="927100" y="114300"/>
                </a:lnTo>
                <a:lnTo>
                  <a:pt x="736600" y="177800"/>
                </a:lnTo>
                <a:lnTo>
                  <a:pt x="419100" y="203200"/>
                </a:lnTo>
                <a:lnTo>
                  <a:pt x="114300" y="215900"/>
                </a:lnTo>
                <a:lnTo>
                  <a:pt x="114300" y="381000"/>
                </a:lnTo>
              </a:path>
            </a:pathLst>
          </a:custGeom>
          <a:solidFill>
            <a:srgbClr val="FF0000"/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5984359" y="569659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/>
              <a:t>1.96</a:t>
            </a:r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2226659" y="5725045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-1.96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3539381" y="3474721"/>
            <a:ext cx="0" cy="21210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5835336" y="3524854"/>
            <a:ext cx="0" cy="21210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>
          <a:xfrm>
            <a:off x="1464654" y="4153635"/>
            <a:ext cx="2094877" cy="1191913"/>
          </a:xfrm>
          <a:custGeom>
            <a:avLst/>
            <a:gdLst>
              <a:gd name="connsiteX0" fmla="*/ 0 w 1612900"/>
              <a:gd name="connsiteY0" fmla="*/ 825500 h 838200"/>
              <a:gd name="connsiteX1" fmla="*/ 1612900 w 1612900"/>
              <a:gd name="connsiteY1" fmla="*/ 838200 h 838200"/>
              <a:gd name="connsiteX2" fmla="*/ 1587500 w 1612900"/>
              <a:gd name="connsiteY2" fmla="*/ 0 h 838200"/>
              <a:gd name="connsiteX3" fmla="*/ 1181100 w 1612900"/>
              <a:gd name="connsiteY3" fmla="*/ 431800 h 838200"/>
              <a:gd name="connsiteX4" fmla="*/ 1092200 w 1612900"/>
              <a:gd name="connsiteY4" fmla="*/ 508000 h 838200"/>
              <a:gd name="connsiteX5" fmla="*/ 723900 w 1612900"/>
              <a:gd name="connsiteY5" fmla="*/ 635000 h 838200"/>
              <a:gd name="connsiteX6" fmla="*/ 177800 w 1612900"/>
              <a:gd name="connsiteY6" fmla="*/ 685800 h 838200"/>
              <a:gd name="connsiteX7" fmla="*/ 25400 w 1612900"/>
              <a:gd name="connsiteY7" fmla="*/ 685800 h 838200"/>
              <a:gd name="connsiteX8" fmla="*/ 0 w 1612900"/>
              <a:gd name="connsiteY8" fmla="*/ 8255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900" h="838200">
                <a:moveTo>
                  <a:pt x="0" y="825500"/>
                </a:moveTo>
                <a:lnTo>
                  <a:pt x="1612900" y="838200"/>
                </a:lnTo>
                <a:lnTo>
                  <a:pt x="1587500" y="0"/>
                </a:lnTo>
                <a:lnTo>
                  <a:pt x="1181100" y="431800"/>
                </a:lnTo>
                <a:lnTo>
                  <a:pt x="1092200" y="508000"/>
                </a:lnTo>
                <a:lnTo>
                  <a:pt x="723900" y="635000"/>
                </a:lnTo>
                <a:lnTo>
                  <a:pt x="177800" y="685800"/>
                </a:lnTo>
                <a:lnTo>
                  <a:pt x="25400" y="6858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reeform 24"/>
          <p:cNvSpPr/>
          <p:nvPr/>
        </p:nvSpPr>
        <p:spPr>
          <a:xfrm flipH="1">
            <a:off x="5835336" y="4080788"/>
            <a:ext cx="2094877" cy="1248957"/>
          </a:xfrm>
          <a:custGeom>
            <a:avLst/>
            <a:gdLst>
              <a:gd name="connsiteX0" fmla="*/ 0 w 1612900"/>
              <a:gd name="connsiteY0" fmla="*/ 825500 h 838200"/>
              <a:gd name="connsiteX1" fmla="*/ 1612900 w 1612900"/>
              <a:gd name="connsiteY1" fmla="*/ 838200 h 838200"/>
              <a:gd name="connsiteX2" fmla="*/ 1587500 w 1612900"/>
              <a:gd name="connsiteY2" fmla="*/ 0 h 838200"/>
              <a:gd name="connsiteX3" fmla="*/ 1181100 w 1612900"/>
              <a:gd name="connsiteY3" fmla="*/ 431800 h 838200"/>
              <a:gd name="connsiteX4" fmla="*/ 1092200 w 1612900"/>
              <a:gd name="connsiteY4" fmla="*/ 508000 h 838200"/>
              <a:gd name="connsiteX5" fmla="*/ 723900 w 1612900"/>
              <a:gd name="connsiteY5" fmla="*/ 635000 h 838200"/>
              <a:gd name="connsiteX6" fmla="*/ 177800 w 1612900"/>
              <a:gd name="connsiteY6" fmla="*/ 685800 h 838200"/>
              <a:gd name="connsiteX7" fmla="*/ 25400 w 1612900"/>
              <a:gd name="connsiteY7" fmla="*/ 685800 h 838200"/>
              <a:gd name="connsiteX8" fmla="*/ 0 w 1612900"/>
              <a:gd name="connsiteY8" fmla="*/ 8255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900" h="838200">
                <a:moveTo>
                  <a:pt x="0" y="825500"/>
                </a:moveTo>
                <a:lnTo>
                  <a:pt x="1612900" y="838200"/>
                </a:lnTo>
                <a:lnTo>
                  <a:pt x="1587500" y="0"/>
                </a:lnTo>
                <a:lnTo>
                  <a:pt x="1181100" y="431800"/>
                </a:lnTo>
                <a:lnTo>
                  <a:pt x="1092200" y="508000"/>
                </a:lnTo>
                <a:lnTo>
                  <a:pt x="723900" y="635000"/>
                </a:lnTo>
                <a:lnTo>
                  <a:pt x="177800" y="685800"/>
                </a:lnTo>
                <a:lnTo>
                  <a:pt x="25400" y="6858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3094580" y="571372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/>
              <a:t>-1.64</a:t>
            </a:r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5208110" y="5713726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/>
              <a:t>1.64</a:t>
            </a:r>
            <a:endParaRPr lang="en-US" sz="2400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C5D7A98-50D4-42C6-BAA8-9C6916570B81}"/>
              </a:ext>
            </a:extLst>
          </p:cNvPr>
          <p:cNvSpPr/>
          <p:nvPr/>
        </p:nvSpPr>
        <p:spPr>
          <a:xfrm>
            <a:off x="6788229" y="1977256"/>
            <a:ext cx="843323" cy="479822"/>
          </a:xfrm>
          <a:custGeom>
            <a:avLst/>
            <a:gdLst>
              <a:gd name="connsiteX0" fmla="*/ 0 w 1612900"/>
              <a:gd name="connsiteY0" fmla="*/ 825500 h 838200"/>
              <a:gd name="connsiteX1" fmla="*/ 1612900 w 1612900"/>
              <a:gd name="connsiteY1" fmla="*/ 838200 h 838200"/>
              <a:gd name="connsiteX2" fmla="*/ 1587500 w 1612900"/>
              <a:gd name="connsiteY2" fmla="*/ 0 h 838200"/>
              <a:gd name="connsiteX3" fmla="*/ 1181100 w 1612900"/>
              <a:gd name="connsiteY3" fmla="*/ 431800 h 838200"/>
              <a:gd name="connsiteX4" fmla="*/ 1092200 w 1612900"/>
              <a:gd name="connsiteY4" fmla="*/ 508000 h 838200"/>
              <a:gd name="connsiteX5" fmla="*/ 723900 w 1612900"/>
              <a:gd name="connsiteY5" fmla="*/ 635000 h 838200"/>
              <a:gd name="connsiteX6" fmla="*/ 177800 w 1612900"/>
              <a:gd name="connsiteY6" fmla="*/ 685800 h 838200"/>
              <a:gd name="connsiteX7" fmla="*/ 25400 w 1612900"/>
              <a:gd name="connsiteY7" fmla="*/ 685800 h 838200"/>
              <a:gd name="connsiteX8" fmla="*/ 0 w 1612900"/>
              <a:gd name="connsiteY8" fmla="*/ 8255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900" h="838200">
                <a:moveTo>
                  <a:pt x="0" y="825500"/>
                </a:moveTo>
                <a:lnTo>
                  <a:pt x="1612900" y="838200"/>
                </a:lnTo>
                <a:lnTo>
                  <a:pt x="1587500" y="0"/>
                </a:lnTo>
                <a:lnTo>
                  <a:pt x="1181100" y="431800"/>
                </a:lnTo>
                <a:lnTo>
                  <a:pt x="1092200" y="508000"/>
                </a:lnTo>
                <a:lnTo>
                  <a:pt x="723900" y="635000"/>
                </a:lnTo>
                <a:lnTo>
                  <a:pt x="177800" y="685800"/>
                </a:lnTo>
                <a:lnTo>
                  <a:pt x="25400" y="6858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E77AB075-ADF0-44C3-AE7E-72497BB86DF2}"/>
              </a:ext>
            </a:extLst>
          </p:cNvPr>
          <p:cNvSpPr/>
          <p:nvPr/>
        </p:nvSpPr>
        <p:spPr>
          <a:xfrm flipH="1">
            <a:off x="7738471" y="1949187"/>
            <a:ext cx="843324" cy="502786"/>
          </a:xfrm>
          <a:custGeom>
            <a:avLst/>
            <a:gdLst>
              <a:gd name="connsiteX0" fmla="*/ 0 w 1612900"/>
              <a:gd name="connsiteY0" fmla="*/ 825500 h 838200"/>
              <a:gd name="connsiteX1" fmla="*/ 1612900 w 1612900"/>
              <a:gd name="connsiteY1" fmla="*/ 838200 h 838200"/>
              <a:gd name="connsiteX2" fmla="*/ 1587500 w 1612900"/>
              <a:gd name="connsiteY2" fmla="*/ 0 h 838200"/>
              <a:gd name="connsiteX3" fmla="*/ 1181100 w 1612900"/>
              <a:gd name="connsiteY3" fmla="*/ 431800 h 838200"/>
              <a:gd name="connsiteX4" fmla="*/ 1092200 w 1612900"/>
              <a:gd name="connsiteY4" fmla="*/ 508000 h 838200"/>
              <a:gd name="connsiteX5" fmla="*/ 723900 w 1612900"/>
              <a:gd name="connsiteY5" fmla="*/ 635000 h 838200"/>
              <a:gd name="connsiteX6" fmla="*/ 177800 w 1612900"/>
              <a:gd name="connsiteY6" fmla="*/ 685800 h 838200"/>
              <a:gd name="connsiteX7" fmla="*/ 25400 w 1612900"/>
              <a:gd name="connsiteY7" fmla="*/ 685800 h 838200"/>
              <a:gd name="connsiteX8" fmla="*/ 0 w 1612900"/>
              <a:gd name="connsiteY8" fmla="*/ 8255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900" h="838200">
                <a:moveTo>
                  <a:pt x="0" y="825500"/>
                </a:moveTo>
                <a:lnTo>
                  <a:pt x="1612900" y="838200"/>
                </a:lnTo>
                <a:lnTo>
                  <a:pt x="1587500" y="0"/>
                </a:lnTo>
                <a:lnTo>
                  <a:pt x="1181100" y="431800"/>
                </a:lnTo>
                <a:lnTo>
                  <a:pt x="1092200" y="508000"/>
                </a:lnTo>
                <a:lnTo>
                  <a:pt x="723900" y="635000"/>
                </a:lnTo>
                <a:lnTo>
                  <a:pt x="177800" y="685800"/>
                </a:lnTo>
                <a:lnTo>
                  <a:pt x="25400" y="6858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D7092-30F7-4184-829E-81FEEB55442B}"/>
              </a:ext>
            </a:extLst>
          </p:cNvPr>
          <p:cNvSpPr txBox="1"/>
          <p:nvPr/>
        </p:nvSpPr>
        <p:spPr>
          <a:xfrm>
            <a:off x="8963840" y="2142804"/>
            <a:ext cx="1490265" cy="309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000" dirty="0"/>
              <a:t>=10%</a:t>
            </a:r>
          </a:p>
        </p:txBody>
      </p:sp>
      <p:sp>
        <p:nvSpPr>
          <p:cNvPr id="30" name="Freeform 1">
            <a:extLst>
              <a:ext uri="{FF2B5EF4-FFF2-40B4-BE49-F238E27FC236}">
                <a16:creationId xmlns:a16="http://schemas.microsoft.com/office/drawing/2014/main" id="{1F365F7E-B27D-4B44-827C-43D828B9E200}"/>
              </a:ext>
            </a:extLst>
          </p:cNvPr>
          <p:cNvSpPr/>
          <p:nvPr/>
        </p:nvSpPr>
        <p:spPr>
          <a:xfrm>
            <a:off x="6882774" y="2667401"/>
            <a:ext cx="756236" cy="243075"/>
          </a:xfrm>
          <a:custGeom>
            <a:avLst/>
            <a:gdLst>
              <a:gd name="connsiteX0" fmla="*/ 0 w 1104900"/>
              <a:gd name="connsiteY0" fmla="*/ 381000 h 381000"/>
              <a:gd name="connsiteX1" fmla="*/ 1104900 w 1104900"/>
              <a:gd name="connsiteY1" fmla="*/ 381000 h 381000"/>
              <a:gd name="connsiteX2" fmla="*/ 1104900 w 1104900"/>
              <a:gd name="connsiteY2" fmla="*/ 0 h 381000"/>
              <a:gd name="connsiteX3" fmla="*/ 927100 w 1104900"/>
              <a:gd name="connsiteY3" fmla="*/ 114300 h 381000"/>
              <a:gd name="connsiteX4" fmla="*/ 736600 w 1104900"/>
              <a:gd name="connsiteY4" fmla="*/ 177800 h 381000"/>
              <a:gd name="connsiteX5" fmla="*/ 419100 w 1104900"/>
              <a:gd name="connsiteY5" fmla="*/ 203200 h 381000"/>
              <a:gd name="connsiteX6" fmla="*/ 114300 w 1104900"/>
              <a:gd name="connsiteY6" fmla="*/ 215900 h 381000"/>
              <a:gd name="connsiteX7" fmla="*/ 114300 w 1104900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" h="381000">
                <a:moveTo>
                  <a:pt x="0" y="381000"/>
                </a:moveTo>
                <a:lnTo>
                  <a:pt x="1104900" y="381000"/>
                </a:lnTo>
                <a:lnTo>
                  <a:pt x="1104900" y="0"/>
                </a:lnTo>
                <a:lnTo>
                  <a:pt x="927100" y="114300"/>
                </a:lnTo>
                <a:lnTo>
                  <a:pt x="736600" y="177800"/>
                </a:lnTo>
                <a:lnTo>
                  <a:pt x="419100" y="203200"/>
                </a:lnTo>
                <a:lnTo>
                  <a:pt x="114300" y="215900"/>
                </a:lnTo>
                <a:lnTo>
                  <a:pt x="114300" y="381000"/>
                </a:lnTo>
              </a:path>
            </a:pathLst>
          </a:custGeom>
          <a:solidFill>
            <a:srgbClr val="FF0000"/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Freeform 20">
            <a:extLst>
              <a:ext uri="{FF2B5EF4-FFF2-40B4-BE49-F238E27FC236}">
                <a16:creationId xmlns:a16="http://schemas.microsoft.com/office/drawing/2014/main" id="{9D6CA704-F532-48A7-944B-1DF3C10135AB}"/>
              </a:ext>
            </a:extLst>
          </p:cNvPr>
          <p:cNvSpPr/>
          <p:nvPr/>
        </p:nvSpPr>
        <p:spPr>
          <a:xfrm flipH="1">
            <a:off x="7734718" y="2667401"/>
            <a:ext cx="756236" cy="243075"/>
          </a:xfrm>
          <a:custGeom>
            <a:avLst/>
            <a:gdLst>
              <a:gd name="connsiteX0" fmla="*/ 0 w 1104900"/>
              <a:gd name="connsiteY0" fmla="*/ 381000 h 381000"/>
              <a:gd name="connsiteX1" fmla="*/ 1104900 w 1104900"/>
              <a:gd name="connsiteY1" fmla="*/ 381000 h 381000"/>
              <a:gd name="connsiteX2" fmla="*/ 1104900 w 1104900"/>
              <a:gd name="connsiteY2" fmla="*/ 0 h 381000"/>
              <a:gd name="connsiteX3" fmla="*/ 927100 w 1104900"/>
              <a:gd name="connsiteY3" fmla="*/ 114300 h 381000"/>
              <a:gd name="connsiteX4" fmla="*/ 736600 w 1104900"/>
              <a:gd name="connsiteY4" fmla="*/ 177800 h 381000"/>
              <a:gd name="connsiteX5" fmla="*/ 419100 w 1104900"/>
              <a:gd name="connsiteY5" fmla="*/ 203200 h 381000"/>
              <a:gd name="connsiteX6" fmla="*/ 114300 w 1104900"/>
              <a:gd name="connsiteY6" fmla="*/ 215900 h 381000"/>
              <a:gd name="connsiteX7" fmla="*/ 114300 w 1104900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" h="381000">
                <a:moveTo>
                  <a:pt x="0" y="381000"/>
                </a:moveTo>
                <a:lnTo>
                  <a:pt x="1104900" y="381000"/>
                </a:lnTo>
                <a:lnTo>
                  <a:pt x="1104900" y="0"/>
                </a:lnTo>
                <a:lnTo>
                  <a:pt x="927100" y="114300"/>
                </a:lnTo>
                <a:lnTo>
                  <a:pt x="736600" y="177800"/>
                </a:lnTo>
                <a:lnTo>
                  <a:pt x="419100" y="203200"/>
                </a:lnTo>
                <a:lnTo>
                  <a:pt x="114300" y="215900"/>
                </a:lnTo>
                <a:lnTo>
                  <a:pt x="114300" y="381000"/>
                </a:lnTo>
              </a:path>
            </a:pathLst>
          </a:custGeom>
          <a:solidFill>
            <a:srgbClr val="FF0000"/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C2ED9E-FDAE-4C42-919C-EABCF644319D}"/>
              </a:ext>
            </a:extLst>
          </p:cNvPr>
          <p:cNvSpPr txBox="1"/>
          <p:nvPr/>
        </p:nvSpPr>
        <p:spPr>
          <a:xfrm>
            <a:off x="8963840" y="2619849"/>
            <a:ext cx="1490265" cy="309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000" dirty="0"/>
              <a:t>=5%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FE6593-98BC-4A81-AC5F-418F39770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212" y="3751477"/>
            <a:ext cx="6451457" cy="22903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896CC9-D28F-4C94-AD58-45AC8917D216}"/>
              </a:ext>
            </a:extLst>
          </p:cNvPr>
          <p:cNvSpPr txBox="1"/>
          <p:nvPr/>
        </p:nvSpPr>
        <p:spPr>
          <a:xfrm>
            <a:off x="483044" y="8291451"/>
            <a:ext cx="79444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3200" dirty="0"/>
              <a:t>Threshold for 1%?  2.576 </a:t>
            </a:r>
          </a:p>
        </p:txBody>
      </p:sp>
    </p:spTree>
    <p:extLst>
      <p:ext uri="{BB962C8B-B14F-4D97-AF65-F5344CB8AC3E}">
        <p14:creationId xmlns:p14="http://schemas.microsoft.com/office/powerpoint/2010/main" val="38865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0" grpId="0" animBg="1"/>
      <p:bldP spid="25" grpId="0" animBg="1"/>
      <p:bldP spid="26" grpId="0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4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83044" y="473033"/>
                <a:ext cx="9829892" cy="948289"/>
              </a:xfrm>
            </p:spPr>
            <p:txBody>
              <a:bodyPr/>
              <a:lstStyle/>
              <a:p>
                <a:r>
                  <a:rPr lang="en-GB" dirty="0">
                    <a:latin typeface="Palatino Linotype" charset="0"/>
                  </a:rPr>
                  <a:t>Finding c: Standard Normal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Palatino Linotype" charset="0"/>
                </a:endParaRPr>
              </a:p>
            </p:txBody>
          </p:sp>
        </mc:Choice>
        <mc:Fallback xmlns="">
          <p:sp>
            <p:nvSpPr>
              <p:cNvPr id="2560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3044" y="473033"/>
                <a:ext cx="9829892" cy="948289"/>
              </a:xfrm>
              <a:blipFill>
                <a:blip r:embed="rId3"/>
                <a:stretch>
                  <a:fillRect l="-2666" t="-17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>
            <a:off x="1329210" y="5336518"/>
            <a:ext cx="7246287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4701781" y="5201074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490954" y="5336518"/>
                <a:ext cx="472886" cy="48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Palatino Linotype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954" y="5336518"/>
                <a:ext cx="472886" cy="481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33717" y="5469084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cs typeface="Palatino Linotype"/>
                        </a:rPr>
                        <m:t>0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17" y="5469084"/>
                <a:ext cx="4475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5460270" y="5211740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848479" y="5211740"/>
            <a:ext cx="0" cy="2573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ounded Rectangular Callout 17"/>
          <p:cNvSpPr/>
          <p:nvPr/>
        </p:nvSpPr>
        <p:spPr>
          <a:xfrm>
            <a:off x="498383" y="6616582"/>
            <a:ext cx="11773773" cy="2066734"/>
          </a:xfrm>
          <a:prstGeom prst="wedgeRoundRectCallout">
            <a:avLst>
              <a:gd name="adj1" fmla="val -15652"/>
              <a:gd name="adj2" fmla="val -64912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06337" indent="-406337">
              <a:buFont typeface="Arial" charset="0"/>
              <a:buChar char="•"/>
            </a:pPr>
            <a:r>
              <a:rPr lang="en-GB" sz="2400"/>
              <a:t>Say we willing to accept a higher risk</a:t>
            </a:r>
          </a:p>
          <a:p>
            <a:pPr marL="406337" indent="-406337">
              <a:buFont typeface="Arial" charset="0"/>
              <a:buChar char="•"/>
            </a:pPr>
            <a:r>
              <a:rPr lang="en-GB" sz="2400"/>
              <a:t>Would we have a lower or higher threshold than c=1.96?</a:t>
            </a:r>
          </a:p>
          <a:p>
            <a:pPr marL="406337" indent="-406337">
              <a:buFont typeface="Arial" charset="0"/>
              <a:buChar char="•"/>
            </a:pPr>
            <a:r>
              <a:rPr lang="en-GB" sz="2400"/>
              <a:t>E.g. what about 10% Type I risk?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243428" y="2554169"/>
            <a:ext cx="6916705" cy="2559903"/>
          </a:xfrm>
          <a:custGeom>
            <a:avLst/>
            <a:gdLst>
              <a:gd name="T0" fmla="*/ 0 w 3448"/>
              <a:gd name="T1" fmla="*/ 1701 h 1703"/>
              <a:gd name="T2" fmla="*/ 225 w 3448"/>
              <a:gd name="T3" fmla="*/ 1698 h 1703"/>
              <a:gd name="T4" fmla="*/ 377 w 3448"/>
              <a:gd name="T5" fmla="*/ 1691 h 1703"/>
              <a:gd name="T6" fmla="*/ 532 w 3448"/>
              <a:gd name="T7" fmla="*/ 1667 h 1703"/>
              <a:gd name="T8" fmla="*/ 622 w 3448"/>
              <a:gd name="T9" fmla="*/ 1641 h 1703"/>
              <a:gd name="T10" fmla="*/ 700 w 3448"/>
              <a:gd name="T11" fmla="*/ 1603 h 1703"/>
              <a:gd name="T12" fmla="*/ 760 w 3448"/>
              <a:gd name="T13" fmla="*/ 1560 h 1703"/>
              <a:gd name="T14" fmla="*/ 820 w 3448"/>
              <a:gd name="T15" fmla="*/ 1511 h 1703"/>
              <a:gd name="T16" fmla="*/ 879 w 3448"/>
              <a:gd name="T17" fmla="*/ 1450 h 1703"/>
              <a:gd name="T18" fmla="*/ 947 w 3448"/>
              <a:gd name="T19" fmla="*/ 1365 h 1703"/>
              <a:gd name="T20" fmla="*/ 999 w 3448"/>
              <a:gd name="T21" fmla="*/ 1285 h 1703"/>
              <a:gd name="T22" fmla="*/ 1043 w 3448"/>
              <a:gd name="T23" fmla="*/ 1210 h 1703"/>
              <a:gd name="T24" fmla="*/ 1083 w 3448"/>
              <a:gd name="T25" fmla="*/ 1139 h 1703"/>
              <a:gd name="T26" fmla="*/ 1114 w 3448"/>
              <a:gd name="T27" fmla="*/ 1077 h 1703"/>
              <a:gd name="T28" fmla="*/ 1146 w 3448"/>
              <a:gd name="T29" fmla="*/ 1007 h 1703"/>
              <a:gd name="T30" fmla="*/ 1190 w 3448"/>
              <a:gd name="T31" fmla="*/ 913 h 1703"/>
              <a:gd name="T32" fmla="*/ 1235 w 3448"/>
              <a:gd name="T33" fmla="*/ 807 h 1703"/>
              <a:gd name="T34" fmla="*/ 1289 w 3448"/>
              <a:gd name="T35" fmla="*/ 679 h 1703"/>
              <a:gd name="T36" fmla="*/ 1331 w 3448"/>
              <a:gd name="T37" fmla="*/ 576 h 1703"/>
              <a:gd name="T38" fmla="*/ 1368 w 3448"/>
              <a:gd name="T39" fmla="*/ 484 h 1703"/>
              <a:gd name="T40" fmla="*/ 1407 w 3448"/>
              <a:gd name="T41" fmla="*/ 399 h 1703"/>
              <a:gd name="T42" fmla="*/ 1457 w 3448"/>
              <a:gd name="T43" fmla="*/ 297 h 1703"/>
              <a:gd name="T44" fmla="*/ 1488 w 3448"/>
              <a:gd name="T45" fmla="*/ 234 h 1703"/>
              <a:gd name="T46" fmla="*/ 1529 w 3448"/>
              <a:gd name="T47" fmla="*/ 165 h 1703"/>
              <a:gd name="T48" fmla="*/ 1572 w 3448"/>
              <a:gd name="T49" fmla="*/ 101 h 1703"/>
              <a:gd name="T50" fmla="*/ 1613 w 3448"/>
              <a:gd name="T51" fmla="*/ 55 h 1703"/>
              <a:gd name="T52" fmla="*/ 1671 w 3448"/>
              <a:gd name="T53" fmla="*/ 15 h 1703"/>
              <a:gd name="T54" fmla="*/ 1721 w 3448"/>
              <a:gd name="T55" fmla="*/ 0 h 1703"/>
              <a:gd name="T56" fmla="*/ 1776 w 3448"/>
              <a:gd name="T57" fmla="*/ 15 h 1703"/>
              <a:gd name="T58" fmla="*/ 1835 w 3448"/>
              <a:gd name="T59" fmla="*/ 59 h 1703"/>
              <a:gd name="T60" fmla="*/ 1836 w 3448"/>
              <a:gd name="T61" fmla="*/ 59 h 1703"/>
              <a:gd name="T62" fmla="*/ 1880 w 3448"/>
              <a:gd name="T63" fmla="*/ 113 h 1703"/>
              <a:gd name="T64" fmla="*/ 1912 w 3448"/>
              <a:gd name="T65" fmla="*/ 160 h 1703"/>
              <a:gd name="T66" fmla="*/ 1943 w 3448"/>
              <a:gd name="T67" fmla="*/ 211 h 1703"/>
              <a:gd name="T68" fmla="*/ 1982 w 3448"/>
              <a:gd name="T69" fmla="*/ 283 h 1703"/>
              <a:gd name="T70" fmla="*/ 2022 w 3448"/>
              <a:gd name="T71" fmla="*/ 361 h 1703"/>
              <a:gd name="T72" fmla="*/ 2058 w 3448"/>
              <a:gd name="T73" fmla="*/ 445 h 1703"/>
              <a:gd name="T74" fmla="*/ 2116 w 3448"/>
              <a:gd name="T75" fmla="*/ 580 h 1703"/>
              <a:gd name="T76" fmla="*/ 2172 w 3448"/>
              <a:gd name="T77" fmla="*/ 717 h 1703"/>
              <a:gd name="T78" fmla="*/ 2222 w 3448"/>
              <a:gd name="T79" fmla="*/ 833 h 1703"/>
              <a:gd name="T80" fmla="*/ 2260 w 3448"/>
              <a:gd name="T81" fmla="*/ 919 h 1703"/>
              <a:gd name="T82" fmla="*/ 2300 w 3448"/>
              <a:gd name="T83" fmla="*/ 1002 h 1703"/>
              <a:gd name="T84" fmla="*/ 2343 w 3448"/>
              <a:gd name="T85" fmla="*/ 1096 h 1703"/>
              <a:gd name="T86" fmla="*/ 2406 w 3448"/>
              <a:gd name="T87" fmla="*/ 1217 h 1703"/>
              <a:gd name="T88" fmla="*/ 2454 w 3448"/>
              <a:gd name="T89" fmla="*/ 1296 h 1703"/>
              <a:gd name="T90" fmla="*/ 2507 w 3448"/>
              <a:gd name="T91" fmla="*/ 1378 h 1703"/>
              <a:gd name="T92" fmla="*/ 2548 w 3448"/>
              <a:gd name="T93" fmla="*/ 1429 h 1703"/>
              <a:gd name="T94" fmla="*/ 2594 w 3448"/>
              <a:gd name="T95" fmla="*/ 1482 h 1703"/>
              <a:gd name="T96" fmla="*/ 2649 w 3448"/>
              <a:gd name="T97" fmla="*/ 1534 h 1703"/>
              <a:gd name="T98" fmla="*/ 2717 w 3448"/>
              <a:gd name="T99" fmla="*/ 1582 h 1703"/>
              <a:gd name="T100" fmla="*/ 2794 w 3448"/>
              <a:gd name="T101" fmla="*/ 1627 h 1703"/>
              <a:gd name="T102" fmla="*/ 2885 w 3448"/>
              <a:gd name="T103" fmla="*/ 1659 h 1703"/>
              <a:gd name="T104" fmla="*/ 2968 w 3448"/>
              <a:gd name="T105" fmla="*/ 1678 h 1703"/>
              <a:gd name="T106" fmla="*/ 3101 w 3448"/>
              <a:gd name="T107" fmla="*/ 1695 h 1703"/>
              <a:gd name="T108" fmla="*/ 3179 w 3448"/>
              <a:gd name="T109" fmla="*/ 1698 h 1703"/>
              <a:gd name="T110" fmla="*/ 3448 w 3448"/>
              <a:gd name="T111" fmla="*/ 1701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48" h="1703">
                <a:moveTo>
                  <a:pt x="0" y="1701"/>
                </a:moveTo>
                <a:cubicBezTo>
                  <a:pt x="95" y="1701"/>
                  <a:pt x="131" y="1703"/>
                  <a:pt x="225" y="1698"/>
                </a:cubicBezTo>
                <a:cubicBezTo>
                  <a:pt x="284" y="1695"/>
                  <a:pt x="326" y="1696"/>
                  <a:pt x="377" y="1691"/>
                </a:cubicBezTo>
                <a:cubicBezTo>
                  <a:pt x="428" y="1686"/>
                  <a:pt x="491" y="1675"/>
                  <a:pt x="532" y="1667"/>
                </a:cubicBezTo>
                <a:cubicBezTo>
                  <a:pt x="572" y="1658"/>
                  <a:pt x="594" y="1651"/>
                  <a:pt x="622" y="1641"/>
                </a:cubicBezTo>
                <a:cubicBezTo>
                  <a:pt x="650" y="1630"/>
                  <a:pt x="677" y="1617"/>
                  <a:pt x="700" y="1603"/>
                </a:cubicBezTo>
                <a:cubicBezTo>
                  <a:pt x="723" y="1589"/>
                  <a:pt x="740" y="1575"/>
                  <a:pt x="760" y="1560"/>
                </a:cubicBezTo>
                <a:cubicBezTo>
                  <a:pt x="780" y="1545"/>
                  <a:pt x="800" y="1529"/>
                  <a:pt x="820" y="1511"/>
                </a:cubicBezTo>
                <a:cubicBezTo>
                  <a:pt x="840" y="1493"/>
                  <a:pt x="858" y="1474"/>
                  <a:pt x="879" y="1450"/>
                </a:cubicBezTo>
                <a:cubicBezTo>
                  <a:pt x="900" y="1426"/>
                  <a:pt x="927" y="1393"/>
                  <a:pt x="947" y="1365"/>
                </a:cubicBezTo>
                <a:cubicBezTo>
                  <a:pt x="967" y="1337"/>
                  <a:pt x="983" y="1311"/>
                  <a:pt x="999" y="1285"/>
                </a:cubicBezTo>
                <a:cubicBezTo>
                  <a:pt x="1015" y="1259"/>
                  <a:pt x="1029" y="1234"/>
                  <a:pt x="1043" y="1210"/>
                </a:cubicBezTo>
                <a:cubicBezTo>
                  <a:pt x="1057" y="1186"/>
                  <a:pt x="1071" y="1161"/>
                  <a:pt x="1083" y="1139"/>
                </a:cubicBezTo>
                <a:cubicBezTo>
                  <a:pt x="1095" y="1117"/>
                  <a:pt x="1104" y="1099"/>
                  <a:pt x="1114" y="1077"/>
                </a:cubicBezTo>
                <a:cubicBezTo>
                  <a:pt x="1124" y="1055"/>
                  <a:pt x="1133" y="1034"/>
                  <a:pt x="1146" y="1007"/>
                </a:cubicBezTo>
                <a:cubicBezTo>
                  <a:pt x="1159" y="980"/>
                  <a:pt x="1175" y="946"/>
                  <a:pt x="1190" y="913"/>
                </a:cubicBezTo>
                <a:cubicBezTo>
                  <a:pt x="1205" y="880"/>
                  <a:pt x="1219" y="846"/>
                  <a:pt x="1235" y="807"/>
                </a:cubicBezTo>
                <a:cubicBezTo>
                  <a:pt x="1251" y="768"/>
                  <a:pt x="1273" y="717"/>
                  <a:pt x="1289" y="679"/>
                </a:cubicBezTo>
                <a:cubicBezTo>
                  <a:pt x="1305" y="641"/>
                  <a:pt x="1318" y="609"/>
                  <a:pt x="1331" y="576"/>
                </a:cubicBezTo>
                <a:cubicBezTo>
                  <a:pt x="1344" y="543"/>
                  <a:pt x="1355" y="513"/>
                  <a:pt x="1368" y="484"/>
                </a:cubicBezTo>
                <a:cubicBezTo>
                  <a:pt x="1381" y="455"/>
                  <a:pt x="1392" y="430"/>
                  <a:pt x="1407" y="399"/>
                </a:cubicBezTo>
                <a:cubicBezTo>
                  <a:pt x="1422" y="368"/>
                  <a:pt x="1443" y="325"/>
                  <a:pt x="1457" y="297"/>
                </a:cubicBezTo>
                <a:cubicBezTo>
                  <a:pt x="1471" y="269"/>
                  <a:pt x="1476" y="256"/>
                  <a:pt x="1488" y="234"/>
                </a:cubicBezTo>
                <a:cubicBezTo>
                  <a:pt x="1500" y="212"/>
                  <a:pt x="1515" y="187"/>
                  <a:pt x="1529" y="165"/>
                </a:cubicBezTo>
                <a:cubicBezTo>
                  <a:pt x="1543" y="143"/>
                  <a:pt x="1558" y="119"/>
                  <a:pt x="1572" y="101"/>
                </a:cubicBezTo>
                <a:cubicBezTo>
                  <a:pt x="1586" y="83"/>
                  <a:pt x="1597" y="69"/>
                  <a:pt x="1613" y="55"/>
                </a:cubicBezTo>
                <a:cubicBezTo>
                  <a:pt x="1629" y="41"/>
                  <a:pt x="1653" y="24"/>
                  <a:pt x="1671" y="15"/>
                </a:cubicBezTo>
                <a:cubicBezTo>
                  <a:pt x="1689" y="6"/>
                  <a:pt x="1704" y="0"/>
                  <a:pt x="1721" y="0"/>
                </a:cubicBezTo>
                <a:cubicBezTo>
                  <a:pt x="1738" y="0"/>
                  <a:pt x="1757" y="5"/>
                  <a:pt x="1776" y="15"/>
                </a:cubicBezTo>
                <a:cubicBezTo>
                  <a:pt x="1795" y="25"/>
                  <a:pt x="1825" y="52"/>
                  <a:pt x="1835" y="59"/>
                </a:cubicBezTo>
                <a:cubicBezTo>
                  <a:pt x="1845" y="66"/>
                  <a:pt x="1828" y="50"/>
                  <a:pt x="1836" y="59"/>
                </a:cubicBezTo>
                <a:cubicBezTo>
                  <a:pt x="1844" y="68"/>
                  <a:pt x="1867" y="96"/>
                  <a:pt x="1880" y="113"/>
                </a:cubicBezTo>
                <a:cubicBezTo>
                  <a:pt x="1893" y="130"/>
                  <a:pt x="1902" y="144"/>
                  <a:pt x="1912" y="160"/>
                </a:cubicBezTo>
                <a:cubicBezTo>
                  <a:pt x="1922" y="176"/>
                  <a:pt x="1931" y="191"/>
                  <a:pt x="1943" y="211"/>
                </a:cubicBezTo>
                <a:cubicBezTo>
                  <a:pt x="1955" y="231"/>
                  <a:pt x="1969" y="258"/>
                  <a:pt x="1982" y="283"/>
                </a:cubicBezTo>
                <a:cubicBezTo>
                  <a:pt x="1995" y="308"/>
                  <a:pt x="2009" y="334"/>
                  <a:pt x="2022" y="361"/>
                </a:cubicBezTo>
                <a:cubicBezTo>
                  <a:pt x="2035" y="388"/>
                  <a:pt x="2042" y="409"/>
                  <a:pt x="2058" y="445"/>
                </a:cubicBezTo>
                <a:cubicBezTo>
                  <a:pt x="2074" y="481"/>
                  <a:pt x="2097" y="535"/>
                  <a:pt x="2116" y="580"/>
                </a:cubicBezTo>
                <a:cubicBezTo>
                  <a:pt x="2135" y="625"/>
                  <a:pt x="2154" y="675"/>
                  <a:pt x="2172" y="717"/>
                </a:cubicBezTo>
                <a:cubicBezTo>
                  <a:pt x="2190" y="759"/>
                  <a:pt x="2207" y="799"/>
                  <a:pt x="2222" y="833"/>
                </a:cubicBezTo>
                <a:cubicBezTo>
                  <a:pt x="2237" y="867"/>
                  <a:pt x="2247" y="891"/>
                  <a:pt x="2260" y="919"/>
                </a:cubicBezTo>
                <a:cubicBezTo>
                  <a:pt x="2273" y="947"/>
                  <a:pt x="2286" y="973"/>
                  <a:pt x="2300" y="1002"/>
                </a:cubicBezTo>
                <a:cubicBezTo>
                  <a:pt x="2314" y="1031"/>
                  <a:pt x="2325" y="1060"/>
                  <a:pt x="2343" y="1096"/>
                </a:cubicBezTo>
                <a:cubicBezTo>
                  <a:pt x="2361" y="1132"/>
                  <a:pt x="2388" y="1184"/>
                  <a:pt x="2406" y="1217"/>
                </a:cubicBezTo>
                <a:cubicBezTo>
                  <a:pt x="2424" y="1250"/>
                  <a:pt x="2437" y="1269"/>
                  <a:pt x="2454" y="1296"/>
                </a:cubicBezTo>
                <a:cubicBezTo>
                  <a:pt x="2471" y="1323"/>
                  <a:pt x="2491" y="1356"/>
                  <a:pt x="2507" y="1378"/>
                </a:cubicBezTo>
                <a:cubicBezTo>
                  <a:pt x="2523" y="1400"/>
                  <a:pt x="2534" y="1412"/>
                  <a:pt x="2548" y="1429"/>
                </a:cubicBezTo>
                <a:cubicBezTo>
                  <a:pt x="2562" y="1446"/>
                  <a:pt x="2577" y="1465"/>
                  <a:pt x="2594" y="1482"/>
                </a:cubicBezTo>
                <a:cubicBezTo>
                  <a:pt x="2611" y="1499"/>
                  <a:pt x="2628" y="1517"/>
                  <a:pt x="2649" y="1534"/>
                </a:cubicBezTo>
                <a:cubicBezTo>
                  <a:pt x="2670" y="1551"/>
                  <a:pt x="2693" y="1566"/>
                  <a:pt x="2717" y="1582"/>
                </a:cubicBezTo>
                <a:cubicBezTo>
                  <a:pt x="2741" y="1598"/>
                  <a:pt x="2766" y="1614"/>
                  <a:pt x="2794" y="1627"/>
                </a:cubicBezTo>
                <a:cubicBezTo>
                  <a:pt x="2822" y="1640"/>
                  <a:pt x="2856" y="1651"/>
                  <a:pt x="2885" y="1659"/>
                </a:cubicBezTo>
                <a:cubicBezTo>
                  <a:pt x="2914" y="1667"/>
                  <a:pt x="2932" y="1672"/>
                  <a:pt x="2968" y="1678"/>
                </a:cubicBezTo>
                <a:cubicBezTo>
                  <a:pt x="3004" y="1684"/>
                  <a:pt x="3066" y="1692"/>
                  <a:pt x="3101" y="1695"/>
                </a:cubicBezTo>
                <a:cubicBezTo>
                  <a:pt x="3136" y="1698"/>
                  <a:pt x="3121" y="1697"/>
                  <a:pt x="3179" y="1698"/>
                </a:cubicBezTo>
                <a:cubicBezTo>
                  <a:pt x="3237" y="1699"/>
                  <a:pt x="3392" y="1701"/>
                  <a:pt x="3448" y="1701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2907306" y="3524854"/>
            <a:ext cx="0" cy="21210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496856" y="3474721"/>
            <a:ext cx="0" cy="225695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/>
          <p:cNvSpPr/>
          <p:nvPr/>
        </p:nvSpPr>
        <p:spPr>
          <a:xfrm>
            <a:off x="1338239" y="4803769"/>
            <a:ext cx="1571158" cy="541778"/>
          </a:xfrm>
          <a:custGeom>
            <a:avLst/>
            <a:gdLst>
              <a:gd name="connsiteX0" fmla="*/ 0 w 1104900"/>
              <a:gd name="connsiteY0" fmla="*/ 381000 h 381000"/>
              <a:gd name="connsiteX1" fmla="*/ 1104900 w 1104900"/>
              <a:gd name="connsiteY1" fmla="*/ 381000 h 381000"/>
              <a:gd name="connsiteX2" fmla="*/ 1104900 w 1104900"/>
              <a:gd name="connsiteY2" fmla="*/ 0 h 381000"/>
              <a:gd name="connsiteX3" fmla="*/ 927100 w 1104900"/>
              <a:gd name="connsiteY3" fmla="*/ 114300 h 381000"/>
              <a:gd name="connsiteX4" fmla="*/ 736600 w 1104900"/>
              <a:gd name="connsiteY4" fmla="*/ 177800 h 381000"/>
              <a:gd name="connsiteX5" fmla="*/ 419100 w 1104900"/>
              <a:gd name="connsiteY5" fmla="*/ 203200 h 381000"/>
              <a:gd name="connsiteX6" fmla="*/ 114300 w 1104900"/>
              <a:gd name="connsiteY6" fmla="*/ 215900 h 381000"/>
              <a:gd name="connsiteX7" fmla="*/ 114300 w 1104900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" h="381000">
                <a:moveTo>
                  <a:pt x="0" y="381000"/>
                </a:moveTo>
                <a:lnTo>
                  <a:pt x="1104900" y="381000"/>
                </a:lnTo>
                <a:lnTo>
                  <a:pt x="1104900" y="0"/>
                </a:lnTo>
                <a:lnTo>
                  <a:pt x="927100" y="114300"/>
                </a:lnTo>
                <a:lnTo>
                  <a:pt x="736600" y="177800"/>
                </a:lnTo>
                <a:lnTo>
                  <a:pt x="419100" y="203200"/>
                </a:lnTo>
                <a:lnTo>
                  <a:pt x="114300" y="215900"/>
                </a:lnTo>
                <a:lnTo>
                  <a:pt x="114300" y="381000"/>
                </a:lnTo>
              </a:path>
            </a:pathLst>
          </a:custGeom>
          <a:solidFill>
            <a:srgbClr val="FF0000"/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 flipH="1">
            <a:off x="6496856" y="4787967"/>
            <a:ext cx="1571158" cy="541778"/>
          </a:xfrm>
          <a:custGeom>
            <a:avLst/>
            <a:gdLst>
              <a:gd name="connsiteX0" fmla="*/ 0 w 1104900"/>
              <a:gd name="connsiteY0" fmla="*/ 381000 h 381000"/>
              <a:gd name="connsiteX1" fmla="*/ 1104900 w 1104900"/>
              <a:gd name="connsiteY1" fmla="*/ 381000 h 381000"/>
              <a:gd name="connsiteX2" fmla="*/ 1104900 w 1104900"/>
              <a:gd name="connsiteY2" fmla="*/ 0 h 381000"/>
              <a:gd name="connsiteX3" fmla="*/ 927100 w 1104900"/>
              <a:gd name="connsiteY3" fmla="*/ 114300 h 381000"/>
              <a:gd name="connsiteX4" fmla="*/ 736600 w 1104900"/>
              <a:gd name="connsiteY4" fmla="*/ 177800 h 381000"/>
              <a:gd name="connsiteX5" fmla="*/ 419100 w 1104900"/>
              <a:gd name="connsiteY5" fmla="*/ 203200 h 381000"/>
              <a:gd name="connsiteX6" fmla="*/ 114300 w 1104900"/>
              <a:gd name="connsiteY6" fmla="*/ 215900 h 381000"/>
              <a:gd name="connsiteX7" fmla="*/ 114300 w 1104900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" h="381000">
                <a:moveTo>
                  <a:pt x="0" y="381000"/>
                </a:moveTo>
                <a:lnTo>
                  <a:pt x="1104900" y="381000"/>
                </a:lnTo>
                <a:lnTo>
                  <a:pt x="1104900" y="0"/>
                </a:lnTo>
                <a:lnTo>
                  <a:pt x="927100" y="114300"/>
                </a:lnTo>
                <a:lnTo>
                  <a:pt x="736600" y="177800"/>
                </a:lnTo>
                <a:lnTo>
                  <a:pt x="419100" y="203200"/>
                </a:lnTo>
                <a:lnTo>
                  <a:pt x="114300" y="215900"/>
                </a:lnTo>
                <a:lnTo>
                  <a:pt x="114300" y="381000"/>
                </a:lnTo>
              </a:path>
            </a:pathLst>
          </a:custGeom>
          <a:solidFill>
            <a:srgbClr val="FF0000"/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5984359" y="569659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/>
              <a:t>1.96</a:t>
            </a:r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2226659" y="5725045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-1.96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3539381" y="3474721"/>
            <a:ext cx="0" cy="21210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5835336" y="3524854"/>
            <a:ext cx="0" cy="21210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>
          <a:xfrm>
            <a:off x="1464654" y="4153635"/>
            <a:ext cx="2094877" cy="1191913"/>
          </a:xfrm>
          <a:custGeom>
            <a:avLst/>
            <a:gdLst>
              <a:gd name="connsiteX0" fmla="*/ 0 w 1612900"/>
              <a:gd name="connsiteY0" fmla="*/ 825500 h 838200"/>
              <a:gd name="connsiteX1" fmla="*/ 1612900 w 1612900"/>
              <a:gd name="connsiteY1" fmla="*/ 838200 h 838200"/>
              <a:gd name="connsiteX2" fmla="*/ 1587500 w 1612900"/>
              <a:gd name="connsiteY2" fmla="*/ 0 h 838200"/>
              <a:gd name="connsiteX3" fmla="*/ 1181100 w 1612900"/>
              <a:gd name="connsiteY3" fmla="*/ 431800 h 838200"/>
              <a:gd name="connsiteX4" fmla="*/ 1092200 w 1612900"/>
              <a:gd name="connsiteY4" fmla="*/ 508000 h 838200"/>
              <a:gd name="connsiteX5" fmla="*/ 723900 w 1612900"/>
              <a:gd name="connsiteY5" fmla="*/ 635000 h 838200"/>
              <a:gd name="connsiteX6" fmla="*/ 177800 w 1612900"/>
              <a:gd name="connsiteY6" fmla="*/ 685800 h 838200"/>
              <a:gd name="connsiteX7" fmla="*/ 25400 w 1612900"/>
              <a:gd name="connsiteY7" fmla="*/ 685800 h 838200"/>
              <a:gd name="connsiteX8" fmla="*/ 0 w 1612900"/>
              <a:gd name="connsiteY8" fmla="*/ 8255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900" h="838200">
                <a:moveTo>
                  <a:pt x="0" y="825500"/>
                </a:moveTo>
                <a:lnTo>
                  <a:pt x="1612900" y="838200"/>
                </a:lnTo>
                <a:lnTo>
                  <a:pt x="1587500" y="0"/>
                </a:lnTo>
                <a:lnTo>
                  <a:pt x="1181100" y="431800"/>
                </a:lnTo>
                <a:lnTo>
                  <a:pt x="1092200" y="508000"/>
                </a:lnTo>
                <a:lnTo>
                  <a:pt x="723900" y="635000"/>
                </a:lnTo>
                <a:lnTo>
                  <a:pt x="177800" y="685800"/>
                </a:lnTo>
                <a:lnTo>
                  <a:pt x="25400" y="6858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reeform 24"/>
          <p:cNvSpPr/>
          <p:nvPr/>
        </p:nvSpPr>
        <p:spPr>
          <a:xfrm flipH="1">
            <a:off x="5835336" y="4080788"/>
            <a:ext cx="2094877" cy="1248957"/>
          </a:xfrm>
          <a:custGeom>
            <a:avLst/>
            <a:gdLst>
              <a:gd name="connsiteX0" fmla="*/ 0 w 1612900"/>
              <a:gd name="connsiteY0" fmla="*/ 825500 h 838200"/>
              <a:gd name="connsiteX1" fmla="*/ 1612900 w 1612900"/>
              <a:gd name="connsiteY1" fmla="*/ 838200 h 838200"/>
              <a:gd name="connsiteX2" fmla="*/ 1587500 w 1612900"/>
              <a:gd name="connsiteY2" fmla="*/ 0 h 838200"/>
              <a:gd name="connsiteX3" fmla="*/ 1181100 w 1612900"/>
              <a:gd name="connsiteY3" fmla="*/ 431800 h 838200"/>
              <a:gd name="connsiteX4" fmla="*/ 1092200 w 1612900"/>
              <a:gd name="connsiteY4" fmla="*/ 508000 h 838200"/>
              <a:gd name="connsiteX5" fmla="*/ 723900 w 1612900"/>
              <a:gd name="connsiteY5" fmla="*/ 635000 h 838200"/>
              <a:gd name="connsiteX6" fmla="*/ 177800 w 1612900"/>
              <a:gd name="connsiteY6" fmla="*/ 685800 h 838200"/>
              <a:gd name="connsiteX7" fmla="*/ 25400 w 1612900"/>
              <a:gd name="connsiteY7" fmla="*/ 685800 h 838200"/>
              <a:gd name="connsiteX8" fmla="*/ 0 w 1612900"/>
              <a:gd name="connsiteY8" fmla="*/ 8255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900" h="838200">
                <a:moveTo>
                  <a:pt x="0" y="825500"/>
                </a:moveTo>
                <a:lnTo>
                  <a:pt x="1612900" y="838200"/>
                </a:lnTo>
                <a:lnTo>
                  <a:pt x="1587500" y="0"/>
                </a:lnTo>
                <a:lnTo>
                  <a:pt x="1181100" y="431800"/>
                </a:lnTo>
                <a:lnTo>
                  <a:pt x="1092200" y="508000"/>
                </a:lnTo>
                <a:lnTo>
                  <a:pt x="723900" y="635000"/>
                </a:lnTo>
                <a:lnTo>
                  <a:pt x="177800" y="685800"/>
                </a:lnTo>
                <a:lnTo>
                  <a:pt x="25400" y="6858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3094580" y="571372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/>
              <a:t>-1.64</a:t>
            </a:r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5208110" y="5713726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/>
              <a:t>1.64</a:t>
            </a:r>
            <a:endParaRPr lang="en-US" sz="2400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EC5D7A98-50D4-42C6-BAA8-9C6916570B81}"/>
              </a:ext>
            </a:extLst>
          </p:cNvPr>
          <p:cNvSpPr/>
          <p:nvPr/>
        </p:nvSpPr>
        <p:spPr>
          <a:xfrm>
            <a:off x="6788229" y="1977256"/>
            <a:ext cx="843323" cy="479822"/>
          </a:xfrm>
          <a:custGeom>
            <a:avLst/>
            <a:gdLst>
              <a:gd name="connsiteX0" fmla="*/ 0 w 1612900"/>
              <a:gd name="connsiteY0" fmla="*/ 825500 h 838200"/>
              <a:gd name="connsiteX1" fmla="*/ 1612900 w 1612900"/>
              <a:gd name="connsiteY1" fmla="*/ 838200 h 838200"/>
              <a:gd name="connsiteX2" fmla="*/ 1587500 w 1612900"/>
              <a:gd name="connsiteY2" fmla="*/ 0 h 838200"/>
              <a:gd name="connsiteX3" fmla="*/ 1181100 w 1612900"/>
              <a:gd name="connsiteY3" fmla="*/ 431800 h 838200"/>
              <a:gd name="connsiteX4" fmla="*/ 1092200 w 1612900"/>
              <a:gd name="connsiteY4" fmla="*/ 508000 h 838200"/>
              <a:gd name="connsiteX5" fmla="*/ 723900 w 1612900"/>
              <a:gd name="connsiteY5" fmla="*/ 635000 h 838200"/>
              <a:gd name="connsiteX6" fmla="*/ 177800 w 1612900"/>
              <a:gd name="connsiteY6" fmla="*/ 685800 h 838200"/>
              <a:gd name="connsiteX7" fmla="*/ 25400 w 1612900"/>
              <a:gd name="connsiteY7" fmla="*/ 685800 h 838200"/>
              <a:gd name="connsiteX8" fmla="*/ 0 w 1612900"/>
              <a:gd name="connsiteY8" fmla="*/ 8255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900" h="838200">
                <a:moveTo>
                  <a:pt x="0" y="825500"/>
                </a:moveTo>
                <a:lnTo>
                  <a:pt x="1612900" y="838200"/>
                </a:lnTo>
                <a:lnTo>
                  <a:pt x="1587500" y="0"/>
                </a:lnTo>
                <a:lnTo>
                  <a:pt x="1181100" y="431800"/>
                </a:lnTo>
                <a:lnTo>
                  <a:pt x="1092200" y="508000"/>
                </a:lnTo>
                <a:lnTo>
                  <a:pt x="723900" y="635000"/>
                </a:lnTo>
                <a:lnTo>
                  <a:pt x="177800" y="685800"/>
                </a:lnTo>
                <a:lnTo>
                  <a:pt x="25400" y="6858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E77AB075-ADF0-44C3-AE7E-72497BB86DF2}"/>
              </a:ext>
            </a:extLst>
          </p:cNvPr>
          <p:cNvSpPr/>
          <p:nvPr/>
        </p:nvSpPr>
        <p:spPr>
          <a:xfrm flipH="1">
            <a:off x="7738471" y="1949187"/>
            <a:ext cx="843324" cy="502786"/>
          </a:xfrm>
          <a:custGeom>
            <a:avLst/>
            <a:gdLst>
              <a:gd name="connsiteX0" fmla="*/ 0 w 1612900"/>
              <a:gd name="connsiteY0" fmla="*/ 825500 h 838200"/>
              <a:gd name="connsiteX1" fmla="*/ 1612900 w 1612900"/>
              <a:gd name="connsiteY1" fmla="*/ 838200 h 838200"/>
              <a:gd name="connsiteX2" fmla="*/ 1587500 w 1612900"/>
              <a:gd name="connsiteY2" fmla="*/ 0 h 838200"/>
              <a:gd name="connsiteX3" fmla="*/ 1181100 w 1612900"/>
              <a:gd name="connsiteY3" fmla="*/ 431800 h 838200"/>
              <a:gd name="connsiteX4" fmla="*/ 1092200 w 1612900"/>
              <a:gd name="connsiteY4" fmla="*/ 508000 h 838200"/>
              <a:gd name="connsiteX5" fmla="*/ 723900 w 1612900"/>
              <a:gd name="connsiteY5" fmla="*/ 635000 h 838200"/>
              <a:gd name="connsiteX6" fmla="*/ 177800 w 1612900"/>
              <a:gd name="connsiteY6" fmla="*/ 685800 h 838200"/>
              <a:gd name="connsiteX7" fmla="*/ 25400 w 1612900"/>
              <a:gd name="connsiteY7" fmla="*/ 685800 h 838200"/>
              <a:gd name="connsiteX8" fmla="*/ 0 w 1612900"/>
              <a:gd name="connsiteY8" fmla="*/ 8255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900" h="838200">
                <a:moveTo>
                  <a:pt x="0" y="825500"/>
                </a:moveTo>
                <a:lnTo>
                  <a:pt x="1612900" y="838200"/>
                </a:lnTo>
                <a:lnTo>
                  <a:pt x="1587500" y="0"/>
                </a:lnTo>
                <a:lnTo>
                  <a:pt x="1181100" y="431800"/>
                </a:lnTo>
                <a:lnTo>
                  <a:pt x="1092200" y="508000"/>
                </a:lnTo>
                <a:lnTo>
                  <a:pt x="723900" y="635000"/>
                </a:lnTo>
                <a:lnTo>
                  <a:pt x="177800" y="685800"/>
                </a:lnTo>
                <a:lnTo>
                  <a:pt x="25400" y="6858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chemeClr val="tx2">
                <a:lumMod val="20000"/>
                <a:lumOff val="80000"/>
                <a:alpha val="54000"/>
              </a:schemeClr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D7092-30F7-4184-829E-81FEEB55442B}"/>
              </a:ext>
            </a:extLst>
          </p:cNvPr>
          <p:cNvSpPr txBox="1"/>
          <p:nvPr/>
        </p:nvSpPr>
        <p:spPr>
          <a:xfrm>
            <a:off x="8963840" y="2142804"/>
            <a:ext cx="1490265" cy="309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000" dirty="0"/>
              <a:t>=10%</a:t>
            </a:r>
          </a:p>
        </p:txBody>
      </p:sp>
      <p:sp>
        <p:nvSpPr>
          <p:cNvPr id="30" name="Freeform 1">
            <a:extLst>
              <a:ext uri="{FF2B5EF4-FFF2-40B4-BE49-F238E27FC236}">
                <a16:creationId xmlns:a16="http://schemas.microsoft.com/office/drawing/2014/main" id="{1F365F7E-B27D-4B44-827C-43D828B9E200}"/>
              </a:ext>
            </a:extLst>
          </p:cNvPr>
          <p:cNvSpPr/>
          <p:nvPr/>
        </p:nvSpPr>
        <p:spPr>
          <a:xfrm>
            <a:off x="6882774" y="2667401"/>
            <a:ext cx="756236" cy="243075"/>
          </a:xfrm>
          <a:custGeom>
            <a:avLst/>
            <a:gdLst>
              <a:gd name="connsiteX0" fmla="*/ 0 w 1104900"/>
              <a:gd name="connsiteY0" fmla="*/ 381000 h 381000"/>
              <a:gd name="connsiteX1" fmla="*/ 1104900 w 1104900"/>
              <a:gd name="connsiteY1" fmla="*/ 381000 h 381000"/>
              <a:gd name="connsiteX2" fmla="*/ 1104900 w 1104900"/>
              <a:gd name="connsiteY2" fmla="*/ 0 h 381000"/>
              <a:gd name="connsiteX3" fmla="*/ 927100 w 1104900"/>
              <a:gd name="connsiteY3" fmla="*/ 114300 h 381000"/>
              <a:gd name="connsiteX4" fmla="*/ 736600 w 1104900"/>
              <a:gd name="connsiteY4" fmla="*/ 177800 h 381000"/>
              <a:gd name="connsiteX5" fmla="*/ 419100 w 1104900"/>
              <a:gd name="connsiteY5" fmla="*/ 203200 h 381000"/>
              <a:gd name="connsiteX6" fmla="*/ 114300 w 1104900"/>
              <a:gd name="connsiteY6" fmla="*/ 215900 h 381000"/>
              <a:gd name="connsiteX7" fmla="*/ 114300 w 1104900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" h="381000">
                <a:moveTo>
                  <a:pt x="0" y="381000"/>
                </a:moveTo>
                <a:lnTo>
                  <a:pt x="1104900" y="381000"/>
                </a:lnTo>
                <a:lnTo>
                  <a:pt x="1104900" y="0"/>
                </a:lnTo>
                <a:lnTo>
                  <a:pt x="927100" y="114300"/>
                </a:lnTo>
                <a:lnTo>
                  <a:pt x="736600" y="177800"/>
                </a:lnTo>
                <a:lnTo>
                  <a:pt x="419100" y="203200"/>
                </a:lnTo>
                <a:lnTo>
                  <a:pt x="114300" y="215900"/>
                </a:lnTo>
                <a:lnTo>
                  <a:pt x="114300" y="381000"/>
                </a:lnTo>
              </a:path>
            </a:pathLst>
          </a:custGeom>
          <a:solidFill>
            <a:srgbClr val="FF0000"/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Freeform 20">
            <a:extLst>
              <a:ext uri="{FF2B5EF4-FFF2-40B4-BE49-F238E27FC236}">
                <a16:creationId xmlns:a16="http://schemas.microsoft.com/office/drawing/2014/main" id="{9D6CA704-F532-48A7-944B-1DF3C10135AB}"/>
              </a:ext>
            </a:extLst>
          </p:cNvPr>
          <p:cNvSpPr/>
          <p:nvPr/>
        </p:nvSpPr>
        <p:spPr>
          <a:xfrm flipH="1">
            <a:off x="7734718" y="2667401"/>
            <a:ext cx="756236" cy="243075"/>
          </a:xfrm>
          <a:custGeom>
            <a:avLst/>
            <a:gdLst>
              <a:gd name="connsiteX0" fmla="*/ 0 w 1104900"/>
              <a:gd name="connsiteY0" fmla="*/ 381000 h 381000"/>
              <a:gd name="connsiteX1" fmla="*/ 1104900 w 1104900"/>
              <a:gd name="connsiteY1" fmla="*/ 381000 h 381000"/>
              <a:gd name="connsiteX2" fmla="*/ 1104900 w 1104900"/>
              <a:gd name="connsiteY2" fmla="*/ 0 h 381000"/>
              <a:gd name="connsiteX3" fmla="*/ 927100 w 1104900"/>
              <a:gd name="connsiteY3" fmla="*/ 114300 h 381000"/>
              <a:gd name="connsiteX4" fmla="*/ 736600 w 1104900"/>
              <a:gd name="connsiteY4" fmla="*/ 177800 h 381000"/>
              <a:gd name="connsiteX5" fmla="*/ 419100 w 1104900"/>
              <a:gd name="connsiteY5" fmla="*/ 203200 h 381000"/>
              <a:gd name="connsiteX6" fmla="*/ 114300 w 1104900"/>
              <a:gd name="connsiteY6" fmla="*/ 215900 h 381000"/>
              <a:gd name="connsiteX7" fmla="*/ 114300 w 1104900"/>
              <a:gd name="connsiteY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900" h="381000">
                <a:moveTo>
                  <a:pt x="0" y="381000"/>
                </a:moveTo>
                <a:lnTo>
                  <a:pt x="1104900" y="381000"/>
                </a:lnTo>
                <a:lnTo>
                  <a:pt x="1104900" y="0"/>
                </a:lnTo>
                <a:lnTo>
                  <a:pt x="927100" y="114300"/>
                </a:lnTo>
                <a:lnTo>
                  <a:pt x="736600" y="177800"/>
                </a:lnTo>
                <a:lnTo>
                  <a:pt x="419100" y="203200"/>
                </a:lnTo>
                <a:lnTo>
                  <a:pt x="114300" y="215900"/>
                </a:lnTo>
                <a:lnTo>
                  <a:pt x="114300" y="381000"/>
                </a:lnTo>
              </a:path>
            </a:pathLst>
          </a:custGeom>
          <a:solidFill>
            <a:srgbClr val="FF0000"/>
          </a:solidFill>
          <a:ln>
            <a:solidFill>
              <a:srgbClr val="040404"/>
            </a:solidFill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C2ED9E-FDAE-4C42-919C-EABCF644319D}"/>
              </a:ext>
            </a:extLst>
          </p:cNvPr>
          <p:cNvSpPr txBox="1"/>
          <p:nvPr/>
        </p:nvSpPr>
        <p:spPr>
          <a:xfrm>
            <a:off x="8963840" y="2619849"/>
            <a:ext cx="1490265" cy="309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GB" sz="2000" dirty="0"/>
              <a:t>=5%</a:t>
            </a:r>
          </a:p>
        </p:txBody>
      </p:sp>
    </p:spTree>
    <p:extLst>
      <p:ext uri="{BB962C8B-B14F-4D97-AF65-F5344CB8AC3E}">
        <p14:creationId xmlns:p14="http://schemas.microsoft.com/office/powerpoint/2010/main" val="31175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0" grpId="0" animBg="1"/>
      <p:bldP spid="25" grpId="0" animBg="1"/>
      <p:bldP spid="26" grpId="0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B647-2903-419D-BAA6-23110898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foreigners cause crime hypothesis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CBF577-7D21-48E7-94C9-401D5141541E}"/>
              </a:ext>
            </a:extLst>
          </p:cNvPr>
          <p:cNvSpPr/>
          <p:nvPr/>
        </p:nvSpPr>
        <p:spPr>
          <a:xfrm>
            <a:off x="1061332" y="2711454"/>
            <a:ext cx="108837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spcAft>
                <a:spcPts val="1422"/>
              </a:spcAft>
            </a:pPr>
            <a:endParaRPr lang="en-US" sz="2000" dirty="0">
              <a:latin typeface="Consolas" panose="020B0609020204030204" pitchFamily="49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atinLnBrk="1">
              <a:spcAft>
                <a:spcPts val="1000"/>
              </a:spcAft>
            </a:pPr>
            <a:br>
              <a:rPr lang="en-US" sz="2000" dirty="0">
                <a:latin typeface="Consolas" panose="020B0609020204030204" pitchFamily="49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df</a:t>
            </a:r>
            <a:r>
              <a:rPr lang="en-US" sz="2000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ff</a:t>
            </a:r>
            <a:b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reg1</a:t>
            </a:r>
            <a:r>
              <a:rPr lang="en-US" sz="2000" dirty="0"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(crimesPc~b_migr11,df) </a:t>
            </a:r>
            <a:b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reg1 %&gt;%  summary()</a:t>
            </a:r>
            <a:endParaRPr lang="en-GB" sz="2000" dirty="0">
              <a:effectLst/>
              <a:latin typeface="Consolas" panose="020B0609020204030204" pitchFamily="49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Call: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lm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(formula =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crimesPc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~ b_migr11, data = df)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Residuals: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Min       1Q   Median       3Q      Max 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-1.13314 -0.33959 -0.06763  0.22302  2.92572 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Coefficients: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            Estimate Std. Error t value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Pr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(&gt;|t|)    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(Intercept) 1.091273   0.045146   24.17  &lt; 2e-16 ***</a:t>
            </a:r>
            <a:b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## b_migr11    0.025164   0.002922    8.61 3.33e-16 ***</a:t>
            </a:r>
            <a:endParaRPr lang="en-GB" sz="20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E160DDA-AD03-49DE-BC69-A0750A65C2B5}"/>
              </a:ext>
            </a:extLst>
          </p:cNvPr>
          <p:cNvSpPr/>
          <p:nvPr/>
        </p:nvSpPr>
        <p:spPr>
          <a:xfrm>
            <a:off x="3730751" y="8494776"/>
            <a:ext cx="7781135" cy="1097280"/>
          </a:xfrm>
          <a:prstGeom prst="wedgeRectCallout">
            <a:avLst>
              <a:gd name="adj1" fmla="val -11243"/>
              <a:gd name="adj2" fmla="val -69005"/>
            </a:avLst>
          </a:prstGeom>
          <a:solidFill>
            <a:srgbClr val="0080C6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t-value = Coefficient Estimate/Standard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995058-3C18-4242-AAF4-68FDDBF16670}"/>
                  </a:ext>
                </a:extLst>
              </p:cNvPr>
              <p:cNvSpPr/>
              <p:nvPr/>
            </p:nvSpPr>
            <p:spPr>
              <a:xfrm>
                <a:off x="9400685" y="6979567"/>
                <a:ext cx="3874067" cy="939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40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sz="240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400" i="1">
                              <a:latin typeface="Cambria Math" charset="0"/>
                            </a:rPr>
                            <m:t>𝑛𝑉𝐴𝑅</m:t>
                          </m:r>
                          <m:r>
                            <a:rPr lang="en-GB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charset="0"/>
                            </a:rPr>
                            <m:t>𝑋</m:t>
                          </m:r>
                          <m:r>
                            <a:rPr lang="en-GB" sz="2400" i="1">
                              <a:latin typeface="Cambria Math" charset="0"/>
                            </a:rPr>
                            <m:t>)</m:t>
                          </m:r>
                          <m:r>
                            <a:rPr lang="en-US" sz="2400">
                              <a:latin typeface="Cambria Math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995058-3C18-4242-AAF4-68FDDBF16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685" y="6979567"/>
                <a:ext cx="3874067" cy="939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59DFE0-54F0-43E8-9F4B-D6684F5857CE}"/>
              </a:ext>
            </a:extLst>
          </p:cNvPr>
          <p:cNvCxnSpPr>
            <a:cxnSpLocks/>
          </p:cNvCxnSpPr>
          <p:nvPr/>
        </p:nvCxnSpPr>
        <p:spPr>
          <a:xfrm flipH="1">
            <a:off x="5943600" y="7429049"/>
            <a:ext cx="4233674" cy="561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FE71E683-5275-4B62-95F5-311A27948DE6}"/>
                  </a:ext>
                </a:extLst>
              </p:cNvPr>
              <p:cNvSpPr/>
              <p:nvPr/>
            </p:nvSpPr>
            <p:spPr>
              <a:xfrm>
                <a:off x="7813455" y="849172"/>
                <a:ext cx="4969915" cy="1651164"/>
              </a:xfrm>
              <a:prstGeom prst="wedgeRectCallout">
                <a:avLst>
                  <a:gd name="adj1" fmla="val -64875"/>
                  <a:gd name="adj2" fmla="val 335772"/>
                </a:avLst>
              </a:prstGeom>
              <a:solidFill>
                <a:srgbClr val="00B0F0">
                  <a:alpha val="14118"/>
                </a:srgbClr>
              </a:solidFill>
              <a:ln>
                <a:solidFill>
                  <a:srgbClr val="040404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en-GB" sz="2275" dirty="0"/>
                  <a:t>Standard error = 0.00292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7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75" i="1" dirty="0">
                              <a:latin typeface="Cambria Math" panose="02040503050406030204" pitchFamily="18" charset="0"/>
                            </a:rPr>
                            <m:t>0.0</m:t>
                          </m:r>
                          <m:r>
                            <a:rPr lang="en-GB" sz="2275" b="0" i="1" dirty="0" smtClean="0">
                              <a:latin typeface="Cambria Math" panose="02040503050406030204" pitchFamily="18" charset="0"/>
                            </a:rPr>
                            <m:t>2516</m:t>
                          </m:r>
                        </m:num>
                        <m:den>
                          <m:r>
                            <a:rPr lang="en-GB" sz="2275" i="1" dirty="0">
                              <a:latin typeface="Cambria Math" panose="02040503050406030204" pitchFamily="18" charset="0"/>
                            </a:rPr>
                            <m:t>0.00</m:t>
                          </m:r>
                          <m:r>
                            <a:rPr lang="en-GB" sz="2275" b="0" i="1" dirty="0" smtClean="0">
                              <a:latin typeface="Cambria Math" panose="02040503050406030204" pitchFamily="18" charset="0"/>
                            </a:rPr>
                            <m:t>292</m:t>
                          </m:r>
                        </m:den>
                      </m:f>
                      <m:r>
                        <a:rPr lang="en-GB" sz="2275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75" b="0" i="0" dirty="0" smtClean="0">
                          <a:latin typeface="Cambria Math" panose="02040503050406030204" pitchFamily="18" charset="0"/>
                        </a:rPr>
                        <m:t>8.61</m:t>
                      </m:r>
                      <m:r>
                        <a:rPr lang="en-GB" sz="2275" dirty="0">
                          <a:latin typeface="Cambria Math" panose="02040503050406030204" pitchFamily="18" charset="0"/>
                        </a:rPr>
                        <m:t>&gt;1.96</m:t>
                      </m:r>
                    </m:oMath>
                  </m:oMathPara>
                </a14:m>
                <a:endParaRPr lang="en-GB" sz="2275" dirty="0"/>
              </a:p>
              <a:p>
                <a:pPr algn="ctr"/>
                <a:endParaRPr lang="en-GB" sz="2275" dirty="0"/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FE71E683-5275-4B62-95F5-311A27948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455" y="849172"/>
                <a:ext cx="4969915" cy="1651164"/>
              </a:xfrm>
              <a:prstGeom prst="wedgeRectCallout">
                <a:avLst>
                  <a:gd name="adj1" fmla="val -64875"/>
                  <a:gd name="adj2" fmla="val 335772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4040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34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0B44A-93A8-4DEA-86B6-A27537A73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312"/>
            <a:ext cx="13006388" cy="5897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2726AE-D2E4-4902-BEFA-F42E495FA619}"/>
                  </a:ext>
                </a:extLst>
              </p:cNvPr>
              <p:cNvSpPr txBox="1"/>
              <p:nvPr/>
            </p:nvSpPr>
            <p:spPr>
              <a:xfrm>
                <a:off x="423146" y="1283842"/>
                <a:ext cx="12583242" cy="2673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3200" dirty="0">
                    <a:latin typeface="Cambria Math" charset="0"/>
                    <a:cs typeface="Palatino Linotype"/>
                  </a:rPr>
                  <a:t>t statistic: ratio between estimate and standard error</a:t>
                </a:r>
              </a:p>
              <a:p>
                <a:r>
                  <a:rPr lang="en-GB" sz="3200" dirty="0">
                    <a:latin typeface="Cambria Math" charset="0"/>
                    <a:cs typeface="Palatino Linotype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charset="0"/>
                          <a:cs typeface="Palatino Linotype"/>
                        </a:rPr>
                        <m:t>𝑡</m:t>
                      </m:r>
                      <m:r>
                        <a:rPr lang="en-GB" sz="3200" i="1">
                          <a:latin typeface="Cambria Math" panose="02040503050406030204" pitchFamily="18" charset="0"/>
                          <a:cs typeface="Palatino Linotype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GB" sz="3200" i="1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accPr>
                            <m:e>
                              <m:r>
                                <a:rPr lang="en-GB" sz="3200" i="1">
                                  <a:latin typeface="Cambria Math" charset="0"/>
                                  <a:cs typeface="Palatino Linotype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GB" sz="3200" i="1" dirty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3200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GB" sz="3200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GB" sz="3200" b="0" i="1" dirty="0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𝑁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(0,1)</m:t>
                      </m:r>
                    </m:oMath>
                  </m:oMathPara>
                </a14:m>
                <a:endParaRPr lang="en-GB" sz="3200" dirty="0">
                  <a:latin typeface="Palatino Linotype"/>
                  <a:cs typeface="Palatino Linotype"/>
                </a:endParaRPr>
              </a:p>
              <a:p>
                <a:endParaRPr lang="en-GB" sz="3200" dirty="0">
                  <a:latin typeface="Palatino Linotype"/>
                  <a:cs typeface="Palatino Linotyp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2726AE-D2E4-4902-BEFA-F42E495FA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46" y="1283842"/>
                <a:ext cx="12583242" cy="2673937"/>
              </a:xfrm>
              <a:prstGeom prst="rect">
                <a:avLst/>
              </a:prstGeom>
              <a:blipFill>
                <a:blip r:embed="rId3"/>
                <a:stretch>
                  <a:fillRect l="-1937" t="-4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5">
                <a:extLst>
                  <a:ext uri="{FF2B5EF4-FFF2-40B4-BE49-F238E27FC236}">
                    <a16:creationId xmlns:a16="http://schemas.microsoft.com/office/drawing/2014/main" id="{7ED2F247-7C05-479B-AE0D-D9EA40E16BC8}"/>
                  </a:ext>
                </a:extLst>
              </p:cNvPr>
              <p:cNvSpPr/>
              <p:nvPr/>
            </p:nvSpPr>
            <p:spPr>
              <a:xfrm>
                <a:off x="6000377" y="7174650"/>
                <a:ext cx="6820610" cy="1856232"/>
              </a:xfrm>
              <a:prstGeom prst="wedgeRoundRectCallout">
                <a:avLst>
                  <a:gd name="adj1" fmla="val -43482"/>
                  <a:gd name="adj2" fmla="val -247996"/>
                  <a:gd name="adj3" fmla="val 16667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Approximately </a:t>
                </a:r>
                <a:r>
                  <a:rPr lang="en-GB" sz="2400" u="sng" dirty="0"/>
                  <a:t>standard</a:t>
                </a:r>
                <a:r>
                  <a:rPr lang="en-GB" sz="2400" dirty="0"/>
                  <a:t> normal even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GB" sz="2400" dirty="0"/>
                  <a:t> not standard normal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b="1" dirty="0"/>
                  <a:t>Therefore we can compare t statistic to the thresholds of the standard normal distribution</a:t>
                </a:r>
              </a:p>
            </p:txBody>
          </p:sp>
        </mc:Choice>
        <mc:Fallback xmlns="">
          <p:sp>
            <p:nvSpPr>
              <p:cNvPr id="5" name="Rounded Rectangular Callout 5">
                <a:extLst>
                  <a:ext uri="{FF2B5EF4-FFF2-40B4-BE49-F238E27FC236}">
                    <a16:creationId xmlns:a16="http://schemas.microsoft.com/office/drawing/2014/main" id="{7ED2F247-7C05-479B-AE0D-D9EA40E16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377" y="7174650"/>
                <a:ext cx="6820610" cy="1856232"/>
              </a:xfrm>
              <a:prstGeom prst="wedgeRoundRectCallout">
                <a:avLst>
                  <a:gd name="adj1" fmla="val -43482"/>
                  <a:gd name="adj2" fmla="val -24799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9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83044" y="473033"/>
            <a:ext cx="9829892" cy="948289"/>
          </a:xfrm>
        </p:spPr>
        <p:txBody>
          <a:bodyPr/>
          <a:lstStyle/>
          <a:p>
            <a:r>
              <a:rPr lang="en-GB" dirty="0">
                <a:latin typeface="Palatino Linotype" charset="0"/>
              </a:rPr>
              <a:t>More or less significant estimates</a:t>
            </a:r>
            <a:endParaRPr lang="en-US" dirty="0">
              <a:latin typeface="Palatino Linotyp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0802" y="2347084"/>
                <a:ext cx="12424785" cy="686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50138" indent="-650138">
                  <a:buFont typeface="Arial" charset="0"/>
                  <a:buChar char="•"/>
                </a:pPr>
                <a:r>
                  <a:rPr lang="en-GB" sz="3982" dirty="0">
                    <a:latin typeface="Palatino Linotype" charset="0"/>
                    <a:ea typeface="Palatino Linotype" charset="0"/>
                    <a:cs typeface="Palatino Linotype" charset="0"/>
                  </a:rPr>
                  <a:t>If we have a lower significance level (e.g. 1%) we are less likely to reject a hypothesis </a:t>
                </a:r>
              </a:p>
              <a:p>
                <a:endParaRPr lang="en-GB" sz="3982" dirty="0"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pPr marL="650138" indent="-650138">
                  <a:buFont typeface="Arial" charset="0"/>
                  <a:buChar char="•"/>
                </a:pPr>
                <a:r>
                  <a:rPr lang="en-GB" sz="3982" dirty="0">
                    <a:latin typeface="Palatino Linotype" charset="0"/>
                    <a:ea typeface="Palatino Linotype" charset="0"/>
                    <a:cs typeface="Palatino Linotype" charset="0"/>
                  </a:rPr>
                  <a:t>If we still reject the </a:t>
                </a:r>
                <a14:m>
                  <m:oMath xmlns:m="http://schemas.openxmlformats.org/officeDocument/2006/math">
                    <m:r>
                      <a:rPr lang="en-GB" sz="3982" i="1">
                        <a:latin typeface="Cambria Math" charset="0"/>
                        <a:ea typeface="Palatino Linotype" charset="0"/>
                        <a:cs typeface="Palatino Linotype" charset="0"/>
                      </a:rPr>
                      <m:t>𝛽</m:t>
                    </m:r>
                  </m:oMath>
                </a14:m>
                <a:r>
                  <a:rPr lang="en-GB" sz="3982" dirty="0">
                    <a:latin typeface="Palatino Linotype" charset="0"/>
                    <a:ea typeface="Palatino Linotype" charset="0"/>
                    <a:cs typeface="Palatino Linotype" charset="0"/>
                  </a:rPr>
                  <a:t>=0 on the basis of an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982" i="1"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accPr>
                      <m:e>
                        <m:r>
                          <a:rPr lang="en-GB" sz="3982" i="1"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GB" sz="3982" dirty="0">
                    <a:latin typeface="Palatino Linotype" charset="0"/>
                    <a:ea typeface="Palatino Linotype" charset="0"/>
                    <a:cs typeface="Palatino Linotype" charset="0"/>
                  </a:rPr>
                  <a:t> we say that </a:t>
                </a:r>
                <a:r>
                  <a:rPr lang="en-GB" sz="3982" b="1" dirty="0">
                    <a:latin typeface="Palatino Linotype" charset="0"/>
                    <a:ea typeface="Palatino Linotype" charset="0"/>
                    <a:cs typeface="Palatino Linotype" charset="0"/>
                  </a:rPr>
                  <a:t>the estimate is highly significant</a:t>
                </a:r>
              </a:p>
              <a:p>
                <a:pPr marL="650138" indent="-650138">
                  <a:buFont typeface="Arial" charset="0"/>
                  <a:buChar char="•"/>
                </a:pPr>
                <a:endParaRPr lang="en-GB" sz="3982" dirty="0"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pPr marL="650138" indent="-650138">
                  <a:buFont typeface="Arial" charset="0"/>
                  <a:buChar char="•"/>
                </a:pPr>
                <a:r>
                  <a:rPr lang="en-GB" sz="3982" dirty="0">
                    <a:latin typeface="Palatino Linotype" charset="0"/>
                    <a:ea typeface="Palatino Linotype" charset="0"/>
                    <a:cs typeface="Palatino Linotype" charset="0"/>
                  </a:rPr>
                  <a:t>If we would only reject the hypothesis with a much higher significance level (e.g. 10% instead of 5%) we say that the estimate is only </a:t>
                </a:r>
                <a:r>
                  <a:rPr lang="en-GB" sz="3982" b="1" dirty="0">
                    <a:latin typeface="Palatino Linotype" charset="0"/>
                    <a:ea typeface="Palatino Linotype" charset="0"/>
                    <a:cs typeface="Palatino Linotype" charset="0"/>
                  </a:rPr>
                  <a:t>weakly significant</a:t>
                </a:r>
              </a:p>
              <a:p>
                <a:endParaRPr lang="en-GB" sz="3982" dirty="0"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endParaRPr lang="en-GB" sz="3982" dirty="0">
                  <a:latin typeface="Palatino Linotype" charset="0"/>
                  <a:ea typeface="Palatino Linotype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02" y="2347084"/>
                <a:ext cx="12424785" cy="6866367"/>
              </a:xfrm>
              <a:prstGeom prst="rect">
                <a:avLst/>
              </a:prstGeom>
              <a:blipFill>
                <a:blip r:embed="rId3"/>
                <a:stretch>
                  <a:fillRect l="-1570" t="-1687" r="-1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64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375CDC-B68E-48D5-B4C9-BA2378DF08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375CDC-B68E-48D5-B4C9-BA2378DF0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41" t="-19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10263C9-9C4F-4F34-8209-9891270D2CD3}"/>
              </a:ext>
            </a:extLst>
          </p:cNvPr>
          <p:cNvSpPr/>
          <p:nvPr/>
        </p:nvSpPr>
        <p:spPr>
          <a:xfrm>
            <a:off x="890494" y="2175436"/>
            <a:ext cx="4721411" cy="2802964"/>
          </a:xfrm>
          <a:prstGeom prst="wedgeRectCallout">
            <a:avLst>
              <a:gd name="adj1" fmla="val -29441"/>
              <a:gd name="adj2" fmla="val -91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infer what might happen if repeatedly obtain data samples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EBA83-784E-4962-97E5-C09C7E085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034118" y="5586177"/>
            <a:ext cx="6621578" cy="3439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ED7A14-5465-4531-B2A4-DEFA9137BF96}"/>
                  </a:ext>
                </a:extLst>
              </p:cNvPr>
              <p:cNvSpPr/>
              <p:nvPr/>
            </p:nvSpPr>
            <p:spPr>
              <a:xfrm>
                <a:off x="5823078" y="2883234"/>
                <a:ext cx="6540682" cy="200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688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688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5688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5688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88" i="1"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5688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5688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5688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5688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5688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5688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5688" i="1">
                                  <a:latin typeface="Cambria Math" charset="0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US" sz="5688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5688" i="1">
                              <a:latin typeface="Cambria Math" charset="0"/>
                            </a:rPr>
                            <m:t>𝑛𝑉𝐴𝑅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(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𝑋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)</m:t>
                          </m:r>
                          <m:r>
                            <a:rPr lang="en-US" sz="5688">
                              <a:latin typeface="Cambria Math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688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ED7A14-5465-4531-B2A4-DEFA9137B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78" y="2883234"/>
                <a:ext cx="6540682" cy="2004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77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40" y="1652424"/>
            <a:ext cx="9354708" cy="6447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121138" y="2075688"/>
            <a:ext cx="5976671" cy="695352"/>
          </a:xfrm>
          <a:prstGeom prst="wedgeRoundRectCallout">
            <a:avLst>
              <a:gd name="adj1" fmla="val -75096"/>
              <a:gd name="adj2" fmla="val 5361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/>
              <a:t>EXP= years of job experience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43355" y="7456290"/>
            <a:ext cx="12355874" cy="2295722"/>
          </a:xfrm>
          <a:prstGeom prst="wedgeRoundRectCallout">
            <a:avLst>
              <a:gd name="adj1" fmla="val 13917"/>
              <a:gd name="adj2" fmla="val -7958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/>
              <a:t>Your turn: What do you conclude from this regression? (multiple options can be correct)</a:t>
            </a:r>
          </a:p>
          <a:p>
            <a:pPr marL="487604" indent="-487604">
              <a:buAutoNum type="alphaLcParenBoth"/>
            </a:pPr>
            <a:r>
              <a:rPr lang="en-GB" sz="2400"/>
              <a:t>EXP coefficient is significantly different from 0 at 1%</a:t>
            </a:r>
          </a:p>
          <a:p>
            <a:pPr marL="487604" indent="-487604">
              <a:buAutoNum type="alphaLcParenBoth"/>
            </a:pPr>
            <a:r>
              <a:rPr lang="en-GB" sz="2400"/>
              <a:t>EXP coefficient is significantly different from 0 at 5%</a:t>
            </a:r>
          </a:p>
          <a:p>
            <a:pPr marL="487604" indent="-487604">
              <a:buAutoNum type="alphaLcParenBoth"/>
            </a:pPr>
            <a:r>
              <a:rPr lang="en-GB" sz="2400"/>
              <a:t>EXP coefficient is significantly different from 0 at 10%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5DFF39-697C-428E-9D6F-4A8A3C45003B}"/>
              </a:ext>
            </a:extLst>
          </p:cNvPr>
          <p:cNvSpPr/>
          <p:nvPr/>
        </p:nvSpPr>
        <p:spPr>
          <a:xfrm>
            <a:off x="502653" y="937411"/>
            <a:ext cx="916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 </a:t>
            </a:r>
            <a:r>
              <a:rPr lang="en-GB" sz="1800" dirty="0" err="1"/>
              <a:t>eaef</a:t>
            </a:r>
            <a:r>
              <a:rPr lang="en-GB" sz="1800" dirty="0"/>
              <a:t> &lt;- read.csv("https://www.dropbox.com/s/31lyn5p5edyoxl5/eaef21.csv?dl=1")</a:t>
            </a:r>
          </a:p>
        </p:txBody>
      </p:sp>
    </p:spTree>
    <p:extLst>
      <p:ext uri="{BB962C8B-B14F-4D97-AF65-F5344CB8AC3E}">
        <p14:creationId xmlns:p14="http://schemas.microsoft.com/office/powerpoint/2010/main" val="26882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10B290-7B7A-4397-BB18-5EC33E7C5B0E}"/>
              </a:ext>
            </a:extLst>
          </p:cNvPr>
          <p:cNvSpPr txBox="1"/>
          <p:nvPr/>
        </p:nvSpPr>
        <p:spPr>
          <a:xfrm>
            <a:off x="381599" y="309281"/>
            <a:ext cx="12242201" cy="5703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284400" indent="-284400" defTabSz="1300277">
              <a:lnSpc>
                <a:spcPts val="3800"/>
              </a:lnSpc>
              <a:spcBef>
                <a:spcPct val="0"/>
              </a:spcBef>
              <a:spcAft>
                <a:spcPts val="500"/>
              </a:spcAft>
            </a:pPr>
            <a:r>
              <a:rPr lang="en-GB" sz="4400" dirty="0">
                <a:latin typeface="+mj-lt"/>
                <a:ea typeface="+mj-ea"/>
                <a:cs typeface="+mj-cs"/>
              </a:rPr>
              <a:t>How do you know if a Dice is fair?</a:t>
            </a:r>
          </a:p>
        </p:txBody>
      </p:sp>
      <p:pic>
        <p:nvPicPr>
          <p:cNvPr id="1026" name="Picture 2" descr="Guide to Bar Dice - Best Bars 2012 Endorsement">
            <a:extLst>
              <a:ext uri="{FF2B5EF4-FFF2-40B4-BE49-F238E27FC236}">
                <a16:creationId xmlns:a16="http://schemas.microsoft.com/office/drawing/2014/main" id="{EBED23C3-D97F-45E3-B6AD-7B39F41E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99" y="1203164"/>
            <a:ext cx="12242808" cy="734568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8275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Palatino Linotype" charset="0"/>
              </a:rPr>
              <a:t>More general hypothesis tests</a:t>
            </a:r>
            <a:endParaRPr lang="en-US">
              <a:latin typeface="Palatino Linotyp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92276" y="4185548"/>
                <a:ext cx="3939246" cy="1793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550" i="1" smtClean="0">
                          <a:latin typeface="Cambria Math" charset="0"/>
                          <a:cs typeface="Palatino Linotype"/>
                        </a:rPr>
                        <m:t>𝑡</m:t>
                      </m:r>
                      <m:r>
                        <a:rPr lang="en-GB" sz="4550" i="1">
                          <a:latin typeface="Cambria Math" panose="02040503050406030204" pitchFamily="18" charset="0"/>
                          <a:cs typeface="Palatino Linotype"/>
                        </a:rPr>
                        <m:t>=</m:t>
                      </m:r>
                      <m:f>
                        <m:fPr>
                          <m:ctrlPr>
                            <a:rPr lang="en-GB" sz="45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GB" sz="4550" i="1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accPr>
                            <m:e>
                              <m:r>
                                <a:rPr lang="en-GB" sz="4550" i="1">
                                  <a:latin typeface="Cambria Math" charset="0"/>
                                  <a:cs typeface="Palatino Linotype"/>
                                </a:rPr>
                                <m:t>𝛽</m:t>
                              </m:r>
                            </m:e>
                          </m:acc>
                          <m:r>
                            <a:rPr lang="en-GB" sz="4550" i="1">
                              <a:latin typeface="Cambria Math" charset="0"/>
                              <a:cs typeface="Palatino Linotype"/>
                            </a:rPr>
                            <m:t>−</m:t>
                          </m:r>
                          <m:r>
                            <a:rPr lang="en-GB" sz="4550" i="1">
                              <a:latin typeface="Cambria Math" panose="02040503050406030204" pitchFamily="18" charset="0"/>
                              <a:cs typeface="Palatino Linotype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n-GB" sz="4550" b="0" i="1" smtClean="0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4550" b="0" i="1" smtClean="0">
                                      <a:latin typeface="Cambria Math" panose="02040503050406030204" pitchFamily="18" charset="0"/>
                                      <a:cs typeface="Palatino Linotype"/>
                                    </a:rPr>
                                  </m:ctrlPr>
                                </m:accPr>
                                <m:e>
                                  <m:r>
                                    <a:rPr lang="en-GB" sz="4550" b="0" i="1" smtClean="0">
                                      <a:latin typeface="Cambria Math" panose="02040503050406030204" pitchFamily="18" charset="0"/>
                                      <a:cs typeface="Palatino Linotype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GB" sz="4550" b="0" i="1" smtClean="0">
                                      <a:latin typeface="Cambria Math" panose="02040503050406030204" pitchFamily="18" charset="0"/>
                                      <a:cs typeface="Palatino Linotype"/>
                                    </a:rPr>
                                  </m:ctrlPr>
                                </m:accPr>
                                <m:e>
                                  <m:r>
                                    <a:rPr lang="en-GB" sz="4550" b="0" i="1" smtClean="0">
                                      <a:latin typeface="Cambria Math" panose="02040503050406030204" pitchFamily="18" charset="0"/>
                                      <a:cs typeface="Palatino Linotype"/>
                                    </a:rPr>
                                    <m:t>𝛽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sz="455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76" y="4185548"/>
                <a:ext cx="3939246" cy="1793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5605272" y="6373869"/>
            <a:ext cx="7018528" cy="1657704"/>
          </a:xfrm>
          <a:prstGeom prst="wedgeRoundRectCallout">
            <a:avLst>
              <a:gd name="adj1" fmla="val -44635"/>
              <a:gd name="adj2" fmla="val -123818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/>
              <a:t>Expected value of estimate under H0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483AE057-62C5-4A25-B8CE-11015026A0B4}"/>
                  </a:ext>
                </a:extLst>
              </p:cNvPr>
              <p:cNvSpPr/>
              <p:nvPr/>
            </p:nvSpPr>
            <p:spPr>
              <a:xfrm>
                <a:off x="5973455" y="2176745"/>
                <a:ext cx="4969915" cy="1651164"/>
              </a:xfrm>
              <a:prstGeom prst="wedgeRectCallout">
                <a:avLst>
                  <a:gd name="adj1" fmla="val -52081"/>
                  <a:gd name="adj2" fmla="val 88791"/>
                </a:avLst>
              </a:prstGeom>
              <a:solidFill>
                <a:srgbClr val="00B0F0">
                  <a:alpha val="36000"/>
                </a:srgbClr>
              </a:solidFill>
              <a:ln>
                <a:solidFill>
                  <a:srgbClr val="040404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en-GB" sz="2275" dirty="0">
                    <a:cs typeface="Palatino Linotype"/>
                  </a:rPr>
                  <a:t>Previously we had H0: </a:t>
                </a:r>
                <a14:m>
                  <m:oMath xmlns:m="http://schemas.openxmlformats.org/officeDocument/2006/math">
                    <m:r>
                      <a:rPr lang="en-GB" sz="2275" i="1">
                        <a:latin typeface="Cambria Math" panose="02040503050406030204" pitchFamily="18" charset="0"/>
                        <a:cs typeface="Palatino Linotype"/>
                      </a:rPr>
                      <m:t>𝛽</m:t>
                    </m:r>
                    <m:r>
                      <a:rPr lang="en-GB" sz="2275" i="1">
                        <a:latin typeface="Cambria Math" panose="02040503050406030204" pitchFamily="18" charset="0"/>
                        <a:cs typeface="Palatino Linotype"/>
                      </a:rPr>
                      <m:t>=0</m:t>
                    </m:r>
                  </m:oMath>
                </a14:m>
                <a:endParaRPr lang="en-GB" sz="2275" dirty="0"/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483AE057-62C5-4A25-B8CE-11015026A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455" y="2176745"/>
                <a:ext cx="4969915" cy="1651164"/>
              </a:xfrm>
              <a:prstGeom prst="wedgeRectCallout">
                <a:avLst>
                  <a:gd name="adj1" fmla="val -52081"/>
                  <a:gd name="adj2" fmla="val 88791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4040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B6389828-5BBA-48F1-93C8-D2EB799C4165}"/>
              </a:ext>
            </a:extLst>
          </p:cNvPr>
          <p:cNvSpPr/>
          <p:nvPr/>
        </p:nvSpPr>
        <p:spPr>
          <a:xfrm>
            <a:off x="381599" y="6336779"/>
            <a:ext cx="4739764" cy="1694793"/>
          </a:xfrm>
          <a:prstGeom prst="wedgeRoundRectCallout">
            <a:avLst>
              <a:gd name="adj1" fmla="val 15308"/>
              <a:gd name="adj2" fmla="val -105233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As before we can compare the t statistic with the critical values c for the </a:t>
            </a:r>
            <a:r>
              <a:rPr lang="en-GB" sz="2400" u="sng" dirty="0"/>
              <a:t>standard normal</a:t>
            </a:r>
            <a:r>
              <a:rPr lang="en-GB" sz="2400" dirty="0"/>
              <a:t>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62111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Palatino Linotype" charset="0"/>
              </a:rPr>
              <a:t>More general tests example</a:t>
            </a:r>
            <a:endParaRPr lang="en-US">
              <a:latin typeface="Palatino Linotyp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2446" y="2488517"/>
                <a:ext cx="12695676" cy="36764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3413">
                    <a:latin typeface="Palatino Linotype"/>
                    <a:cs typeface="Palatino Linotype"/>
                  </a:rPr>
                  <a:t>Testing </a:t>
                </a:r>
                <a14:m>
                  <m:oMath xmlns:m="http://schemas.openxmlformats.org/officeDocument/2006/math">
                    <m:r>
                      <a:rPr lang="en-GB" sz="3413" i="1">
                        <a:latin typeface="Cambria Math" charset="0"/>
                        <a:cs typeface="Palatino Linotype"/>
                      </a:rPr>
                      <m:t>𝛽</m:t>
                    </m:r>
                    <m:r>
                      <a:rPr lang="en-GB" sz="3413" i="1">
                        <a:latin typeface="Cambria Math" charset="0"/>
                        <a:cs typeface="Palatino Linotype"/>
                      </a:rPr>
                      <m:t>=0</m:t>
                    </m:r>
                  </m:oMath>
                </a14:m>
                <a:r>
                  <a:rPr lang="en-GB" sz="3413">
                    <a:latin typeface="Palatino Linotype"/>
                    <a:cs typeface="Palatino Linotype"/>
                  </a:rPr>
                  <a:t> is probably the most common test</a:t>
                </a:r>
              </a:p>
              <a:p>
                <a:r>
                  <a:rPr lang="en-GB" sz="3413">
                    <a:latin typeface="Palatino Linotype"/>
                    <a:cs typeface="Palatino Linotype"/>
                  </a:rPr>
                  <a:t>However, many other could be of interest. </a:t>
                </a:r>
              </a:p>
              <a:p>
                <a:endParaRPr lang="en-GB" sz="3413">
                  <a:latin typeface="Palatino Linotype"/>
                  <a:cs typeface="Palatino Linotype"/>
                </a:endParaRPr>
              </a:p>
              <a:p>
                <a:r>
                  <a:rPr lang="en-GB" sz="3413">
                    <a:latin typeface="Palatino Linotype"/>
                    <a:cs typeface="Palatino Linotype"/>
                  </a:rPr>
                  <a:t>Consider Experience vs Schooling </a:t>
                </a:r>
              </a:p>
              <a:p>
                <a:endParaRPr lang="en-GB" sz="3413">
                  <a:latin typeface="Palatino Linotype"/>
                  <a:cs typeface="Palatino Linotype"/>
                </a:endParaRPr>
              </a:p>
              <a:p>
                <a:endParaRPr lang="en-GB" sz="3413">
                  <a:latin typeface="Palatino Linotype"/>
                  <a:cs typeface="Palatino Linotype"/>
                </a:endParaRPr>
              </a:p>
              <a:p>
                <a:endParaRPr lang="en-GB" sz="3413">
                  <a:latin typeface="Palatino Linotype"/>
                  <a:cs typeface="Palatino Linotype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6" y="2488517"/>
                <a:ext cx="12695676" cy="3676456"/>
              </a:xfrm>
              <a:prstGeom prst="rect">
                <a:avLst/>
              </a:prstGeom>
              <a:blipFill>
                <a:blip r:embed="rId3"/>
                <a:stretch>
                  <a:fillRect l="-2064" t="-3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74" y="5002421"/>
            <a:ext cx="5625468" cy="40912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081091" y="5331239"/>
            <a:ext cx="5435844" cy="3445573"/>
          </a:xfrm>
          <a:prstGeom prst="wedgeRoundRectCallout">
            <a:avLst>
              <a:gd name="adj1" fmla="val -65212"/>
              <a:gd name="adj2" fmla="val 2459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/>
              <a:t>Possible hypothesis: one year of schooling leads to one year less of experience</a:t>
            </a:r>
          </a:p>
          <a:p>
            <a:endParaRPr lang="en-GB" sz="1600" dirty="0"/>
          </a:p>
          <a:p>
            <a:r>
              <a:rPr lang="en-GB" sz="2800" dirty="0"/>
              <a:t>Can we reject this?</a:t>
            </a:r>
          </a:p>
          <a:p>
            <a:endParaRPr lang="en-GB" sz="2800" dirty="0"/>
          </a:p>
          <a:p>
            <a:r>
              <a:rPr lang="en-GB" sz="2800" dirty="0"/>
              <a:t>How to find out?</a:t>
            </a:r>
          </a:p>
        </p:txBody>
      </p:sp>
    </p:spTree>
    <p:extLst>
      <p:ext uri="{BB962C8B-B14F-4D97-AF65-F5344CB8AC3E}">
        <p14:creationId xmlns:p14="http://schemas.microsoft.com/office/powerpoint/2010/main" val="1831007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981" y="2726952"/>
            <a:ext cx="9878427" cy="4298109"/>
          </a:xfrm>
          <a:prstGeom prst="rect">
            <a:avLst/>
          </a:prstGeom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Palatino Linotype" charset="0"/>
              </a:rPr>
              <a:t>Experience vs schooling</a:t>
            </a:r>
            <a:endParaRPr lang="en-US">
              <a:latin typeface="Palatino Linotyp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3689558" y="8094309"/>
                <a:ext cx="8253092" cy="1657704"/>
              </a:xfrm>
              <a:prstGeom prst="wedgeRoundRectCallout">
                <a:avLst>
                  <a:gd name="adj1" fmla="val -47707"/>
                  <a:gd name="adj2" fmla="val -120302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800"/>
                  <a:t>Coefficient is negative but smaller than 1. </a:t>
                </a:r>
              </a:p>
              <a:p>
                <a:r>
                  <a:rPr lang="en-GB" sz="2800"/>
                  <a:t>But is it small enough to reject that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charset="0"/>
                      </a:rPr>
                      <m:t>𝛽</m:t>
                    </m:r>
                    <m:r>
                      <a:rPr lang="en-GB" sz="2800" i="1">
                        <a:latin typeface="Cambria Math" charset="0"/>
                      </a:rPr>
                      <m:t>=−1?</m:t>
                    </m:r>
                  </m:oMath>
                </a14:m>
                <a:endParaRPr lang="en-GB" sz="2800"/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558" y="8094309"/>
                <a:ext cx="8253092" cy="1657704"/>
              </a:xfrm>
              <a:prstGeom prst="wedgeRoundRectCallout">
                <a:avLst>
                  <a:gd name="adj1" fmla="val -47707"/>
                  <a:gd name="adj2" fmla="val -120302"/>
                  <a:gd name="adj3" fmla="val 16667"/>
                </a:avLst>
              </a:prstGeom>
              <a:blipFill>
                <a:blip r:embed="rId4"/>
                <a:stretch>
                  <a:fillRect l="-517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96934" y="1348246"/>
            <a:ext cx="10726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" charset="0"/>
                <a:ea typeface="Courier" charset="0"/>
                <a:cs typeface="Courier" charset="0"/>
              </a:rPr>
              <a:t>mod_earn_exp</a:t>
            </a:r>
            <a:r>
              <a:rPr lang="en-US" sz="3200" b="1" dirty="0">
                <a:latin typeface="Courier" charset="0"/>
                <a:ea typeface="Courier" charset="0"/>
                <a:cs typeface="Courier" charset="0"/>
              </a:rPr>
              <a:t> &lt;- </a:t>
            </a:r>
            <a:r>
              <a:rPr lang="en-US" sz="3200" b="1" dirty="0" err="1">
                <a:latin typeface="Courier" charset="0"/>
                <a:ea typeface="Courier" charset="0"/>
                <a:cs typeface="Courier" charset="0"/>
              </a:rPr>
              <a:t>lm</a:t>
            </a:r>
            <a:r>
              <a:rPr lang="en-US" sz="3200" b="1" dirty="0">
                <a:latin typeface="Courier" charset="0"/>
                <a:ea typeface="Courier" charset="0"/>
                <a:cs typeface="Courier" charset="0"/>
              </a:rPr>
              <a:t>(EXP ~ S , data = </a:t>
            </a:r>
            <a:r>
              <a:rPr lang="en-US" sz="3200" b="1" dirty="0" err="1">
                <a:latin typeface="Courier" charset="0"/>
                <a:ea typeface="Courier" charset="0"/>
                <a:cs typeface="Courier" charset="0"/>
              </a:rPr>
              <a:t>eaef</a:t>
            </a:r>
            <a:r>
              <a:rPr lang="en-US" sz="3200" b="1" dirty="0"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5540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981" y="2726952"/>
            <a:ext cx="9878427" cy="4298109"/>
          </a:xfrm>
          <a:prstGeom prst="rect">
            <a:avLst/>
          </a:prstGeom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Palatino Linotype" charset="0"/>
              </a:rPr>
              <a:t>Experience vs schooling</a:t>
            </a:r>
            <a:endParaRPr lang="en-US">
              <a:latin typeface="Palatino Linotype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330" y="1348246"/>
            <a:ext cx="11389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" charset="0"/>
                <a:ea typeface="Courier" charset="0"/>
                <a:cs typeface="Courier" charset="0"/>
              </a:rPr>
              <a:t>mod_earn_exp</a:t>
            </a:r>
            <a:r>
              <a:rPr lang="en-US" sz="3200" b="1" dirty="0">
                <a:latin typeface="Courier" charset="0"/>
                <a:ea typeface="Courier" charset="0"/>
                <a:cs typeface="Courier" charset="0"/>
              </a:rPr>
              <a:t> &lt;- </a:t>
            </a:r>
            <a:r>
              <a:rPr lang="en-US" sz="3200" b="1" dirty="0" err="1">
                <a:latin typeface="Courier" charset="0"/>
                <a:ea typeface="Courier" charset="0"/>
                <a:cs typeface="Courier" charset="0"/>
              </a:rPr>
              <a:t>lm</a:t>
            </a:r>
            <a:r>
              <a:rPr lang="en-US" sz="3200" b="1" dirty="0">
                <a:latin typeface="Courier" charset="0"/>
                <a:ea typeface="Courier" charset="0"/>
                <a:cs typeface="Courier" charset="0"/>
              </a:rPr>
              <a:t>(EXP ~ S , data = </a:t>
            </a:r>
            <a:r>
              <a:rPr lang="en-US" sz="3200" b="1" dirty="0" err="1">
                <a:latin typeface="Courier" charset="0"/>
                <a:ea typeface="Courier" charset="0"/>
                <a:cs typeface="Courier" charset="0"/>
              </a:rPr>
              <a:t>eaef</a:t>
            </a:r>
            <a:r>
              <a:rPr lang="en-US" sz="3200" b="1" dirty="0"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568036" y="6774873"/>
                <a:ext cx="11630022" cy="2670131"/>
              </a:xfrm>
              <a:prstGeom prst="wedgeRoundRectCallout">
                <a:avLst>
                  <a:gd name="adj1" fmla="val -22980"/>
                  <a:gd name="adj2" fmla="val -69717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GB" sz="320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3200" i="1">
                        <a:latin typeface="Cambria Math" charset="0"/>
                      </a:rPr>
                      <m:t>𝑡</m:t>
                    </m:r>
                    <m:r>
                      <a:rPr lang="en-GB" sz="32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charset="0"/>
                          </a:rPr>
                          <m:t>−0.3961446−(−1)</m:t>
                        </m:r>
                      </m:num>
                      <m:den>
                        <m:r>
                          <a:rPr lang="en-GB" sz="3200" i="1">
                            <a:latin typeface="Cambria Math" charset="0"/>
                          </a:rPr>
                          <m:t>0.0765003</m:t>
                        </m:r>
                      </m:den>
                    </m:f>
                    <m:r>
                      <a:rPr lang="en-GB" sz="3200" i="1">
                        <a:latin typeface="Cambria Math" charset="0"/>
                      </a:rPr>
                      <m:t>=</m:t>
                    </m:r>
                  </m:oMath>
                </a14:m>
                <a:r>
                  <a:rPr lang="en-GB" sz="3200" dirty="0"/>
                  <a:t>7.894&gt;1.96, hence we reject the hypothesis</a:t>
                </a: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6" y="6774873"/>
                <a:ext cx="11630022" cy="2670131"/>
              </a:xfrm>
              <a:prstGeom prst="wedgeRoundRectCallout">
                <a:avLst>
                  <a:gd name="adj1" fmla="val -22980"/>
                  <a:gd name="adj2" fmla="val -69717"/>
                  <a:gd name="adj3" fmla="val 16667"/>
                </a:avLst>
              </a:prstGeom>
              <a:blipFill>
                <a:blip r:embed="rId4"/>
                <a:stretch>
                  <a:fillRect l="-210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147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89" y="2617578"/>
            <a:ext cx="9878427" cy="42981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2585" y="1315850"/>
            <a:ext cx="11917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ourier" charset="0"/>
                <a:ea typeface="Courier" charset="0"/>
                <a:cs typeface="Courier" charset="0"/>
              </a:rPr>
              <a:t>mod_earn_exp</a:t>
            </a:r>
            <a:r>
              <a:rPr lang="en-US" sz="3200" b="1" dirty="0">
                <a:latin typeface="Courier" charset="0"/>
                <a:ea typeface="Courier" charset="0"/>
                <a:cs typeface="Courier" charset="0"/>
              </a:rPr>
              <a:t> &lt;- </a:t>
            </a:r>
            <a:r>
              <a:rPr lang="en-US" sz="3200" b="1" dirty="0" err="1">
                <a:latin typeface="Courier" charset="0"/>
                <a:ea typeface="Courier" charset="0"/>
                <a:cs typeface="Courier" charset="0"/>
              </a:rPr>
              <a:t>lm</a:t>
            </a:r>
            <a:r>
              <a:rPr lang="en-US" sz="3200" b="1" dirty="0">
                <a:latin typeface="Courier" charset="0"/>
                <a:ea typeface="Courier" charset="0"/>
                <a:cs typeface="Courier" charset="0"/>
              </a:rPr>
              <a:t>(EXP ~ S , data = </a:t>
            </a:r>
            <a:r>
              <a:rPr lang="en-US" sz="3200" b="1" dirty="0" err="1">
                <a:latin typeface="Courier" charset="0"/>
                <a:ea typeface="Courier" charset="0"/>
                <a:cs typeface="Courier" charset="0"/>
              </a:rPr>
              <a:t>eaef</a:t>
            </a:r>
            <a:r>
              <a:rPr lang="en-US" sz="3200" b="1" dirty="0"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Palatino Linotype" charset="0"/>
              </a:rPr>
              <a:t>Experience vs schooling</a:t>
            </a:r>
            <a:endParaRPr lang="en-US">
              <a:latin typeface="Palatino Linotype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05052" y="6782709"/>
            <a:ext cx="11389728" cy="1599084"/>
          </a:xfrm>
          <a:prstGeom prst="wedgeRoundRectCallout">
            <a:avLst>
              <a:gd name="adj1" fmla="val -22980"/>
              <a:gd name="adj2" fmla="val -56494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2844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endParaRPr lang="en-GB" sz="2844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r>
              <a:rPr lang="en-GB" sz="2844" dirty="0">
                <a:latin typeface="Palatino Linotype" charset="0"/>
                <a:ea typeface="Palatino Linotype" charset="0"/>
                <a:cs typeface="Palatino Linotype" charset="0"/>
              </a:rPr>
              <a:t>Alternative way to implement this test in R:</a:t>
            </a:r>
          </a:p>
          <a:p>
            <a:r>
              <a:rPr lang="en-GB" sz="2844" b="1" dirty="0">
                <a:latin typeface="Courier" charset="0"/>
                <a:ea typeface="Courier" charset="0"/>
                <a:cs typeface="Courier" charset="0"/>
              </a:rPr>
              <a:t>library("car")  </a:t>
            </a:r>
          </a:p>
          <a:p>
            <a:r>
              <a:rPr lang="en-GB" sz="2844" b="1" dirty="0" err="1">
                <a:latin typeface="Courier" charset="0"/>
                <a:ea typeface="Courier" charset="0"/>
                <a:cs typeface="Courier" charset="0"/>
              </a:rPr>
              <a:t>linearHypothesis</a:t>
            </a:r>
            <a:r>
              <a:rPr lang="en-GB" sz="2844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GB" sz="2844" b="1" dirty="0" err="1">
                <a:latin typeface="Courier" charset="0"/>
                <a:ea typeface="Courier" charset="0"/>
                <a:cs typeface="Courier" charset="0"/>
              </a:rPr>
              <a:t>mod_earn_exp</a:t>
            </a:r>
            <a:r>
              <a:rPr lang="en-GB" sz="2844" b="1" dirty="0">
                <a:latin typeface="Courier" charset="0"/>
                <a:ea typeface="Courier" charset="0"/>
                <a:cs typeface="Courier" charset="0"/>
              </a:rPr>
              <a:t>, c( "S = -1") )</a:t>
            </a:r>
            <a:endParaRPr lang="en-GB" sz="3646" b="1" i="1" dirty="0">
              <a:latin typeface="Cambria Math" charset="0"/>
            </a:endParaRPr>
          </a:p>
          <a:p>
            <a:endParaRPr lang="en-GB" sz="3646" b="1" i="1" dirty="0">
              <a:latin typeface="Cambria Math" charset="0"/>
            </a:endParaRPr>
          </a:p>
          <a:p>
            <a:endParaRPr lang="en-GB" sz="3646" i="1" dirty="0">
              <a:latin typeface="Cambria Math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65232-0BA4-4ABC-9696-EF2499BD5D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16" y="2086197"/>
            <a:ext cx="6465172" cy="24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2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charset="0"/>
              </a:rPr>
              <a:t>A note of caution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867" y="2342361"/>
            <a:ext cx="12583242" cy="6302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87604" indent="-487604">
              <a:buFont typeface="Arial" panose="020B0604020202020204" pitchFamily="34" charset="0"/>
              <a:buChar char="•"/>
            </a:pPr>
            <a:r>
              <a:rPr lang="en-GB" sz="3413" dirty="0">
                <a:latin typeface="Palatino Linotype"/>
                <a:cs typeface="Palatino Linotype"/>
              </a:rPr>
              <a:t>Significance is separate from bias</a:t>
            </a:r>
          </a:p>
          <a:p>
            <a:pPr marL="487604" indent="-487604">
              <a:buFont typeface="Arial" panose="020B0604020202020204" pitchFamily="34" charset="0"/>
              <a:buChar char="•"/>
            </a:pPr>
            <a:endParaRPr lang="en-GB" sz="3413" dirty="0">
              <a:latin typeface="Palatino Linotype"/>
              <a:cs typeface="Palatino Linotype"/>
            </a:endParaRPr>
          </a:p>
          <a:p>
            <a:pPr marL="487604" indent="-487604">
              <a:buFont typeface="Arial" panose="020B0604020202020204" pitchFamily="34" charset="0"/>
              <a:buChar char="•"/>
            </a:pPr>
            <a:r>
              <a:rPr lang="en-GB" sz="3413" dirty="0">
                <a:latin typeface="Palatino Linotype"/>
                <a:cs typeface="Palatino Linotype"/>
              </a:rPr>
              <a:t>We don’t necessarily prefer one estimator over another because one is significant.</a:t>
            </a:r>
          </a:p>
          <a:p>
            <a:pPr marL="487604" indent="-487604">
              <a:buFont typeface="Arial" panose="020B0604020202020204" pitchFamily="34" charset="0"/>
              <a:buChar char="•"/>
            </a:pPr>
            <a:endParaRPr lang="en-GB" sz="3413" dirty="0">
              <a:latin typeface="Palatino Linotype"/>
              <a:cs typeface="Palatino Linotype"/>
            </a:endParaRPr>
          </a:p>
          <a:p>
            <a:pPr marL="487604" indent="-487604">
              <a:buFont typeface="Arial" panose="020B0604020202020204" pitchFamily="34" charset="0"/>
              <a:buChar char="•"/>
            </a:pPr>
            <a:r>
              <a:rPr lang="en-GB" sz="3413" dirty="0">
                <a:latin typeface="Palatino Linotype"/>
                <a:cs typeface="Palatino Linotype"/>
              </a:rPr>
              <a:t>We need to ask for underlying reasons why one estimate is significant and the other one not.</a:t>
            </a:r>
          </a:p>
          <a:p>
            <a:pPr marL="487604" indent="-487604">
              <a:buFont typeface="Arial" panose="020B0604020202020204" pitchFamily="34" charset="0"/>
              <a:buChar char="•"/>
            </a:pPr>
            <a:endParaRPr lang="en-GB" sz="3413" dirty="0">
              <a:latin typeface="Palatino Linotype"/>
              <a:cs typeface="Palatino Linotype"/>
            </a:endParaRPr>
          </a:p>
          <a:p>
            <a:endParaRPr lang="en-GB" sz="3413" dirty="0">
              <a:latin typeface="Palatino Linotype"/>
              <a:cs typeface="Palatino Linotype"/>
            </a:endParaRPr>
          </a:p>
          <a:p>
            <a:pPr marL="487604" indent="-487604">
              <a:buFont typeface="Arial" panose="020B0604020202020204" pitchFamily="34" charset="0"/>
              <a:buChar char="•"/>
            </a:pPr>
            <a:endParaRPr lang="en-GB" sz="3413" dirty="0">
              <a:latin typeface="Palatino Linotype"/>
              <a:cs typeface="Palatino Linotype"/>
            </a:endParaRPr>
          </a:p>
          <a:p>
            <a:pPr marL="487604" indent="-487604">
              <a:buFont typeface="Arial" panose="020B0604020202020204" pitchFamily="34" charset="0"/>
              <a:buChar char="•"/>
            </a:pPr>
            <a:endParaRPr lang="en-GB" sz="3413" dirty="0">
              <a:latin typeface="Palatino Linotype"/>
              <a:cs typeface="Palatino Linotype"/>
            </a:endParaRPr>
          </a:p>
          <a:p>
            <a:endParaRPr lang="en-GB" sz="3413" i="1" dirty="0">
              <a:latin typeface="Cambria Math" panose="02040503050406030204" pitchFamily="18" charset="0"/>
              <a:cs typeface="Palatino Linotype"/>
            </a:endParaRP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9C11BE1D-3814-4975-9AB8-59E3FF4D9EE4}"/>
              </a:ext>
            </a:extLst>
          </p:cNvPr>
          <p:cNvSpPr/>
          <p:nvPr/>
        </p:nvSpPr>
        <p:spPr>
          <a:xfrm>
            <a:off x="6127560" y="391423"/>
            <a:ext cx="6646548" cy="1657704"/>
          </a:xfrm>
          <a:prstGeom prst="wedgeRoundRectCallout">
            <a:avLst>
              <a:gd name="adj1" fmla="val -36545"/>
              <a:gd name="adj2" fmla="val 71507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An estimate can be significant and biased </a:t>
            </a:r>
          </a:p>
          <a:p>
            <a:pPr algn="ctr"/>
            <a:r>
              <a:rPr lang="en-GB" sz="2400" dirty="0"/>
              <a:t>Or non-significant and non-biased (or vice versa)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6682FB8-8525-4DB2-98F1-F737C859FC61}"/>
              </a:ext>
            </a:extLst>
          </p:cNvPr>
          <p:cNvSpPr/>
          <p:nvPr/>
        </p:nvSpPr>
        <p:spPr>
          <a:xfrm>
            <a:off x="232279" y="6897581"/>
            <a:ext cx="12675941" cy="1657704"/>
          </a:xfrm>
          <a:prstGeom prst="wedgeRoundRectCallout">
            <a:avLst>
              <a:gd name="adj1" fmla="val -16837"/>
              <a:gd name="adj2" fmla="val -94084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/>
              <a:t>Quick test: we have 2 estimates of the same parameter. Which would you prefer?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GB" sz="2400" dirty="0"/>
              <a:t>Estimate 1 is biased and significant, estimate 2 is not significant but not biased?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9862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249" y="2027607"/>
            <a:ext cx="3988345" cy="4311617"/>
          </a:xfrm>
        </p:spPr>
        <p:txBody>
          <a:bodyPr vert="horz" lIns="97548" tIns="48774" rIns="97548" bIns="48774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041" dirty="0">
                <a:solidFill>
                  <a:srgbClr val="0070C0"/>
                </a:solidFill>
              </a:rPr>
              <a:t>Extra Slides</a:t>
            </a:r>
          </a:p>
        </p:txBody>
      </p:sp>
      <p:pic>
        <p:nvPicPr>
          <p:cNvPr id="9" name="Content Placeholder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9FD8DBDC-E852-443D-9C2C-08FA8CBA5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252" y="1880813"/>
            <a:ext cx="5495942" cy="599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5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charset="0"/>
              </a:rPr>
              <a:t>Working out the threshold yourself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820" y="2148535"/>
            <a:ext cx="12583242" cy="2406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s-IS" sz="3128" b="1" dirty="0">
                <a:latin typeface="Courier" charset="0"/>
                <a:ea typeface="Courier" charset="0"/>
                <a:cs typeface="Courier" charset="0"/>
              </a:rPr>
              <a:t>qnorm(0.005)  =   -2.575829</a:t>
            </a:r>
          </a:p>
          <a:p>
            <a:r>
              <a:rPr lang="is-IS" sz="3128" b="1" dirty="0">
                <a:latin typeface="Courier" charset="0"/>
                <a:ea typeface="Courier" charset="0"/>
                <a:cs typeface="Courier" charset="0"/>
              </a:rPr>
              <a:t>qnorm(0.005)  =   -2.575829</a:t>
            </a:r>
          </a:p>
          <a:p>
            <a:r>
              <a:rPr lang="is-IS" sz="3128" b="1" dirty="0">
                <a:latin typeface="Courier" charset="0"/>
                <a:ea typeface="Courier" charset="0"/>
                <a:cs typeface="Courier" charset="0"/>
              </a:rPr>
              <a:t>qnorm(0.025)  =   -1.959964</a:t>
            </a:r>
          </a:p>
          <a:p>
            <a:r>
              <a:rPr lang="is-IS" sz="3128" b="1" dirty="0">
                <a:latin typeface="Courier" charset="0"/>
                <a:ea typeface="Courier" charset="0"/>
                <a:cs typeface="Courier" charset="0"/>
              </a:rPr>
              <a:t>qnorm(0.05)   =   -1.644854</a:t>
            </a:r>
            <a:endParaRPr lang="en-GB" sz="3128" b="1" dirty="0">
              <a:latin typeface="Courier" charset="0"/>
              <a:ea typeface="Courier" charset="0"/>
              <a:cs typeface="Courier" charset="0"/>
            </a:endParaRPr>
          </a:p>
          <a:p>
            <a:endParaRPr lang="en-GB" sz="3128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47284" y="0"/>
            <a:ext cx="5657252" cy="2617086"/>
          </a:xfrm>
          <a:prstGeom prst="wedgeRoundRectCallout">
            <a:avLst>
              <a:gd name="adj1" fmla="val -34102"/>
              <a:gd name="adj2" fmla="val 8630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6337" indent="-406337">
              <a:buFont typeface="Arial" charset="0"/>
              <a:buChar char="•"/>
            </a:pPr>
            <a:r>
              <a:rPr lang="en-GB" sz="2000" dirty="0"/>
              <a:t>The higher the significance level the smaller the threshold</a:t>
            </a:r>
          </a:p>
          <a:p>
            <a:pPr marL="406337" indent="-406337">
              <a:buFont typeface="Arial" charset="0"/>
              <a:buChar char="•"/>
            </a:pPr>
            <a:r>
              <a:rPr lang="en-GB" sz="2000" dirty="0"/>
              <a:t>Higher significance level means we are less worried about an error of type I (reject even if true)</a:t>
            </a:r>
          </a:p>
          <a:p>
            <a:pPr marL="406337" indent="-406337">
              <a:buFont typeface="Arial" charset="0"/>
              <a:buChar char="•"/>
            </a:pPr>
            <a:r>
              <a:rPr lang="en-GB" sz="2000" dirty="0"/>
              <a:t>Hence we are happy to reject in more cases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92" y="5580778"/>
            <a:ext cx="5735447" cy="417123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842490" y="5580778"/>
            <a:ext cx="882702" cy="625461"/>
          </a:xfrm>
          <a:prstGeom prst="wedgeRoundRectCallout">
            <a:avLst>
              <a:gd name="adj1" fmla="val 220988"/>
              <a:gd name="adj2" fmla="val 3053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/>
              <a:t>1%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1654834" y="4955317"/>
            <a:ext cx="882702" cy="625461"/>
          </a:xfrm>
          <a:prstGeom prst="wedgeRoundRectCallout">
            <a:avLst>
              <a:gd name="adj1" fmla="val -389791"/>
              <a:gd name="adj2" fmla="val 8884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/>
              <a:t>5%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1792260" y="6386067"/>
            <a:ext cx="1212276" cy="625461"/>
          </a:xfrm>
          <a:prstGeom prst="wedgeRoundRectCallout">
            <a:avLst>
              <a:gd name="adj1" fmla="val -294305"/>
              <a:gd name="adj2" fmla="val 7363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75"/>
              <a:t>10%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820" y="7253189"/>
            <a:ext cx="6501342" cy="15363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128" b="1" err="1">
                <a:latin typeface="Courier" charset="0"/>
                <a:ea typeface="Courier" charset="0"/>
                <a:cs typeface="Courier" charset="0"/>
              </a:rPr>
              <a:t>qnorm</a:t>
            </a:r>
            <a:r>
              <a:rPr lang="en-US" sz="3128" b="1">
                <a:latin typeface="Courier" charset="0"/>
                <a:ea typeface="Courier" charset="0"/>
                <a:cs typeface="Courier" charset="0"/>
              </a:rPr>
              <a:t>(0.995) = 2.575829   </a:t>
            </a:r>
            <a:r>
              <a:rPr lang="en-US" sz="3128" b="1" err="1">
                <a:latin typeface="Courier" charset="0"/>
                <a:ea typeface="Courier" charset="0"/>
                <a:cs typeface="Courier" charset="0"/>
              </a:rPr>
              <a:t>qnorm</a:t>
            </a:r>
            <a:r>
              <a:rPr lang="en-US" sz="3128" b="1">
                <a:latin typeface="Courier" charset="0"/>
                <a:ea typeface="Courier" charset="0"/>
                <a:cs typeface="Courier" charset="0"/>
              </a:rPr>
              <a:t>(0.975) = 1.959964</a:t>
            </a:r>
          </a:p>
          <a:p>
            <a:r>
              <a:rPr lang="en-US" sz="3128" b="1" err="1">
                <a:latin typeface="Courier" charset="0"/>
                <a:ea typeface="Courier" charset="0"/>
                <a:cs typeface="Courier" charset="0"/>
              </a:rPr>
              <a:t>qnorm</a:t>
            </a:r>
            <a:r>
              <a:rPr lang="en-US" sz="3128" b="1">
                <a:latin typeface="Courier" charset="0"/>
                <a:ea typeface="Courier" charset="0"/>
                <a:cs typeface="Courier" charset="0"/>
              </a:rPr>
              <a:t>(0.95)  = 1.644854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0F9FA5-9EFA-47D8-93A6-A5BAADCD41EA}"/>
              </a:ext>
            </a:extLst>
          </p:cNvPr>
          <p:cNvCxnSpPr/>
          <p:nvPr/>
        </p:nvCxnSpPr>
        <p:spPr bwMode="auto">
          <a:xfrm flipH="1">
            <a:off x="6978503" y="8587425"/>
            <a:ext cx="18199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B27A05-ADF6-474B-8728-8BD07CE9FA41}"/>
              </a:ext>
            </a:extLst>
          </p:cNvPr>
          <p:cNvSpPr txBox="1"/>
          <p:nvPr/>
        </p:nvSpPr>
        <p:spPr>
          <a:xfrm>
            <a:off x="6475525" y="8434245"/>
            <a:ext cx="1005955" cy="306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91">
                <a:latin typeface="Palatino Linotype"/>
                <a:cs typeface="Palatino Linotype"/>
              </a:rPr>
              <a:t>0.05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6">
                <a:extLst>
                  <a:ext uri="{FF2B5EF4-FFF2-40B4-BE49-F238E27FC236}">
                    <a16:creationId xmlns:a16="http://schemas.microsoft.com/office/drawing/2014/main" id="{7A3B6C29-5AD4-425A-9F85-78B979781CB6}"/>
                  </a:ext>
                </a:extLst>
              </p:cNvPr>
              <p:cNvSpPr/>
              <p:nvPr/>
            </p:nvSpPr>
            <p:spPr>
              <a:xfrm>
                <a:off x="1738385" y="1039735"/>
                <a:ext cx="882702" cy="625461"/>
              </a:xfrm>
              <a:prstGeom prst="wedgeRoundRectCallout">
                <a:avLst>
                  <a:gd name="adj1" fmla="val 41673"/>
                  <a:gd name="adj2" fmla="val 138255"/>
                  <a:gd name="adj3" fmla="val 16667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dirty="0">
                              <a:latin typeface="Cambria Math" panose="02040503050406030204" pitchFamily="18" charset="0"/>
                            </a:rPr>
                            <m:t>1%</m:t>
                          </m:r>
                        </m:num>
                        <m:den>
                          <m:r>
                            <a:rPr lang="en-GB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b="0" dirty="0"/>
              </a:p>
            </p:txBody>
          </p:sp>
        </mc:Choice>
        <mc:Fallback xmlns="">
          <p:sp>
            <p:nvSpPr>
              <p:cNvPr id="13" name="Rounded Rectangular Callout 6">
                <a:extLst>
                  <a:ext uri="{FF2B5EF4-FFF2-40B4-BE49-F238E27FC236}">
                    <a16:creationId xmlns:a16="http://schemas.microsoft.com/office/drawing/2014/main" id="{7A3B6C29-5AD4-425A-9F85-78B979781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385" y="1039735"/>
                <a:ext cx="882702" cy="625461"/>
              </a:xfrm>
              <a:prstGeom prst="wedgeRoundRectCallout">
                <a:avLst>
                  <a:gd name="adj1" fmla="val 41673"/>
                  <a:gd name="adj2" fmla="val 13825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6">
                <a:extLst>
                  <a:ext uri="{FF2B5EF4-FFF2-40B4-BE49-F238E27FC236}">
                    <a16:creationId xmlns:a16="http://schemas.microsoft.com/office/drawing/2014/main" id="{8513F9AA-F6FE-438A-9722-54EBA52C2959}"/>
                  </a:ext>
                </a:extLst>
              </p:cNvPr>
              <p:cNvSpPr/>
              <p:nvPr/>
            </p:nvSpPr>
            <p:spPr>
              <a:xfrm>
                <a:off x="2289165" y="4845214"/>
                <a:ext cx="882702" cy="625461"/>
              </a:xfrm>
              <a:prstGeom prst="wedgeRoundRectCallout">
                <a:avLst>
                  <a:gd name="adj1" fmla="val -20119"/>
                  <a:gd name="adj2" fmla="val -189191"/>
                  <a:gd name="adj3" fmla="val 16667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1200" i="1" dirty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GB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b="0" dirty="0"/>
              </a:p>
            </p:txBody>
          </p:sp>
        </mc:Choice>
        <mc:Fallback xmlns="">
          <p:sp>
            <p:nvSpPr>
              <p:cNvPr id="14" name="Rounded Rectangular Callout 6">
                <a:extLst>
                  <a:ext uri="{FF2B5EF4-FFF2-40B4-BE49-F238E27FC236}">
                    <a16:creationId xmlns:a16="http://schemas.microsoft.com/office/drawing/2014/main" id="{8513F9AA-F6FE-438A-9722-54EBA52C2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165" y="4845214"/>
                <a:ext cx="882702" cy="625461"/>
              </a:xfrm>
              <a:prstGeom prst="wedgeRoundRectCallout">
                <a:avLst>
                  <a:gd name="adj1" fmla="val -20119"/>
                  <a:gd name="adj2" fmla="val -189191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AD5FFE68-CCF4-4D2E-8425-2C717E6F6F2B}"/>
              </a:ext>
            </a:extLst>
          </p:cNvPr>
          <p:cNvSpPr/>
          <p:nvPr/>
        </p:nvSpPr>
        <p:spPr>
          <a:xfrm>
            <a:off x="987080" y="5791523"/>
            <a:ext cx="2467319" cy="625461"/>
          </a:xfrm>
          <a:prstGeom prst="wedgeRoundRectCallout">
            <a:avLst>
              <a:gd name="adj1" fmla="val -35264"/>
              <a:gd name="adj2" fmla="val -33111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dirty="0"/>
              <a:t>Inverse of the cumulative distribution function 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CE2AC01-59DB-4A23-8188-7CF520939B56}"/>
              </a:ext>
            </a:extLst>
          </p:cNvPr>
          <p:cNvSpPr/>
          <p:nvPr/>
        </p:nvSpPr>
        <p:spPr>
          <a:xfrm>
            <a:off x="7589520" y="3941064"/>
            <a:ext cx="4202740" cy="694944"/>
          </a:xfrm>
          <a:prstGeom prst="wedgeRectCallout">
            <a:avLst>
              <a:gd name="adj1" fmla="val -12565"/>
              <a:gd name="adj2" fmla="val 186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To help with probability distributions check out this really cool </a:t>
            </a:r>
            <a:r>
              <a:rPr lang="en-GB" sz="1200" dirty="0">
                <a:hlinkClick r:id="rId6"/>
              </a:rPr>
              <a:t>probability distribution viewer</a:t>
            </a:r>
            <a:r>
              <a:rPr lang="en-GB" sz="1200" dirty="0"/>
              <a:t> (done in R)</a:t>
            </a:r>
          </a:p>
        </p:txBody>
      </p:sp>
    </p:spTree>
    <p:extLst>
      <p:ext uri="{BB962C8B-B14F-4D97-AF65-F5344CB8AC3E}">
        <p14:creationId xmlns:p14="http://schemas.microsoft.com/office/powerpoint/2010/main" val="5730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and hard estimation tasks – Another visual summary of the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060" y="2456062"/>
            <a:ext cx="7151476" cy="520107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85505" y="2040699"/>
            <a:ext cx="3507450" cy="2690833"/>
          </a:xfrm>
          <a:prstGeom prst="wedgeRoundRectCallout">
            <a:avLst>
              <a:gd name="adj1" fmla="val 117665"/>
              <a:gd name="adj2" fmla="val -1907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Both point clouds have are driven by the same underlying model: y=10-x (green line)</a:t>
            </a:r>
          </a:p>
        </p:txBody>
      </p:sp>
    </p:spTree>
    <p:extLst>
      <p:ext uri="{BB962C8B-B14F-4D97-AF65-F5344CB8AC3E}">
        <p14:creationId xmlns:p14="http://schemas.microsoft.com/office/powerpoint/2010/main" val="7567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F717A6-ED61-4C8B-818E-0ABC284D89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/>
                  <a:t>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sub>
                    </m:sSub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F717A6-ED61-4C8B-818E-0ABC284D8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175" t="-3670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8EC74A-D58D-42E0-9F38-C1F14D1CA9E9}"/>
                  </a:ext>
                </a:extLst>
              </p:cNvPr>
              <p:cNvSpPr/>
              <p:nvPr/>
            </p:nvSpPr>
            <p:spPr>
              <a:xfrm>
                <a:off x="1936470" y="2993131"/>
                <a:ext cx="6540682" cy="200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688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688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5688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5688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88" i="1"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/>
                          </m:sSub>
                        </m:sub>
                        <m:sup>
                          <m:r>
                            <a:rPr lang="en-US" sz="5688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5688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5688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5688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5688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5688" i="1">
                                  <a:latin typeface="Cambria Math" charset="0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US" sz="5688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5688" i="1">
                              <a:latin typeface="Cambria Math" charset="0"/>
                            </a:rPr>
                            <m:t>𝑛𝑉𝐴𝑅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(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𝑋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)</m:t>
                          </m:r>
                          <m:r>
                            <a:rPr lang="en-US" sz="5688">
                              <a:latin typeface="Cambria Math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688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8EC74A-D58D-42E0-9F38-C1F14D1C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70" y="2993131"/>
                <a:ext cx="6540682" cy="2004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C9E79-AC1A-4CE9-97FB-20BE865D8F09}"/>
                  </a:ext>
                </a:extLst>
              </p:cNvPr>
              <p:cNvSpPr/>
              <p:nvPr/>
            </p:nvSpPr>
            <p:spPr>
              <a:xfrm>
                <a:off x="1936470" y="5363766"/>
                <a:ext cx="6540682" cy="200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688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GB" sz="5688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88" i="1">
                                  <a:latin typeface="Cambria Math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5688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5688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88" i="1"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/>
                          </m:sSub>
                        </m:sub>
                        <m:sup>
                          <m:r>
                            <a:rPr lang="en-US" sz="5688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5688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5688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5688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5688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88" i="1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5688" i="1">
                                  <a:latin typeface="Cambria Math" charset="0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US" sz="5688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5688" i="1">
                              <a:latin typeface="Cambria Math" charset="0"/>
                            </a:rPr>
                            <m:t>𝑛𝑉𝐴𝑅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(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𝑋</m:t>
                          </m:r>
                          <m:r>
                            <a:rPr lang="en-GB" sz="5688" i="1">
                              <a:latin typeface="Cambria Math" charset="0"/>
                            </a:rPr>
                            <m:t>)</m:t>
                          </m:r>
                          <m:r>
                            <a:rPr lang="en-US" sz="5688">
                              <a:latin typeface="Cambria Math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688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5C9E79-AC1A-4CE9-97FB-20BE865D8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70" y="5363766"/>
                <a:ext cx="6540682" cy="2004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19995975-16AA-4475-A045-5A942E2D643C}"/>
              </a:ext>
            </a:extLst>
          </p:cNvPr>
          <p:cNvSpPr/>
          <p:nvPr/>
        </p:nvSpPr>
        <p:spPr>
          <a:xfrm rot="1823830">
            <a:off x="5515669" y="5382410"/>
            <a:ext cx="407041" cy="322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GB" sz="3646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3673B7-F975-4991-97C2-5307E6BF0863}"/>
              </a:ext>
            </a:extLst>
          </p:cNvPr>
          <p:cNvSpPr/>
          <p:nvPr/>
        </p:nvSpPr>
        <p:spPr>
          <a:xfrm rot="1823830">
            <a:off x="2323419" y="5928501"/>
            <a:ext cx="407041" cy="322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GB" sz="364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614E2D-529F-40AB-87E6-DAB0769A393F}"/>
                  </a:ext>
                </a:extLst>
              </p:cNvPr>
              <p:cNvSpPr/>
              <p:nvPr/>
            </p:nvSpPr>
            <p:spPr>
              <a:xfrm>
                <a:off x="9160265" y="3974298"/>
                <a:ext cx="2374402" cy="1873370"/>
              </a:xfrm>
              <a:prstGeom prst="wedgeRectCallout">
                <a:avLst>
                  <a:gd name="adj1" fmla="val -147262"/>
                  <a:gd name="adj2" fmla="val 40471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46"/>
                  <a:t>Estimate using </a:t>
                </a:r>
                <a14:m>
                  <m:oMath xmlns:m="http://schemas.openxmlformats.org/officeDocument/2006/math">
                    <m:r>
                      <a:rPr lang="en-GB" sz="3646" i="1">
                        <a:latin typeface="Cambria Math" panose="02040503050406030204" pitchFamily="18" charset="0"/>
                      </a:rPr>
                      <m:t>𝑉𝐴𝑅</m:t>
                    </m:r>
                    <m:d>
                      <m:dPr>
                        <m:ctrlPr>
                          <a:rPr lang="en-GB" sz="364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646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GB" sz="3646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3646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acc>
                          </m:e>
                          <m:sup>
                            <m:r>
                              <a:rPr lang="en-GB" sz="3646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sz="3646"/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614E2D-529F-40AB-87E6-DAB0769A3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265" y="3974298"/>
                <a:ext cx="2374402" cy="1873370"/>
              </a:xfrm>
              <a:prstGeom prst="wedgeRectCallout">
                <a:avLst>
                  <a:gd name="adj1" fmla="val -147262"/>
                  <a:gd name="adj2" fmla="val 40471"/>
                </a:avLst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9C54C1-A457-49DF-8D6D-E2EFE48FBB65}"/>
                  </a:ext>
                </a:extLst>
              </p:cNvPr>
              <p:cNvSpPr txBox="1"/>
              <p:nvPr/>
            </p:nvSpPr>
            <p:spPr>
              <a:xfrm>
                <a:off x="6391656" y="1252728"/>
                <a:ext cx="17099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000" dirty="0"/>
                  <a:t>VAR(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9C54C1-A457-49DF-8D6D-E2EFE48FB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56" y="1252728"/>
                <a:ext cx="1709928" cy="307777"/>
              </a:xfrm>
              <a:prstGeom prst="rect">
                <a:avLst/>
              </a:prstGeom>
              <a:blipFill>
                <a:blip r:embed="rId7"/>
                <a:stretch>
                  <a:fillRect l="-9286" t="-26000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18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nut&#10;&#10;Description automatically generated">
            <a:extLst>
              <a:ext uri="{FF2B5EF4-FFF2-40B4-BE49-F238E27FC236}">
                <a16:creationId xmlns:a16="http://schemas.microsoft.com/office/drawing/2014/main" id="{0624DF32-367A-44CE-9712-EB0D071A0E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-10767" y="90834"/>
            <a:ext cx="13027922" cy="915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25373-E409-46A7-BE9C-FCB9989A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86" y="4436373"/>
            <a:ext cx="12242201" cy="4166026"/>
          </a:xfrm>
        </p:spPr>
        <p:txBody>
          <a:bodyPr/>
          <a:lstStyle/>
          <a:p>
            <a:r>
              <a:rPr lang="en-GB" sz="4000" dirty="0">
                <a:solidFill>
                  <a:srgbClr val="282828"/>
                </a:solidFill>
                <a:latin typeface="Century Schoolbook" panose="02040604050505020304" pitchFamily="18" charset="0"/>
              </a:rPr>
              <a:t>→ </a:t>
            </a:r>
            <a:r>
              <a:rPr lang="en-GB" sz="4000" dirty="0">
                <a:solidFill>
                  <a:srgbClr val="282828"/>
                </a:solidFill>
              </a:rPr>
              <a:t>Hypothesis testing for dice in a nutshell</a:t>
            </a:r>
            <a:br>
              <a:rPr lang="en-GB" sz="4000" dirty="0">
                <a:solidFill>
                  <a:srgbClr val="282828"/>
                </a:solidFill>
              </a:rPr>
            </a:br>
            <a:br>
              <a:rPr lang="en-GB" sz="4000" dirty="0">
                <a:solidFill>
                  <a:srgbClr val="282828"/>
                </a:solidFill>
              </a:rPr>
            </a:br>
            <a:r>
              <a:rPr lang="en-GB" sz="4000" dirty="0">
                <a:solidFill>
                  <a:srgbClr val="282828"/>
                </a:solidFill>
              </a:rPr>
              <a:t>H0: Dice is fair </a:t>
            </a:r>
            <a:br>
              <a:rPr lang="en-GB" sz="4000" dirty="0">
                <a:solidFill>
                  <a:srgbClr val="282828"/>
                </a:solidFill>
              </a:rPr>
            </a:br>
            <a:br>
              <a:rPr lang="en-GB" sz="4000" dirty="0">
                <a:solidFill>
                  <a:srgbClr val="282828"/>
                </a:solidFill>
              </a:rPr>
            </a:br>
            <a:r>
              <a:rPr lang="en-GB" sz="4000" dirty="0">
                <a:solidFill>
                  <a:srgbClr val="282828"/>
                </a:solidFill>
              </a:rPr>
              <a:t>H1: Dice is not fair</a:t>
            </a:r>
            <a:br>
              <a:rPr lang="en-GB" sz="4000" dirty="0">
                <a:solidFill>
                  <a:srgbClr val="282828"/>
                </a:solidFill>
              </a:rPr>
            </a:br>
            <a:br>
              <a:rPr lang="en-GB" sz="4000" dirty="0">
                <a:solidFill>
                  <a:srgbClr val="282828"/>
                </a:solidFill>
              </a:rPr>
            </a:br>
            <a:r>
              <a:rPr lang="en-GB" sz="4000" b="1" dirty="0">
                <a:solidFill>
                  <a:srgbClr val="FF0000"/>
                </a:solidFill>
              </a:rPr>
              <a:t>If given the hypothesis something unlikely happens we reject the hypothesis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B6017-6A93-4394-B4AF-4103A95F0E28}"/>
              </a:ext>
            </a:extLst>
          </p:cNvPr>
          <p:cNvSpPr txBox="1"/>
          <p:nvPr/>
        </p:nvSpPr>
        <p:spPr>
          <a:xfrm>
            <a:off x="905256" y="219456"/>
            <a:ext cx="11342180" cy="3575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4400" dirty="0">
                <a:solidFill>
                  <a:srgbClr val="282828"/>
                </a:solidFill>
              </a:rPr>
              <a:t>We can never 100% </a:t>
            </a:r>
            <a:r>
              <a:rPr lang="en-GB" sz="4800" dirty="0">
                <a:solidFill>
                  <a:srgbClr val="282828"/>
                </a:solidFill>
              </a:rPr>
              <a:t>certain</a:t>
            </a:r>
            <a:r>
              <a:rPr lang="en-GB" sz="4400" dirty="0">
                <a:solidFill>
                  <a:srgbClr val="282828"/>
                </a:solidFill>
              </a:rPr>
              <a:t> if a dice is fair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4400" dirty="0">
              <a:solidFill>
                <a:srgbClr val="282828"/>
              </a:solidFill>
            </a:endParaRP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4400" dirty="0">
                <a:solidFill>
                  <a:srgbClr val="282828"/>
                </a:solidFill>
              </a:rPr>
              <a:t>However, if something happens that is very unlikely for a fair dice (e.g. 20 sixes in a row)  we will conclude the dice is rigged. </a:t>
            </a:r>
          </a:p>
        </p:txBody>
      </p:sp>
    </p:spTree>
    <p:extLst>
      <p:ext uri="{BB962C8B-B14F-4D97-AF65-F5344CB8AC3E}">
        <p14:creationId xmlns:p14="http://schemas.microsoft.com/office/powerpoint/2010/main" val="324677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04" y="2213077"/>
            <a:ext cx="8869863" cy="6491447"/>
          </a:xfrm>
          <a:prstGeom prst="rect">
            <a:avLst/>
          </a:prstGeom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 Linotype" charset="0"/>
              </a:rPr>
              <a:t>Student’s t-Distribution </a:t>
            </a:r>
          </a:p>
        </p:txBody>
      </p:sp>
      <p:pic>
        <p:nvPicPr>
          <p:cNvPr id="1026" name="Picture 2" descr="William Sealy Gosse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8480" y="1"/>
            <a:ext cx="2826056" cy="37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9075767" y="4900684"/>
            <a:ext cx="3802938" cy="4257120"/>
          </a:xfrm>
          <a:prstGeom prst="wedgeRoundRectCallout">
            <a:avLst>
              <a:gd name="adj1" fmla="val -63378"/>
              <a:gd name="adj2" fmla="val -11432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06337" indent="-406337">
              <a:buFont typeface="Arial" panose="020B0604020202020204" pitchFamily="34" charset="0"/>
              <a:buChar char="•"/>
            </a:pPr>
            <a:r>
              <a:rPr lang="en-GB" sz="2400" dirty="0"/>
              <a:t>t is a bit more dispersed than the normal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GB" sz="2400" dirty="0"/>
              <a:t>Converges to Normal for large n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GB" sz="2400" dirty="0"/>
              <a:t>We only need to worry about t for really small samples (&lt;50)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9862530" y="3924496"/>
            <a:ext cx="3020379" cy="792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75" dirty="0">
                <a:solidFill>
                  <a:srgbClr val="000000"/>
                </a:solidFill>
                <a:latin typeface="Arial" panose="020B0604020202020204" pitchFamily="34" charset="0"/>
              </a:rPr>
              <a:t>William Sealy </a:t>
            </a:r>
            <a:r>
              <a:rPr lang="en-GB" sz="2275" dirty="0" err="1">
                <a:solidFill>
                  <a:srgbClr val="000000"/>
                </a:solidFill>
                <a:latin typeface="Arial" panose="020B0604020202020204" pitchFamily="34" charset="0"/>
              </a:rPr>
              <a:t>Gosset</a:t>
            </a:r>
            <a:r>
              <a:rPr lang="en-GB" sz="2275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GB" sz="2275" dirty="0">
                <a:solidFill>
                  <a:srgbClr val="000000"/>
                </a:solidFill>
                <a:latin typeface="Arial" panose="020B0604020202020204" pitchFamily="34" charset="0"/>
              </a:rPr>
              <a:t>AKA Student</a:t>
            </a:r>
            <a:endParaRPr lang="en-GB" sz="2275" dirty="0"/>
          </a:p>
        </p:txBody>
      </p:sp>
      <p:grpSp>
        <p:nvGrpSpPr>
          <p:cNvPr id="7" name="Group 6"/>
          <p:cNvGrpSpPr/>
          <p:nvPr/>
        </p:nvGrpSpPr>
        <p:grpSpPr>
          <a:xfrm>
            <a:off x="8632167" y="26516"/>
            <a:ext cx="2460724" cy="1869951"/>
            <a:chOff x="7718323" y="409289"/>
            <a:chExt cx="1730478" cy="1315023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7718323" y="409289"/>
              <a:ext cx="1730478" cy="1315023"/>
            </a:xfrm>
            <a:prstGeom prst="wedgeRoundRectCallout">
              <a:avLst>
                <a:gd name="adj1" fmla="val 56227"/>
                <a:gd name="adj2" fmla="val 40287"/>
                <a:gd name="adj3" fmla="val 1666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46"/>
                <a:t>Cheers!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69627" y="489523"/>
              <a:ext cx="571765" cy="1066800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>
          <a:xfrm>
            <a:off x="520826" y="1257675"/>
            <a:ext cx="3802936" cy="992146"/>
          </a:xfrm>
          <a:prstGeom prst="wedgeRoundRectCallout">
            <a:avLst>
              <a:gd name="adj1" fmla="val 62464"/>
              <a:gd name="adj2" fmla="val 92417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/>
              <a:t>Standard 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>
              <a:xfrm>
                <a:off x="205905" y="8525062"/>
                <a:ext cx="8552186" cy="992146"/>
              </a:xfrm>
              <a:prstGeom prst="wedgeRoundRectCallout">
                <a:avLst>
                  <a:gd name="adj1" fmla="val 21781"/>
                  <a:gd name="adj2" fmla="val -61864"/>
                  <a:gd name="adj3" fmla="val 16667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/>
                  <a:t>Degrees of Freedom (</a:t>
                </a:r>
                <a:r>
                  <a:rPr lang="en-GB" sz="2800" err="1"/>
                  <a:t>DoF</a:t>
                </a:r>
                <a:r>
                  <a:rPr lang="en-GB" sz="2800"/>
                  <a:t>): observations – parameters we need to estimate before we can estimate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GB" sz="2800"/>
                  <a:t>  </a:t>
                </a:r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05" y="8525062"/>
                <a:ext cx="8552186" cy="992146"/>
              </a:xfrm>
              <a:prstGeom prst="wedgeRoundRectCallout">
                <a:avLst>
                  <a:gd name="adj1" fmla="val 21781"/>
                  <a:gd name="adj2" fmla="val -61864"/>
                  <a:gd name="adj3" fmla="val 16667"/>
                </a:avLst>
              </a:prstGeom>
              <a:blipFill>
                <a:blip r:embed="rId6"/>
                <a:stretch>
                  <a:fillRect l="-783" r="-1994" b="-12500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5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7D99B3D2-F38B-4915-AEAD-2D216C89FD09}"/>
              </a:ext>
            </a:extLst>
          </p:cNvPr>
          <p:cNvSpPr/>
          <p:nvPr/>
        </p:nvSpPr>
        <p:spPr>
          <a:xfrm rot="1456036">
            <a:off x="10687559" y="4706969"/>
            <a:ext cx="1511224" cy="291933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Type I Error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24C7A-E0BD-4106-9302-03E91BCA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likely is unlikely?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14F6D-CD5E-47D2-BD12-BF1D5346A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9" y="1587880"/>
            <a:ext cx="2475106" cy="1106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27BC11-6928-415C-8667-B55A50271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99" y="5903643"/>
            <a:ext cx="1337692" cy="1696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9FCB8-A219-435D-ABAB-BD378F607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1599" y="3302567"/>
            <a:ext cx="1691359" cy="1948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47C169-B89E-4534-A3A1-E724AAF80814}"/>
                  </a:ext>
                </a:extLst>
              </p:cNvPr>
              <p:cNvSpPr txBox="1"/>
              <p:nvPr/>
            </p:nvSpPr>
            <p:spPr>
              <a:xfrm>
                <a:off x="3279793" y="1792620"/>
                <a:ext cx="2803430" cy="642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=0.0278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47C169-B89E-4534-A3A1-E724AAF80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793" y="1792620"/>
                <a:ext cx="2803430" cy="6423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4E2B6BA-2F9E-49D1-99B8-F2ADE64F6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042" y="3184517"/>
            <a:ext cx="5207666" cy="26008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59455F-8ACA-4BD9-8E61-4EA91E61876C}"/>
              </a:ext>
            </a:extLst>
          </p:cNvPr>
          <p:cNvSpPr txBox="1"/>
          <p:nvPr/>
        </p:nvSpPr>
        <p:spPr>
          <a:xfrm>
            <a:off x="2808905" y="6592441"/>
            <a:ext cx="9138525" cy="1918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000" dirty="0"/>
              <a:t>What is unlikely is a choice….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000" dirty="0"/>
              <a:t>One consideration: What are you going to do when rejecting a hypothesis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000" dirty="0"/>
              <a:t>And what happens if you are wrong (i.e. the hypothesis was correct after all)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20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2800" dirty="0"/>
              <a:t>e.g. accuse somebody of being cheat?</a:t>
            </a:r>
            <a:r>
              <a:rPr lang="en-GB" sz="2000" dirty="0"/>
              <a:t> </a:t>
            </a:r>
          </a:p>
        </p:txBody>
      </p:sp>
      <p:sp>
        <p:nvSpPr>
          <p:cNvPr id="15" name="Callout: Up Arrow 14">
            <a:extLst>
              <a:ext uri="{FF2B5EF4-FFF2-40B4-BE49-F238E27FC236}">
                <a16:creationId xmlns:a16="http://schemas.microsoft.com/office/drawing/2014/main" id="{EFA1BF27-9BE9-4D08-8B15-6ABC90810743}"/>
              </a:ext>
            </a:extLst>
          </p:cNvPr>
          <p:cNvSpPr/>
          <p:nvPr/>
        </p:nvSpPr>
        <p:spPr>
          <a:xfrm>
            <a:off x="5579482" y="8432192"/>
            <a:ext cx="5234529" cy="131982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If that person is somebody important you might want to reject only for a smaller probability </a:t>
            </a:r>
          </a:p>
        </p:txBody>
      </p:sp>
    </p:spTree>
    <p:extLst>
      <p:ext uri="{BB962C8B-B14F-4D97-AF65-F5344CB8AC3E}">
        <p14:creationId xmlns:p14="http://schemas.microsoft.com/office/powerpoint/2010/main" val="19183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502BF-0498-482A-B89A-330C8574C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82" y="214162"/>
            <a:ext cx="6238218" cy="3069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5D736-D054-4F31-B1AD-84A1281A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309281"/>
            <a:ext cx="12242201" cy="570395"/>
          </a:xfrm>
        </p:spPr>
        <p:txBody>
          <a:bodyPr anchor="t">
            <a:normAutofit/>
          </a:bodyPr>
          <a:lstStyle/>
          <a:p>
            <a:r>
              <a:rPr lang="en-GB" dirty="0"/>
              <a:t>Hypothesis testing in for econometric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D10A6-6AF9-455B-860E-02DDD5B07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444" y="1114121"/>
            <a:ext cx="10454325" cy="757923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0F98B69-09E2-46A9-B5E0-D8E718060FE8}"/>
              </a:ext>
            </a:extLst>
          </p:cNvPr>
          <p:cNvSpPr/>
          <p:nvPr/>
        </p:nvSpPr>
        <p:spPr>
          <a:xfrm>
            <a:off x="265177" y="6467904"/>
            <a:ext cx="11706864" cy="2459900"/>
          </a:xfrm>
          <a:prstGeom prst="wedgeRoundRectCallout">
            <a:avLst>
              <a:gd name="adj1" fmla="val -23917"/>
              <a:gd name="adj2" fmla="val -64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500"/>
              </a:spcAft>
            </a:pPr>
            <a:r>
              <a:rPr lang="en-GB" sz="3600" dirty="0"/>
              <a:t>How </a:t>
            </a:r>
            <a:r>
              <a:rPr lang="en-GB" sz="3600" u="sng" dirty="0"/>
              <a:t>likely</a:t>
            </a:r>
            <a:r>
              <a:rPr lang="en-GB" sz="3600" dirty="0"/>
              <a:t> is it to see a slope such as this… 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even if there is no relationship between foreigners and crime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3600" b="1" u="sng" dirty="0">
                <a:solidFill>
                  <a:schemeClr val="bg2"/>
                </a:solidFill>
              </a:rPr>
              <a:t>and there is no endogeneity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5D32A-8AC1-48F0-8CF4-F92F1DB4A29B}"/>
                  </a:ext>
                </a:extLst>
              </p:cNvPr>
              <p:cNvSpPr txBox="1"/>
              <p:nvPr/>
            </p:nvSpPr>
            <p:spPr>
              <a:xfrm>
                <a:off x="8623086" y="3849619"/>
                <a:ext cx="3845035" cy="553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3413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413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GB" sz="3413" i="1" dirty="0">
                          <a:latin typeface="Cambria Math" panose="02040503050406030204" pitchFamily="18" charset="0"/>
                          <a:cs typeface="Palatino Linotype"/>
                        </a:rPr>
                        <m:t>=</m:t>
                      </m:r>
                      <m:sSub>
                        <m:sSubPr>
                          <m:ctrlPr>
                            <a:rPr lang="en-GB" sz="3413" b="0" i="1" dirty="0" smtClean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3413" b="0" i="1" dirty="0" smtClean="0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accPr>
                            <m:e>
                              <m:r>
                                <a:rPr lang="en-GB" sz="3413" b="0" i="1" dirty="0" smtClean="0">
                                  <a:latin typeface="Cambria Math" panose="02040503050406030204" pitchFamily="18" charset="0"/>
                                  <a:cs typeface="Palatino Linotype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3413" b="0" i="1" dirty="0" smtClean="0">
                              <a:latin typeface="Cambria Math" panose="02040503050406030204" pitchFamily="18" charset="0"/>
                              <a:cs typeface="Palatino Linotype"/>
                            </a:rPr>
                            <m:t>0</m:t>
                          </m:r>
                        </m:sub>
                      </m:sSub>
                      <m:r>
                        <a:rPr lang="en-GB" sz="3413" i="1" dirty="0">
                          <a:latin typeface="Cambria Math" panose="02040503050406030204" pitchFamily="18" charset="0"/>
                          <a:cs typeface="Palatino Linotype"/>
                        </a:rPr>
                        <m:t>+</m:t>
                      </m:r>
                      <m:sSub>
                        <m:sSubPr>
                          <m:ctrlPr>
                            <a:rPr lang="en-GB" sz="3413" b="0" i="1" dirty="0" smtClean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3413" b="0" i="1" dirty="0" smtClean="0">
                                  <a:latin typeface="Cambria Math" panose="02040503050406030204" pitchFamily="18" charset="0"/>
                                  <a:cs typeface="Palatino Linotype"/>
                                </a:rPr>
                              </m:ctrlPr>
                            </m:accPr>
                            <m:e>
                              <m:r>
                                <a:rPr lang="en-GB" sz="3413" b="0" i="1" dirty="0" smtClean="0">
                                  <a:latin typeface="Cambria Math" panose="02040503050406030204" pitchFamily="18" charset="0"/>
                                  <a:cs typeface="Palatino Linotype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3413" b="0" i="1" dirty="0" smtClean="0">
                              <a:latin typeface="Cambria Math" panose="02040503050406030204" pitchFamily="18" charset="0"/>
                              <a:cs typeface="Palatino Linotype"/>
                            </a:rPr>
                            <m:t>1</m:t>
                          </m:r>
                        </m:sub>
                      </m:sSub>
                      <m:r>
                        <a:rPr lang="en-GB" sz="3413" i="1" dirty="0">
                          <a:latin typeface="Cambria Math" panose="02040503050406030204" pitchFamily="18" charset="0"/>
                          <a:cs typeface="Palatino Linotype"/>
                        </a:rPr>
                        <m:t>𝑋</m:t>
                      </m:r>
                    </m:oMath>
                  </m:oMathPara>
                </a14:m>
                <a:endParaRPr lang="en-GB" sz="3413" dirty="0">
                  <a:latin typeface="Palatino Linotype"/>
                  <a:cs typeface="Palatino Linotyp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5D32A-8AC1-48F0-8CF4-F92F1DB4A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086" y="3849619"/>
                <a:ext cx="3845035" cy="553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38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7BBF-6BED-411B-A9D2-A9B5A1A5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distribution of our estimates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5376E-FA29-4F3E-ACD3-807B4152A682}"/>
              </a:ext>
            </a:extLst>
          </p:cNvPr>
          <p:cNvSpPr txBox="1"/>
          <p:nvPr/>
        </p:nvSpPr>
        <p:spPr>
          <a:xfrm>
            <a:off x="381599" y="897964"/>
            <a:ext cx="11567160" cy="4196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To work out how likely a particular estimation outcome is </a:t>
            </a:r>
            <a:r>
              <a:rPr lang="en-GB" sz="3200" u="sng" dirty="0"/>
              <a:t>given a hypothesis</a:t>
            </a:r>
            <a:r>
              <a:rPr lang="en-GB" sz="3200" dirty="0"/>
              <a:t>  we need to know the distribution of the estimates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32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For a distribution we need the notion of a random experiment (like throwing a dice)</a:t>
            </a:r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endParaRPr lang="en-GB" sz="3200" dirty="0"/>
          </a:p>
          <a:p>
            <a:pPr marL="284400" indent="-284400">
              <a:spcAft>
                <a:spcPts val="500"/>
              </a:spcAft>
              <a:buFont typeface="Arial" charset="0"/>
              <a:buChar char="•"/>
            </a:pPr>
            <a:r>
              <a:rPr lang="en-GB" sz="3200" dirty="0"/>
              <a:t>In the context of estimating an econometric model the random experiment is taking a random sample of a population</a:t>
            </a:r>
          </a:p>
        </p:txBody>
      </p:sp>
      <p:pic>
        <p:nvPicPr>
          <p:cNvPr id="7" name="Picture 6" descr="A picture containing light, traffic, hanging, drawing&#10;&#10;Description automatically generated">
            <a:extLst>
              <a:ext uri="{FF2B5EF4-FFF2-40B4-BE49-F238E27FC236}">
                <a16:creationId xmlns:a16="http://schemas.microsoft.com/office/drawing/2014/main" id="{8BC1B1E6-1032-4430-818B-0D4FCF8F5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642" y="5093984"/>
            <a:ext cx="6400566" cy="393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6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509104-7452-4737-839F-8108C8FA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3006388" cy="97547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9A5C78-3E8A-4949-A924-84E9C1F4A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89" y="2598176"/>
            <a:ext cx="12405816" cy="3077766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obs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&lt;-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100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x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&lt;-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0.5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+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runif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obs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)*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2.5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sig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sqrt(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5.5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)*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eps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&lt;-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rnorm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(obs,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,sig)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y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&lt;-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+ x *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CF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+ eps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df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F5902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data.frame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x,y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ggplot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(df,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aes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(x, y))+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geom_point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4A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color=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4E9A06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"blue"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) +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theme_minimal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Arial" panose="020B0604020202020204" pitchFamily="34" charset="0"/>
              </a:rPr>
              <a:t>()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5269" y="82422"/>
            <a:ext cx="9829892" cy="948289"/>
          </a:xfrm>
        </p:spPr>
        <p:txBody>
          <a:bodyPr/>
          <a:lstStyle/>
          <a:p>
            <a:r>
              <a:rPr lang="en-US" b="1" dirty="0">
                <a:solidFill>
                  <a:srgbClr val="282828"/>
                </a:solidFill>
                <a:latin typeface="Palatino Linotype" charset="0"/>
              </a:rPr>
              <a:t>Monte Carlo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429" y="665880"/>
                <a:ext cx="12189074" cy="26260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87604" indent="-487604">
                  <a:buFont typeface="Arial" charset="0"/>
                  <a:buChar char="•"/>
                </a:pPr>
                <a:r>
                  <a:rPr lang="en-GB" sz="3413" dirty="0">
                    <a:solidFill>
                      <a:srgbClr val="282828"/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Let's make the data ourselves</a:t>
                </a:r>
              </a:p>
              <a:p>
                <a:pPr marL="487604" indent="-487604">
                  <a:buFont typeface="Arial" charset="0"/>
                  <a:buChar char="•"/>
                </a:pPr>
                <a:r>
                  <a:rPr lang="en-GB" sz="3413" dirty="0">
                    <a:solidFill>
                      <a:srgbClr val="282828"/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e.g. suppose the true model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13" i="1">
                            <a:solidFill>
                              <a:srgbClr val="282828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sSubPr>
                      <m:e>
                        <m:r>
                          <a:rPr lang="en-GB" sz="3413" i="1">
                            <a:solidFill>
                              <a:srgbClr val="282828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𝑌</m:t>
                        </m:r>
                      </m:e>
                      <m:sub>
                        <m:r>
                          <a:rPr lang="en-GB" sz="3413" i="1">
                            <a:solidFill>
                              <a:srgbClr val="282828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𝑖</m:t>
                        </m:r>
                      </m:sub>
                    </m:sSub>
                    <m:r>
                      <a:rPr lang="en-GB" sz="3413" i="1">
                        <a:solidFill>
                          <a:srgbClr val="282828"/>
                        </a:solidFill>
                        <a:latin typeface="Cambria Math" charset="0"/>
                        <a:ea typeface="Palatino Linotype" charset="0"/>
                        <a:cs typeface="Palatino Linotype" charset="0"/>
                      </a:rPr>
                      <m:t>=2+</m:t>
                    </m:r>
                    <m:r>
                      <a:rPr lang="en-GB" sz="3413" b="0" i="1" smtClean="0">
                        <a:solidFill>
                          <a:srgbClr val="282828"/>
                        </a:solidFill>
                        <a:latin typeface="Cambria Math" panose="02040503050406030204" pitchFamily="18" charset="0"/>
                        <a:ea typeface="Palatino Linotype" charset="0"/>
                        <a:cs typeface="Palatino Linotype" charset="0"/>
                      </a:rPr>
                      <m:t>0×</m:t>
                    </m:r>
                    <m:sSub>
                      <m:sSubPr>
                        <m:ctrlPr>
                          <a:rPr lang="en-US" sz="3413" i="1">
                            <a:solidFill>
                              <a:srgbClr val="282828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sSubPr>
                      <m:e>
                        <m:r>
                          <a:rPr lang="en-GB" sz="3413" i="1">
                            <a:solidFill>
                              <a:srgbClr val="282828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𝑋</m:t>
                        </m:r>
                      </m:e>
                      <m:sub>
                        <m:r>
                          <a:rPr lang="en-GB" sz="3413" i="1">
                            <a:solidFill>
                              <a:srgbClr val="282828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𝑖</m:t>
                        </m:r>
                      </m:sub>
                    </m:sSub>
                    <m:r>
                      <a:rPr lang="en-GB" sz="3413" i="1">
                        <a:solidFill>
                          <a:srgbClr val="282828"/>
                        </a:solidFill>
                        <a:latin typeface="Cambria Math" charset="0"/>
                        <a:ea typeface="Palatino Linotype" charset="0"/>
                        <a:cs typeface="Palatino Linotype" charset="0"/>
                      </a:rPr>
                      <m:t>+</m:t>
                    </m:r>
                    <m:sSub>
                      <m:sSubPr>
                        <m:ctrlPr>
                          <a:rPr lang="en-US" sz="3413" i="1">
                            <a:solidFill>
                              <a:srgbClr val="282828"/>
                            </a:solidFill>
                            <a:latin typeface="Cambria Math" panose="02040503050406030204" pitchFamily="18" charset="0"/>
                            <a:ea typeface="Palatino Linotype" charset="0"/>
                            <a:cs typeface="Palatino Linotype" charset="0"/>
                          </a:rPr>
                        </m:ctrlPr>
                      </m:sSubPr>
                      <m:e>
                        <m:r>
                          <a:rPr lang="en-GB" sz="3413" i="1">
                            <a:solidFill>
                              <a:srgbClr val="282828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𝜀</m:t>
                        </m:r>
                      </m:e>
                      <m:sub>
                        <m:r>
                          <a:rPr lang="en-GB" sz="3413" i="1">
                            <a:solidFill>
                              <a:srgbClr val="282828"/>
                            </a:solidFill>
                            <a:latin typeface="Cambria Math" charset="0"/>
                            <a:ea typeface="Palatino Linotype" charset="0"/>
                            <a:cs typeface="Palatino Linotype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3413" dirty="0">
                  <a:solidFill>
                    <a:srgbClr val="282828"/>
                  </a:solidFill>
                  <a:latin typeface="Palatino Linotype" charset="0"/>
                  <a:ea typeface="Palatino Linotype" charset="0"/>
                  <a:cs typeface="Palatino Linotype" charset="0"/>
                </a:endParaRPr>
              </a:p>
              <a:p>
                <a:pPr marL="487604" indent="-487604">
                  <a:buFont typeface="Arial" charset="0"/>
                  <a:buChar char="•"/>
                </a:pPr>
                <a:r>
                  <a:rPr lang="en-US" sz="3413" dirty="0">
                    <a:solidFill>
                      <a:srgbClr val="282828"/>
                    </a:solidFill>
                    <a:latin typeface="Palatino Linotype" charset="0"/>
                    <a:ea typeface="Palatino Linotype" charset="0"/>
                    <a:cs typeface="Palatino Linotype" charset="0"/>
                  </a:rPr>
                  <a:t>Here is how to do it in R</a:t>
                </a:r>
              </a:p>
              <a:p>
                <a:endParaRPr lang="en-US" sz="3413" dirty="0">
                  <a:solidFill>
                    <a:srgbClr val="282828"/>
                  </a:solidFill>
                  <a:latin typeface="Courier" charset="0"/>
                  <a:ea typeface="Courier" charset="0"/>
                  <a:cs typeface="Courier" charset="0"/>
                </a:endParaRPr>
              </a:p>
              <a:p>
                <a:endParaRPr lang="en-US" sz="3413" dirty="0">
                  <a:solidFill>
                    <a:srgbClr val="282828"/>
                  </a:solidFill>
                  <a:latin typeface="Courier" charset="0"/>
                  <a:ea typeface="Courier" charset="0"/>
                  <a:cs typeface="Courier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29" y="665880"/>
                <a:ext cx="12189074" cy="2626040"/>
              </a:xfrm>
              <a:prstGeom prst="rect">
                <a:avLst/>
              </a:prstGeom>
              <a:blipFill>
                <a:blip r:embed="rId5"/>
                <a:stretch>
                  <a:fillRect l="-2001" t="-51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A9D289F9-6501-4DAF-BAD4-02B72D54BE91}"/>
                  </a:ext>
                </a:extLst>
              </p:cNvPr>
              <p:cNvSpPr/>
              <p:nvPr/>
            </p:nvSpPr>
            <p:spPr>
              <a:xfrm>
                <a:off x="10105434" y="6207674"/>
                <a:ext cx="2754771" cy="881030"/>
              </a:xfrm>
              <a:prstGeom prst="wedgeRoundRectCallout">
                <a:avLst>
                  <a:gd name="adj1" fmla="val -108610"/>
                  <a:gd name="adj2" fmla="val -568665"/>
                  <a:gd name="adj3" fmla="val 1666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40404"/>
                </a:solidFill>
              </a:ln>
            </p:spPr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dirty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sz="28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8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A9D289F9-6501-4DAF-BAD4-02B72D54B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434" y="6207674"/>
                <a:ext cx="2754771" cy="881030"/>
              </a:xfrm>
              <a:prstGeom prst="wedgeRoundRectCallout">
                <a:avLst>
                  <a:gd name="adj1" fmla="val -108610"/>
                  <a:gd name="adj2" fmla="val -568665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4040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">
            <a:extLst>
              <a:ext uri="{FF2B5EF4-FFF2-40B4-BE49-F238E27FC236}">
                <a16:creationId xmlns:a16="http://schemas.microsoft.com/office/drawing/2014/main" id="{D4655DC6-E149-4E75-9AB5-1F6A1D08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71" y="5895832"/>
            <a:ext cx="461962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13E986-7635-4831-8409-613CD642A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13006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bldLvl="3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9D64-1FDE-408E-9BA3-D8D538D4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run regression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8BDB8-7A13-47F2-993A-9381F509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297967"/>
            <a:ext cx="11861206" cy="5532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E03E07E1-FEFE-469C-8E94-F7DA23640AE7}"/>
                  </a:ext>
                </a:extLst>
              </p:cNvPr>
              <p:cNvSpPr/>
              <p:nvPr/>
            </p:nvSpPr>
            <p:spPr>
              <a:xfrm>
                <a:off x="5818435" y="7385523"/>
                <a:ext cx="3775587" cy="1199536"/>
              </a:xfrm>
              <a:prstGeom prst="wedgeRectCallout">
                <a:avLst>
                  <a:gd name="adj1" fmla="val -141062"/>
                  <a:gd name="adj2" fmla="val -21983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How does it compare?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282828"/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𝑌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solidFill>
                            <a:srgbClr val="282828"/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=2+</m:t>
                      </m:r>
                      <m:r>
                        <a:rPr lang="en-GB" sz="2400" b="0" i="1" smtClean="0">
                          <a:solidFill>
                            <a:srgbClr val="282828"/>
                          </a:solidFill>
                          <a:latin typeface="Cambria Math" panose="02040503050406030204" pitchFamily="18" charset="0"/>
                          <a:ea typeface="Palatino Linotype" charset="0"/>
                          <a:cs typeface="Palatino Linotype" charset="0"/>
                        </a:rPr>
                        <m:t>0×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282828"/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solidFill>
                            <a:srgbClr val="282828"/>
                          </a:solidFill>
                          <a:latin typeface="Cambria Math" charset="0"/>
                          <a:ea typeface="Palatino Linotype" charset="0"/>
                          <a:cs typeface="Palatino Linotype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282828"/>
                              </a:solidFill>
                              <a:latin typeface="Cambria Math" panose="02040503050406030204" pitchFamily="18" charset="0"/>
                              <a:ea typeface="Palatino Linotype" charset="0"/>
                              <a:cs typeface="Palatino Linotype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𝜀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282828"/>
                              </a:solidFill>
                              <a:latin typeface="Cambria Math" charset="0"/>
                              <a:ea typeface="Palatino Linotype" charset="0"/>
                              <a:cs typeface="Palatino Linotype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E03E07E1-FEFE-469C-8E94-F7DA23640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435" y="7385523"/>
                <a:ext cx="3775587" cy="1199536"/>
              </a:xfrm>
              <a:prstGeom prst="wedgeRectCallout">
                <a:avLst>
                  <a:gd name="adj1" fmla="val -141062"/>
                  <a:gd name="adj2" fmla="val -219838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598A6FC-DA2F-4653-BB4F-3A8B6A30D1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79989" y="2867906"/>
            <a:ext cx="5487402" cy="29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4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B_PowerpointTemplate_v2">
      <a:dk1>
        <a:srgbClr val="4F535A"/>
      </a:dk1>
      <a:lt1>
        <a:srgbClr val="FFFFFF"/>
      </a:lt1>
      <a:dk2>
        <a:srgbClr val="4F535A"/>
      </a:dk2>
      <a:lt2>
        <a:srgbClr val="ED1941"/>
      </a:lt2>
      <a:accent1>
        <a:srgbClr val="0080C6"/>
      </a:accent1>
      <a:accent2>
        <a:srgbClr val="577C96"/>
      </a:accent2>
      <a:accent3>
        <a:srgbClr val="14B1E7"/>
      </a:accent3>
      <a:accent4>
        <a:srgbClr val="2DBBAA"/>
      </a:accent4>
      <a:accent5>
        <a:srgbClr val="787E83"/>
      </a:accent5>
      <a:accent6>
        <a:srgbClr val="D8E0E6"/>
      </a:accent6>
      <a:hlink>
        <a:srgbClr val="4F535A"/>
      </a:hlink>
      <a:folHlink>
        <a:srgbClr val="4F535A"/>
      </a:folHlink>
    </a:clrScheme>
    <a:fontScheme name="Ralfs favourite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284400" indent="-284400">
          <a:spcAft>
            <a:spcPts val="500"/>
          </a:spcAft>
          <a:buFont typeface="Arial" charset="0"/>
          <a:buChar char="•"/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2013 Template June 2016.pptx" id="{AF4AD10F-F82D-4741-BCCC-BB2A30134D91}" vid="{CBEE5FA9-142D-4B74-95BE-9F5B6D5150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2431</Words>
  <Application>Microsoft Office PowerPoint</Application>
  <PresentationFormat>Custom</PresentationFormat>
  <Paragraphs>286</Paragraphs>
  <Slides>40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.AppleSystemUIFont</vt:lpstr>
      <vt:lpstr>.HelveticaNeueDeskInterface-Regular</vt:lpstr>
      <vt:lpstr>Abadi</vt:lpstr>
      <vt:lpstr>Arial</vt:lpstr>
      <vt:lpstr>Calibri</vt:lpstr>
      <vt:lpstr>Cambria</vt:lpstr>
      <vt:lpstr>Cambria Math</vt:lpstr>
      <vt:lpstr>Century Schoolbook</vt:lpstr>
      <vt:lpstr>Consolas</vt:lpstr>
      <vt:lpstr>Courier</vt:lpstr>
      <vt:lpstr>Palatino Linotype</vt:lpstr>
      <vt:lpstr>Times New Roman</vt:lpstr>
      <vt:lpstr>Wingdings</vt:lpstr>
      <vt:lpstr>Office Theme</vt:lpstr>
      <vt:lpstr>Testing Times –   How to decide when to take an econometric result serious </vt:lpstr>
      <vt:lpstr>Objective for today</vt:lpstr>
      <vt:lpstr>PowerPoint Presentation</vt:lpstr>
      <vt:lpstr>→ Hypothesis testing for dice in a nutshell  H0: Dice is fair   H1: Dice is not fair  If given the hypothesis something unlikely happens we reject the hypothesis</vt:lpstr>
      <vt:lpstr>How likely is unlikely?</vt:lpstr>
      <vt:lpstr>Hypothesis testing in for econometric models</vt:lpstr>
      <vt:lpstr>The distribution of our estimates</vt:lpstr>
      <vt:lpstr>Monte Carlo Experiment</vt:lpstr>
      <vt:lpstr>Let’s run regression </vt:lpstr>
      <vt:lpstr>Let’s do it many times</vt:lpstr>
      <vt:lpstr>Let’s look at histogram of β_1 for 1000 replications of drawing a sample</vt:lpstr>
      <vt:lpstr>A density plot: making bins narrower</vt:lpstr>
      <vt:lpstr>Large vs small sample</vt:lpstr>
      <vt:lpstr>More variation in ε</vt:lpstr>
      <vt:lpstr>Dispersed X vs not so dispersed X</vt:lpstr>
      <vt:lpstr>Non normal ϵ</vt:lpstr>
      <vt:lpstr>The variance of the estimator</vt:lpstr>
      <vt:lpstr>Recap</vt:lpstr>
      <vt:lpstr>The foreigners cause crime hypothesis</vt:lpstr>
      <vt:lpstr>P-value</vt:lpstr>
      <vt:lpstr>Significance levels – How likely is unlikely?</vt:lpstr>
      <vt:lpstr>Critical values</vt:lpstr>
      <vt:lpstr>Finding c: Standard Normal (σ=1)</vt:lpstr>
      <vt:lpstr>Finding c: Standard Normal (σ=1)</vt:lpstr>
      <vt:lpstr>The foreigners cause crime hypothesis</vt:lpstr>
      <vt:lpstr>PowerPoint Presentation</vt:lpstr>
      <vt:lpstr>More or less significant estimates</vt:lpstr>
      <vt:lpstr>Distribution of β ̂</vt:lpstr>
      <vt:lpstr>Another example</vt:lpstr>
      <vt:lpstr>More general hypothesis tests</vt:lpstr>
      <vt:lpstr>More general tests example</vt:lpstr>
      <vt:lpstr>Experience vs schooling</vt:lpstr>
      <vt:lpstr>Experience vs schooling</vt:lpstr>
      <vt:lpstr>Experience vs schooling</vt:lpstr>
      <vt:lpstr>A note of caution</vt:lpstr>
      <vt:lpstr>Extra Slides</vt:lpstr>
      <vt:lpstr>Working out the threshold yourself</vt:lpstr>
      <vt:lpstr>Easy and hard estimation tasks – Another visual summary of the issues</vt:lpstr>
      <vt:lpstr>Estimation of σ_β ̂ </vt:lpstr>
      <vt:lpstr>Student’s t-Distribution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Times –   How to decide when to take an econometric result serious by Ralf Martin (r.martin@imperial.ac.uk)</dc:title>
  <dc:creator>Ralf Martin</dc:creator>
  <cp:lastModifiedBy>Ralf Martin</cp:lastModifiedBy>
  <cp:revision>92</cp:revision>
  <dcterms:created xsi:type="dcterms:W3CDTF">2020-10-04T17:32:50Z</dcterms:created>
  <dcterms:modified xsi:type="dcterms:W3CDTF">2021-12-03T10:00:20Z</dcterms:modified>
</cp:coreProperties>
</file>