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sldIdLst>
    <p:sldId id="316" r:id="rId2"/>
    <p:sldId id="318" r:id="rId3"/>
    <p:sldId id="425" r:id="rId4"/>
    <p:sldId id="413" r:id="rId5"/>
    <p:sldId id="414" r:id="rId6"/>
    <p:sldId id="417" r:id="rId7"/>
    <p:sldId id="419" r:id="rId8"/>
    <p:sldId id="418" r:id="rId9"/>
    <p:sldId id="427" r:id="rId10"/>
    <p:sldId id="428" r:id="rId11"/>
    <p:sldId id="429" r:id="rId12"/>
    <p:sldId id="430" r:id="rId13"/>
    <p:sldId id="431" r:id="rId14"/>
    <p:sldId id="420" r:id="rId15"/>
    <p:sldId id="426" r:id="rId16"/>
    <p:sldId id="424" r:id="rId17"/>
    <p:sldId id="409" r:id="rId18"/>
    <p:sldId id="281" r:id="rId19"/>
    <p:sldId id="415" r:id="rId20"/>
    <p:sldId id="421" r:id="rId21"/>
    <p:sldId id="422" r:id="rId22"/>
    <p:sldId id="423" r:id="rId23"/>
  </p:sldIdLst>
  <p:sldSz cx="13006388" cy="9752013"/>
  <p:notesSz cx="6858000" cy="9144000"/>
  <p:defaultTextStyle>
    <a:defPPr>
      <a:defRPr lang="en-US"/>
    </a:defPPr>
    <a:lvl1pPr marL="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080C6"/>
    <a:srgbClr val="D8E0E6"/>
    <a:srgbClr val="F3F6F8"/>
    <a:srgbClr val="AFDFEC"/>
    <a:srgbClr val="5BC8EE"/>
    <a:srgbClr val="FFDA22"/>
    <a:srgbClr val="85888D"/>
    <a:srgbClr val="31C5B9"/>
    <a:srgbClr val="4DA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6" autoAdjust="0"/>
    <p:restoredTop sz="96696"/>
  </p:normalViewPr>
  <p:slideViewPr>
    <p:cSldViewPr snapToGrid="0" snapToObjects="1">
      <p:cViewPr>
        <p:scale>
          <a:sx n="80" d="100"/>
          <a:sy n="80" d="100"/>
        </p:scale>
        <p:origin x="639" y="30"/>
      </p:cViewPr>
      <p:guideLst>
        <p:guide orient="horz" pos="3071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E346-E604-1B4E-9B2B-E45689E64B9A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3BD7F-CC90-B745-910D-0DE8F44E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3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7" y="3503387"/>
            <a:ext cx="7327751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15" y="7221247"/>
            <a:ext cx="1879200" cy="2153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363"/>
            <a:ext cx="2426400" cy="5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12241906" cy="6931843"/>
          </a:xfrm>
        </p:spPr>
        <p:txBody>
          <a:bodyPr>
            <a:noAutofit/>
          </a:bodyPr>
          <a:lstStyle>
            <a:lvl1pPr marL="291600" indent="-291600">
              <a:lnSpc>
                <a:spcPts val="3600"/>
              </a:lnSpc>
              <a:defRPr sz="2800"/>
            </a:lvl1pPr>
            <a:lvl2pPr marL="657225" indent="-291600">
              <a:lnSpc>
                <a:spcPts val="3600"/>
              </a:lnSpc>
              <a:tabLst/>
              <a:defRPr sz="2800"/>
            </a:lvl2pPr>
            <a:lvl3pPr>
              <a:lnSpc>
                <a:spcPts val="3600"/>
              </a:lnSpc>
              <a:defRPr sz="2800"/>
            </a:lvl3pPr>
            <a:lvl4pPr>
              <a:lnSpc>
                <a:spcPts val="3600"/>
              </a:lnSpc>
              <a:defRPr sz="2800"/>
            </a:lvl4pPr>
            <a:lvl5pPr>
              <a:lnSpc>
                <a:spcPts val="3600"/>
              </a:lnSpc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74695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1224190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latin typeface="Abadi" panose="020B0604020104020204" pitchFamily="34" charset="0"/>
              </a:defRPr>
            </a:lvl1pPr>
            <a:lvl2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>
                <a:latin typeface="Abadi" panose="020B0604020104020204" pitchFamily="34" charset="0"/>
              </a:defRPr>
            </a:lvl2pPr>
            <a:lvl3pPr marL="6588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tabLst/>
              <a:defRPr sz="2800">
                <a:latin typeface="Abadi" panose="020B0604020104020204" pitchFamily="34" charset="0"/>
              </a:defRPr>
            </a:lvl3pPr>
            <a:lvl4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>
                <a:latin typeface="Abadi" panose="020B0604020104020204" pitchFamily="34" charset="0"/>
              </a:defRPr>
            </a:lvl4pPr>
            <a:lvl5pPr>
              <a:lnSpc>
                <a:spcPts val="3600"/>
              </a:lnSpc>
              <a:spcAft>
                <a:spcPts val="800"/>
              </a:spcAft>
              <a:defRPr sz="2800">
                <a:latin typeface="Abadi" panose="020B0604020104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Abadi" panose="020B0604020104020204" pitchFamily="34" charset="0"/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text 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458181" y="3806142"/>
            <a:ext cx="4144102" cy="4927894"/>
          </a:xfrm>
          <a:prstGeom prst="rect">
            <a:avLst/>
          </a:prstGeom>
          <a:solidFill>
            <a:srgbClr val="E6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494000"/>
            <a:ext cx="8611929" cy="2205732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800"/>
              </a:spcAft>
              <a:buNone/>
              <a:defRPr sz="2000"/>
            </a:lvl1pPr>
            <a:lvl2pPr marL="230400" indent="-230400">
              <a:lnSpc>
                <a:spcPts val="2800"/>
              </a:lnSpc>
              <a:spcAft>
                <a:spcPts val="800"/>
              </a:spcAft>
              <a:buFont typeface="Arial" charset="0"/>
              <a:buChar char="•"/>
              <a:defRPr sz="2000"/>
            </a:lvl2pPr>
            <a:lvl3pPr marL="460800" indent="-230400">
              <a:lnSpc>
                <a:spcPts val="28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0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0988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458181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02283" y="3272962"/>
            <a:ext cx="407719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0941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29953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731096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0988" y="8734036"/>
            <a:ext cx="12298488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0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7118064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6100224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73998" y="1767812"/>
            <a:ext cx="6049508" cy="697107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6994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013206"/>
            <a:ext cx="12242808" cy="7725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099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60990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1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70550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59499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48448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9"/>
          </p:nvPr>
        </p:nvSpPr>
        <p:spPr>
          <a:xfrm>
            <a:off x="3470550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65594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Content Placeholder 2"/>
          <p:cNvSpPr>
            <a:spLocks noGrp="1"/>
          </p:cNvSpPr>
          <p:nvPr>
            <p:ph idx="21"/>
          </p:nvPr>
        </p:nvSpPr>
        <p:spPr>
          <a:xfrm>
            <a:off x="9648448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loured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0686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091"/>
            <a:ext cx="2426400" cy="583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4" y="3303926"/>
            <a:ext cx="5305716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047641"/>
          </a:xfrm>
        </p:spPr>
        <p:txBody>
          <a:bodyPr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12243600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2187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3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65609" y="46403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7918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198"/>
            <a:ext cx="12242808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12242202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5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images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1"/>
            <a:ext cx="6058800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721222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64999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4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335229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6058800" cy="683802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65000" y="4627113"/>
            <a:ext cx="6058800" cy="335211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64999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564999" y="8568575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1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38200" y="1141199"/>
            <a:ext cx="3585600" cy="519217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3585600" cy="443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38200" y="6462000"/>
            <a:ext cx="3585600" cy="227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81599" y="5702400"/>
            <a:ext cx="3585600" cy="3038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085497" y="1141201"/>
            <a:ext cx="4820400" cy="367199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085497" y="4942800"/>
            <a:ext cx="4820400" cy="3798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542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coloured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80250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03926"/>
            <a:ext cx="5284147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2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827" y="1434162"/>
            <a:ext cx="10648788" cy="6279608"/>
          </a:xfrm>
        </p:spPr>
        <p:txBody>
          <a:bodyPr anchor="ctr"/>
          <a:lstStyle>
            <a:lvl1pPr marL="230188" indent="-219075">
              <a:lnSpc>
                <a:spcPts val="6000"/>
              </a:lnSpc>
              <a:spcAft>
                <a:spcPts val="1600"/>
              </a:spcAft>
              <a:buNone/>
              <a:tabLst/>
              <a:defRPr sz="5400">
                <a:solidFill>
                  <a:srgbClr val="2DBBAA"/>
                </a:solidFill>
              </a:defRPr>
            </a:lvl1pPr>
            <a:lvl2pPr marL="230188" indent="0">
              <a:lnSpc>
                <a:spcPts val="3600"/>
              </a:lnSpc>
              <a:spcAft>
                <a:spcPts val="1000"/>
              </a:spcAft>
              <a:buNone/>
              <a:tabLst/>
              <a:defRPr sz="2800"/>
            </a:lvl2pPr>
          </a:lstStyle>
          <a:p>
            <a:pPr lvl="0"/>
            <a:r>
              <a:rPr lang="en-GB" noProof="0" dirty="0"/>
              <a:t>“Click to edit </a:t>
            </a:r>
            <a:br>
              <a:rPr lang="en-GB" noProof="0" dirty="0"/>
            </a:br>
            <a:r>
              <a:rPr lang="en-GB" noProof="0" dirty="0"/>
              <a:t>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496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6388" cy="911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976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2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344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eo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0" y="5089838"/>
            <a:ext cx="352299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951040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331299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5330542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9600498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9578726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054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565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3421009"/>
            <a:ext cx="6868287" cy="473079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800" b="1"/>
            </a:lvl1pPr>
            <a:lvl2pPr marL="292100" indent="-2921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tabLst/>
              <a:defRPr sz="2800"/>
            </a:lvl2pPr>
            <a:lvl3pPr marL="583200" indent="-2916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tabLst/>
              <a:defRPr sz="2800"/>
            </a:lvl3pPr>
            <a:lvl4pPr marL="874800" indent="-291600">
              <a:lnSpc>
                <a:spcPts val="2800"/>
              </a:lnSpc>
              <a:spcAft>
                <a:spcPts val="800"/>
              </a:spcAft>
              <a:buFont typeface="Wingdings" charset="2"/>
              <a:buChar char="§"/>
              <a:defRPr sz="2800"/>
            </a:lvl4pPr>
            <a:lvl5pPr>
              <a:lnSpc>
                <a:spcPts val="3000"/>
              </a:lnSpc>
              <a:spcAft>
                <a:spcPts val="800"/>
              </a:spcAft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81599" y="1686788"/>
            <a:ext cx="6868287" cy="1554122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Aft>
                <a:spcPts val="0"/>
              </a:spcAft>
              <a:buNone/>
              <a:defRPr sz="3200" b="0">
                <a:solidFill>
                  <a:schemeClr val="accent4"/>
                </a:solidFill>
              </a:defRPr>
            </a:lvl1pPr>
            <a:lvl2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2pPr>
            <a:lvl3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2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3000"/>
              </a:lnSpc>
              <a:spcAft>
                <a:spcPts val="800"/>
              </a:spcAft>
              <a:defRPr sz="2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8066314" y="1774371"/>
            <a:ext cx="4555880" cy="6585858"/>
          </a:xfrm>
          <a:solidFill>
            <a:schemeClr val="accent4"/>
          </a:solidFill>
        </p:spPr>
        <p:txBody>
          <a:bodyPr lIns="324000" tIns="216000">
            <a:noAutofit/>
          </a:bodyPr>
          <a:lstStyle>
            <a:lvl1pPr marL="0" indent="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230400" indent="-23040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Font typeface=".AppleSystemUIFont" charset="-120"/>
              <a:buChar char="-"/>
              <a:defRPr sz="2400">
                <a:solidFill>
                  <a:schemeClr val="bg1"/>
                </a:solidFill>
              </a:defRPr>
            </a:lvl2pPr>
            <a:lvl3pPr marL="460800" indent="-230400">
              <a:lnSpc>
                <a:spcPts val="2200"/>
              </a:lnSpc>
              <a:spcBef>
                <a:spcPts val="840"/>
              </a:spcBef>
              <a:spcAft>
                <a:spcPts val="0"/>
              </a:spcAft>
              <a:buFont typeface="Arial" charset="0"/>
              <a:buChar char="•"/>
              <a:tabLst/>
              <a:defRPr sz="2000">
                <a:solidFill>
                  <a:schemeClr val="bg1"/>
                </a:solidFill>
              </a:defRPr>
            </a:lvl3pPr>
            <a:lvl4pPr marL="691200" indent="-230400">
              <a:lnSpc>
                <a:spcPts val="2800"/>
              </a:lnSpc>
              <a:spcBef>
                <a:spcPts val="840"/>
              </a:spcBef>
              <a:spcAft>
                <a:spcPts val="0"/>
              </a:spcAft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8266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30"/>
          </p:nvPr>
        </p:nvSpPr>
        <p:spPr>
          <a:xfrm>
            <a:off x="936866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32"/>
          </p:nvPr>
        </p:nvSpPr>
        <p:spPr>
          <a:xfrm>
            <a:off x="936866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4892812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34"/>
          </p:nvPr>
        </p:nvSpPr>
        <p:spPr>
          <a:xfrm>
            <a:off x="8848758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35"/>
          </p:nvPr>
        </p:nvSpPr>
        <p:spPr>
          <a:xfrm>
            <a:off x="936866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/>
          <p:cNvSpPr>
            <a:spLocks noGrp="1"/>
          </p:cNvSpPr>
          <p:nvPr>
            <p:ph type="body" sz="quarter" idx="36"/>
          </p:nvPr>
        </p:nvSpPr>
        <p:spPr>
          <a:xfrm>
            <a:off x="4892812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37"/>
          </p:nvPr>
        </p:nvSpPr>
        <p:spPr>
          <a:xfrm>
            <a:off x="8848758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4"/>
          <p:cNvSpPr>
            <a:spLocks noGrp="1"/>
          </p:cNvSpPr>
          <p:nvPr>
            <p:ph type="body" sz="quarter" idx="38"/>
          </p:nvPr>
        </p:nvSpPr>
        <p:spPr>
          <a:xfrm>
            <a:off x="4892812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39"/>
          </p:nvPr>
        </p:nvSpPr>
        <p:spPr>
          <a:xfrm>
            <a:off x="8848758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97614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7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graph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55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graph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1647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621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on white background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5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text and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286132"/>
            <a:ext cx="12241906" cy="48937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8" y="1386934"/>
            <a:ext cx="7547059" cy="69318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>
                <a:solidFill>
                  <a:schemeClr val="tx1"/>
                </a:solidFill>
              </a:defRPr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defRPr sz="2200">
                <a:solidFill>
                  <a:schemeClr val="tx1"/>
                </a:solidFill>
              </a:defRPr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>
                <a:solidFill>
                  <a:schemeClr val="tx1"/>
                </a:solidFill>
              </a:defRPr>
            </a:lvl4pPr>
            <a:lvl5pPr marL="691200" indent="-230400">
              <a:lnSpc>
                <a:spcPts val="3000"/>
              </a:lnSpc>
              <a:spcAft>
                <a:spcPts val="800"/>
              </a:spcAft>
              <a:buFont typeface="Wingdings" charset="2"/>
              <a:buChar char="§"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8" y="8563326"/>
            <a:ext cx="698400" cy="7996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671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- coloured ">
    <p:bg>
      <p:bgPr>
        <a:solidFill>
          <a:srgbClr val="D8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1843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rgbClr val="282828"/>
                </a:solidFill>
              </a:defRPr>
            </a:lvl1pPr>
          </a:lstStyle>
          <a:p>
            <a:r>
              <a:rPr lang="en-GB"/>
              <a:t>Smallprint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158"/>
            <a:ext cx="2424145" cy="583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6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7"/>
            <a:ext cx="2296800" cy="54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3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8" y="3503387"/>
            <a:ext cx="7216810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94" y="4472484"/>
            <a:ext cx="7212004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85794" y="6175444"/>
            <a:ext cx="7212004" cy="5191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7221247"/>
            <a:ext cx="1879200" cy="21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800" y="8838000"/>
            <a:ext cx="2440800" cy="58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8586000"/>
            <a:ext cx="3099600" cy="7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hip slide">
    <p:bg>
      <p:bgPr>
        <a:solidFill>
          <a:srgbClr val="D8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8784000"/>
            <a:ext cx="2440800" cy="5874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0988" y="4069096"/>
            <a:ext cx="12064788" cy="487313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0988" y="4804943"/>
            <a:ext cx="12064788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8"/>
            <a:ext cx="3099600" cy="79067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17846" y="190005"/>
            <a:ext cx="3144858" cy="13821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6158096" cy="6931843"/>
          </a:xfrm>
        </p:spPr>
        <p:txBody>
          <a:bodyPr>
            <a:noAutofit/>
          </a:bodyPr>
          <a:lstStyle>
            <a:lvl1pPr marL="291600" indent="-291600">
              <a:lnSpc>
                <a:spcPts val="4000"/>
              </a:lnSpc>
              <a:defRPr sz="3200"/>
            </a:lvl1pPr>
            <a:lvl2pPr marL="657225" indent="-291600">
              <a:lnSpc>
                <a:spcPts val="4000"/>
              </a:lnSpc>
              <a:tabLst/>
              <a:defRPr sz="3200"/>
            </a:lvl2pPr>
            <a:lvl3pPr>
              <a:lnSpc>
                <a:spcPts val="4000"/>
              </a:lnSpc>
              <a:defRPr sz="3200"/>
            </a:lvl3pPr>
            <a:lvl4pPr>
              <a:lnSpc>
                <a:spcPts val="4000"/>
              </a:lnSpc>
              <a:defRPr sz="3200"/>
            </a:lvl4pPr>
            <a:lvl5pPr>
              <a:lnSpc>
                <a:spcPts val="4000"/>
              </a:lnSpc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894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3014775" cy="9118584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600" y="309281"/>
            <a:ext cx="12241906" cy="48731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688050"/>
            <a:ext cx="5920346" cy="6931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3359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30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solidFill>
                  <a:schemeClr val="tx1"/>
                </a:solidFill>
              </a:rPr>
              <a:t>Imperial College Business School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05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33" r:id="rId3"/>
    <p:sldLayoutId id="2147483734" r:id="rId4"/>
    <p:sldLayoutId id="2147483735" r:id="rId5"/>
    <p:sldLayoutId id="2147483742" r:id="rId6"/>
    <p:sldLayoutId id="2147483698" r:id="rId7"/>
    <p:sldLayoutId id="2147483740" r:id="rId8"/>
    <p:sldLayoutId id="2147483741" r:id="rId9"/>
    <p:sldLayoutId id="2147483736" r:id="rId10"/>
    <p:sldLayoutId id="2147483700" r:id="rId11"/>
    <p:sldLayoutId id="2147483701" r:id="rId12"/>
    <p:sldLayoutId id="2147483702" r:id="rId13"/>
    <p:sldLayoutId id="2147483725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09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23" r:id="rId29"/>
    <p:sldLayoutId id="2147483719" r:id="rId30"/>
    <p:sldLayoutId id="2147483720" r:id="rId31"/>
    <p:sldLayoutId id="2147483721" r:id="rId32"/>
    <p:sldLayoutId id="2147483737" r:id="rId33"/>
    <p:sldLayoutId id="2147483722" r:id="rId34"/>
    <p:sldLayoutId id="2147483724" r:id="rId35"/>
    <p:sldLayoutId id="2147483728" r:id="rId36"/>
    <p:sldLayoutId id="2147483726" r:id="rId37"/>
    <p:sldLayoutId id="2147483727" r:id="rId38"/>
    <p:sldLayoutId id="2147483729" r:id="rId39"/>
    <p:sldLayoutId id="2147483738" r:id="rId40"/>
    <p:sldLayoutId id="2147483730" r:id="rId41"/>
    <p:sldLayoutId id="2147483739" r:id="rId42"/>
    <p:sldLayoutId id="2147483731" r:id="rId43"/>
    <p:sldLayoutId id="2147483732" r:id="rId44"/>
    <p:sldLayoutId id="2147483743" r:id="rId45"/>
  </p:sldLayoutIdLst>
  <p:hf sldNum="0" hdr="0" dt="0"/>
  <p:txStyles>
    <p:titleStyle>
      <a:lvl1pPr algn="l" defTabSz="1300277" rtl="0" eaLnBrk="1" latinLnBrk="0" hangingPunct="1">
        <a:lnSpc>
          <a:spcPts val="38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6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.AppleSystemUIFont" charset="-120"/>
        <a:buChar char="-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832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748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Wingdings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4096" userDrawn="1">
          <p15:clr>
            <a:srgbClr val="F26B43"/>
          </p15:clr>
        </p15:guide>
        <p15:guide id="3" pos="7952" userDrawn="1">
          <p15:clr>
            <a:srgbClr val="F26B43"/>
          </p15:clr>
        </p15:guide>
        <p15:guide id="4" pos="4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hart-docto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mondpanther.github.io/datastorieshub/code/Topic3_Visions.html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channel/19%3ad0293ee280754395ae42b93d93b4950c%40thread.skype/Visualisation%2520Challenge%25202021?groupId=bee22207-25e0-4515-b861-e0fa99c42aaf&amp;tenantId=2b897507-ee8c-4575-830b-4f8267c3d307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twitter.com/datastorieshub" TargetMode="External"/><Relationship Id="rId4" Type="http://schemas.openxmlformats.org/officeDocument/2006/relationships/hyperlink" Target="https://teams.microsoft.com/l/channel/19%3ac2039b3eccaf4009bdb2be9a878423cf%40thread.skype/Data%2520Resources?groupId=bee22207-25e0-4515-b861-e0fa99c42aaf&amp;tenantId=2b897507-ee8c-4575-830b-4f8267c3d307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www.dropbox.com/s/8w4zbg40y84pnqk/statslong.csv?dl=1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hyperlink" Target="https://mondpanther.github.io/datastorieshub/code/Topic3_Visions.html" TargetMode="External"/><Relationship Id="rId4" Type="http://schemas.openxmlformats.org/officeDocument/2006/relationships/hyperlink" Target="https://mondpanther.github.io/datastorieshub/code/Topic3_Visions.Rm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arddavies.io/abou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culture.com/2019/07/the-1855-map-that-revolutionized-disease-prevention-data-visualization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anexpress.com/article/india/twitter-abuzz-over-bjps-graph-on-fuel-prices-congress-fixes-it-5349311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twitter.com/andishehnouraee/status/1284237474831761408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t.com/content/3b59f690-d129-11e7-b781-794ce08b24d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blue, small&#10;&#10;Description automatically generated">
            <a:extLst>
              <a:ext uri="{FF2B5EF4-FFF2-40B4-BE49-F238E27FC236}">
                <a16:creationId xmlns:a16="http://schemas.microsoft.com/office/drawing/2014/main" id="{E6C55ACB-3836-4100-A70B-91B20905E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5920"/>
            <a:ext cx="13006388" cy="73160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4333" y="6912864"/>
            <a:ext cx="12497721" cy="1461939"/>
          </a:xfrm>
        </p:spPr>
        <p:txBody>
          <a:bodyPr/>
          <a:lstStyle/>
          <a:p>
            <a:r>
              <a:rPr lang="en-GB" sz="6600" dirty="0">
                <a:latin typeface="Abadi" panose="020B0604020104020204" pitchFamily="34" charset="0"/>
              </a:rPr>
              <a:t>Visions </a:t>
            </a:r>
            <a:br>
              <a:rPr lang="en-GB" sz="6600" dirty="0">
                <a:latin typeface="Abadi" panose="020B0604020104020204" pitchFamily="34" charset="0"/>
              </a:rPr>
            </a:br>
            <a:r>
              <a:rPr lang="en-GB" sz="3600" dirty="0">
                <a:latin typeface="Abadi" panose="020B0604020104020204" pitchFamily="34" charset="0"/>
              </a:rPr>
              <a:t>– Often the simplest way to tell a story is a picture</a:t>
            </a:r>
            <a:br>
              <a:rPr lang="en-GB" sz="5400" dirty="0">
                <a:latin typeface="Abadi" panose="020B0604020104020204" pitchFamily="34" charset="0"/>
              </a:rPr>
            </a:br>
            <a:endParaRPr lang="en-GB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1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D9D4B-05A6-4677-B4B5-FF6D063F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Showing the data…..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E6663-404D-41AD-8586-16D6029A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2" y="992388"/>
            <a:ext cx="6552545" cy="4241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83D7E-B4F7-42A6-9CC1-3D2FEE1D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94" y="4876007"/>
            <a:ext cx="6503193" cy="4157398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C9511908-E3B3-4ED8-A46E-BEA16257E4FC}"/>
              </a:ext>
            </a:extLst>
          </p:cNvPr>
          <p:cNvSpPr/>
          <p:nvPr/>
        </p:nvSpPr>
        <p:spPr>
          <a:xfrm>
            <a:off x="9152709" y="1733006"/>
            <a:ext cx="3309257" cy="3142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Showing less to see more</a:t>
            </a:r>
          </a:p>
        </p:txBody>
      </p:sp>
    </p:spTree>
    <p:extLst>
      <p:ext uri="{BB962C8B-B14F-4D97-AF65-F5344CB8AC3E}">
        <p14:creationId xmlns:p14="http://schemas.microsoft.com/office/powerpoint/2010/main" val="26190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0F34F-47CD-412C-AB87-0438A630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66DF3-AA59-442C-87E5-A715A230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9" y="983679"/>
            <a:ext cx="6636032" cy="4310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7E85E-FA04-478E-A164-F4E362D4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754" y="4876006"/>
            <a:ext cx="7392160" cy="4310774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2FE1D12-ABA2-40FC-B41B-1E30F156F0E4}"/>
              </a:ext>
            </a:extLst>
          </p:cNvPr>
          <p:cNvSpPr/>
          <p:nvPr/>
        </p:nvSpPr>
        <p:spPr>
          <a:xfrm>
            <a:off x="6710091" y="2411481"/>
            <a:ext cx="7110412" cy="2464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 dimensions can often provide more or clearer information than 3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6F332F3-DE39-4485-B077-7C16593528E4}"/>
              </a:ext>
            </a:extLst>
          </p:cNvPr>
          <p:cNvSpPr/>
          <p:nvPr/>
        </p:nvSpPr>
        <p:spPr>
          <a:xfrm>
            <a:off x="381600" y="6966857"/>
            <a:ext cx="3694012" cy="844732"/>
          </a:xfrm>
          <a:prstGeom prst="wedgeRoundRectCallout">
            <a:avLst>
              <a:gd name="adj1" fmla="val 106673"/>
              <a:gd name="adj2" fmla="val -6970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Keep text close to relevant visuals</a:t>
            </a:r>
          </a:p>
        </p:txBody>
      </p:sp>
    </p:spTree>
    <p:extLst>
      <p:ext uri="{BB962C8B-B14F-4D97-AF65-F5344CB8AC3E}">
        <p14:creationId xmlns:p14="http://schemas.microsoft.com/office/powerpoint/2010/main" val="24805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DD3B0-E33B-4ADB-BE57-3CDCF760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Spagghetti</a:t>
            </a:r>
            <a:r>
              <a:rPr lang="en-GB" dirty="0"/>
              <a:t>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A1EA8-F704-4138-9BE3-1D5860724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805" y="0"/>
            <a:ext cx="7162937" cy="3846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6BD1F-3D77-4459-A2FC-865C50AB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701" y="3990824"/>
            <a:ext cx="7347928" cy="48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CFC1-25A7-4E3E-BFB2-760DA5F2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…and pie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F5FBC-BEDC-4F52-808F-91F20049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83" y="422492"/>
            <a:ext cx="3672128" cy="2898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5F661-43E3-4D7B-AC49-EA5AA9C6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" y="4294157"/>
            <a:ext cx="6052742" cy="3689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D6E92-79C7-4F39-8AFA-EB44E869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184" y="5679453"/>
            <a:ext cx="6318204" cy="331957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34BFF9-EDBE-492C-8788-975B2A686C9A}"/>
              </a:ext>
            </a:extLst>
          </p:cNvPr>
          <p:cNvSpPr/>
          <p:nvPr/>
        </p:nvSpPr>
        <p:spPr>
          <a:xfrm>
            <a:off x="4423955" y="3449425"/>
            <a:ext cx="2882536" cy="844732"/>
          </a:xfrm>
          <a:prstGeom prst="wedgeRoundRectCallout">
            <a:avLst>
              <a:gd name="adj1" fmla="val -36191"/>
              <a:gd name="adj2" fmla="val 8493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Label close to visuals</a:t>
            </a:r>
          </a:p>
          <a:p>
            <a:pPr algn="ctr"/>
            <a:r>
              <a:rPr lang="en-GB" sz="2000" dirty="0"/>
              <a:t>Also report numbers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BB9CADE-9593-4489-99CB-F062416C6256}"/>
              </a:ext>
            </a:extLst>
          </p:cNvPr>
          <p:cNvSpPr/>
          <p:nvPr/>
        </p:nvSpPr>
        <p:spPr>
          <a:xfrm>
            <a:off x="8321041" y="4564439"/>
            <a:ext cx="2882536" cy="844732"/>
          </a:xfrm>
          <a:prstGeom prst="wedgeRoundRectCallout">
            <a:avLst>
              <a:gd name="adj1" fmla="val -36191"/>
              <a:gd name="adj2" fmla="val 8493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Maybe eating less pie is better for you?</a:t>
            </a:r>
          </a:p>
        </p:txBody>
      </p:sp>
    </p:spTree>
    <p:extLst>
      <p:ext uri="{BB962C8B-B14F-4D97-AF65-F5344CB8AC3E}">
        <p14:creationId xmlns:p14="http://schemas.microsoft.com/office/powerpoint/2010/main" val="240901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6F1B4-FA22-4BD4-B813-B863F8228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57" y="1048614"/>
            <a:ext cx="8827358" cy="593327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1F303F0-CDCC-4E85-8875-FFEC5F3302F8}"/>
              </a:ext>
            </a:extLst>
          </p:cNvPr>
          <p:cNvSpPr/>
          <p:nvPr/>
        </p:nvSpPr>
        <p:spPr>
          <a:xfrm>
            <a:off x="788836" y="7380257"/>
            <a:ext cx="8428316" cy="1489423"/>
          </a:xfrm>
          <a:prstGeom prst="wedgeRoundRectCallout">
            <a:avLst>
              <a:gd name="adj1" fmla="val 28251"/>
              <a:gd name="adj2" fmla="val -806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Looks kind of cool but what does it tell us?</a:t>
            </a:r>
          </a:p>
          <a:p>
            <a:pPr algn="ctr"/>
            <a:r>
              <a:rPr lang="en-GB" dirty="0"/>
              <a:t>For many more examples consult the </a:t>
            </a:r>
            <a:r>
              <a:rPr lang="en-GB" dirty="0">
                <a:hlinkClick r:id="rId3"/>
              </a:rPr>
              <a:t>FT’s chart doctor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0242EC-F4C3-4A0B-8A55-2109F0DC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74695"/>
          </a:xfrm>
        </p:spPr>
        <p:txBody>
          <a:bodyPr/>
          <a:lstStyle/>
          <a:p>
            <a:r>
              <a:rPr lang="en-GB" dirty="0"/>
              <a:t>The bad – What can go wrong?</a:t>
            </a:r>
          </a:p>
        </p:txBody>
      </p:sp>
    </p:spTree>
    <p:extLst>
      <p:ext uri="{BB962C8B-B14F-4D97-AF65-F5344CB8AC3E}">
        <p14:creationId xmlns:p14="http://schemas.microsoft.com/office/powerpoint/2010/main" val="515401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F7F0-0D88-46F3-A7D2-E6C0981E3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C903F-C23F-4F49-A25D-24DD4AFE971B}"/>
              </a:ext>
            </a:extLst>
          </p:cNvPr>
          <p:cNvSpPr txBox="1"/>
          <p:nvPr/>
        </p:nvSpPr>
        <p:spPr>
          <a:xfrm>
            <a:off x="381598" y="2784877"/>
            <a:ext cx="12242201" cy="38318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Show the data….but not necessarily all of the data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The visual part should accurately reflect that message of the data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The less clutter the better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Integrate text and data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018A37D-28DA-4096-A83E-8C4D9C00DFD7}"/>
              </a:ext>
            </a:extLst>
          </p:cNvPr>
          <p:cNvSpPr/>
          <p:nvPr/>
        </p:nvSpPr>
        <p:spPr>
          <a:xfrm>
            <a:off x="7663543" y="4519748"/>
            <a:ext cx="3788228" cy="1489165"/>
          </a:xfrm>
          <a:prstGeom prst="wedgeRoundRectCallout">
            <a:avLst>
              <a:gd name="adj1" fmla="val -18764"/>
              <a:gd name="adj2" fmla="val -57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Don’t lie….deliberately or accidentally</a:t>
            </a:r>
          </a:p>
        </p:txBody>
      </p:sp>
    </p:spTree>
    <p:extLst>
      <p:ext uri="{BB962C8B-B14F-4D97-AF65-F5344CB8AC3E}">
        <p14:creationId xmlns:p14="http://schemas.microsoft.com/office/powerpoint/2010/main" val="1407319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8AB-6148-4070-A055-974A5475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visions (check </a:t>
            </a:r>
            <a:r>
              <a:rPr lang="en-GB" dirty="0">
                <a:hlinkClick r:id="rId2"/>
              </a:rPr>
              <a:t>here</a:t>
            </a:r>
            <a:r>
              <a:rPr lang="en-GB" dirty="0"/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FFC60-FCEE-4887-B3E1-42E57B5E461A}"/>
              </a:ext>
            </a:extLst>
          </p:cNvPr>
          <p:cNvSpPr txBox="1"/>
          <p:nvPr/>
        </p:nvSpPr>
        <p:spPr>
          <a:xfrm>
            <a:off x="757077" y="1609558"/>
            <a:ext cx="6956926" cy="7360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800" dirty="0"/>
              <a:t>Time Series</a:t>
            </a:r>
          </a:p>
          <a:p>
            <a:pPr lvl="1">
              <a:spcAft>
                <a:spcPts val="500"/>
              </a:spcAft>
            </a:pPr>
            <a:endParaRPr lang="en-GB" sz="2800" dirty="0"/>
          </a:p>
          <a:p>
            <a:pPr lvl="1">
              <a:spcAft>
                <a:spcPts val="500"/>
              </a:spcAft>
            </a:pPr>
            <a:endParaRPr lang="en-GB" sz="28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Bar chart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Histogram</a:t>
            </a:r>
          </a:p>
          <a:p>
            <a:pPr marL="994181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Density histogram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Density Plot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Map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Integrating </a:t>
            </a:r>
            <a:r>
              <a:rPr lang="en-GB" sz="2800" dirty="0" err="1"/>
              <a:t>javascript</a:t>
            </a:r>
            <a:endParaRPr lang="en-GB" sz="28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8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358C4-5022-4C23-B8DA-8973EBDF0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46" y="1660962"/>
            <a:ext cx="1931253" cy="1204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B012E-E854-4FAB-B006-5A20B5D34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47" y="3181656"/>
            <a:ext cx="1931253" cy="1241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EF7EB-6637-48CD-BFF1-843F9D840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545" y="4862743"/>
            <a:ext cx="1931254" cy="1276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E9D60-26A4-430A-8593-E61B596A3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547" y="6320628"/>
            <a:ext cx="1916432" cy="874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310EC-332F-43B0-AA37-F98CA4B29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545" y="7356085"/>
            <a:ext cx="1913547" cy="13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63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A1841-4F1E-422F-A0D0-E7C8DFA2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Takeaways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FFBD942-3BA6-41F7-B7F5-3AD36986A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952" y="0"/>
            <a:ext cx="1960436" cy="1333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3DADB-11E2-40E9-9B70-00BE39974DCC}"/>
              </a:ext>
            </a:extLst>
          </p:cNvPr>
          <p:cNvSpPr txBox="1"/>
          <p:nvPr/>
        </p:nvSpPr>
        <p:spPr>
          <a:xfrm>
            <a:off x="1055453" y="1333385"/>
            <a:ext cx="10970717" cy="8712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R is great for doing visualisations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Have a go yourself: 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Find some data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Make a nice diagram with R Markdown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Tell some story with it (with R Markdown)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Post to </a:t>
            </a:r>
            <a:r>
              <a:rPr lang="en-GB" sz="3200" dirty="0" err="1"/>
              <a:t>RPubs</a:t>
            </a:r>
            <a:r>
              <a:rPr lang="en-GB" sz="3200" dirty="0"/>
              <a:t> as well as the </a:t>
            </a:r>
            <a:r>
              <a:rPr lang="en-GB" sz="3200" dirty="0" err="1">
                <a:hlinkClick r:id="rId3"/>
              </a:rPr>
              <a:t>Datathon</a:t>
            </a:r>
            <a:r>
              <a:rPr lang="en-GB" sz="3200" dirty="0">
                <a:hlinkClick r:id="rId3"/>
              </a:rPr>
              <a:t> Visualisation Challenge 202</a:t>
            </a:r>
            <a:r>
              <a:rPr lang="en-GB" sz="3200" dirty="0"/>
              <a:t>1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To find data you can have a look at the </a:t>
            </a:r>
            <a:r>
              <a:rPr lang="en-GB" sz="3200" dirty="0">
                <a:hlinkClick r:id="rId4"/>
              </a:rPr>
              <a:t>Data Resources Channel</a:t>
            </a:r>
            <a:endParaRPr lang="en-GB" sz="3200" dirty="0"/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If you are on twitter you can share </a:t>
            </a:r>
            <a:r>
              <a:rPr lang="en-GB" sz="3200" dirty="0">
                <a:hlinkClick r:id="rId5"/>
              </a:rPr>
              <a:t>@</a:t>
            </a:r>
            <a:r>
              <a:rPr lang="en-GB" sz="3200" dirty="0" err="1">
                <a:hlinkClick r:id="rId5"/>
              </a:rPr>
              <a:t>datastorieshub</a:t>
            </a:r>
            <a:endParaRPr lang="en-GB" sz="3200" dirty="0"/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>
              <a:spcAft>
                <a:spcPts val="500"/>
              </a:spcAft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518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18588" y="2027238"/>
            <a:ext cx="3987800" cy="4311650"/>
          </a:xfrm>
        </p:spPr>
        <p:txBody>
          <a:bodyPr vert="horz" lIns="97548" tIns="48774" rIns="97548" bIns="48774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041" dirty="0">
                <a:solidFill>
                  <a:srgbClr val="0070C0"/>
                </a:solidFill>
              </a:rPr>
              <a:t>Extra Slides</a:t>
            </a:r>
          </a:p>
        </p:txBody>
      </p:sp>
      <p:pic>
        <p:nvPicPr>
          <p:cNvPr id="9" name="Content Placeholder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9FD8DBDC-E852-443D-9C2C-08FA8CBA5E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4502"/>
            <a:ext cx="7137400" cy="7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8429-2084-4856-A2AE-44CFD9EE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visuals – Let’s get some data for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50F90-3075-441E-8FA5-BDA30737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8" y="1208174"/>
            <a:ext cx="12242202" cy="2340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35732-6604-4E2D-A399-CD246DC4889B}"/>
              </a:ext>
            </a:extLst>
          </p:cNvPr>
          <p:cNvSpPr txBox="1"/>
          <p:nvPr/>
        </p:nvSpPr>
        <p:spPr>
          <a:xfrm>
            <a:off x="598002" y="3684619"/>
            <a:ext cx="4550070" cy="1051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Data</a:t>
            </a:r>
            <a:r>
              <a:rPr lang="en-GB" sz="2000" dirty="0"/>
              <a:t> on COVID </a:t>
            </a:r>
            <a:r>
              <a:rPr lang="en-GB" sz="2000" dirty="0" err="1"/>
              <a:t>hoaxism</a:t>
            </a:r>
            <a:endParaRPr lang="en-GB" sz="20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hlinkClick r:id="rId4"/>
              </a:rPr>
              <a:t>Rmd</a:t>
            </a:r>
            <a:r>
              <a:rPr lang="en-GB" sz="2000" dirty="0">
                <a:hlinkClick r:id="rId4"/>
              </a:rPr>
              <a:t> file with code for this lecture</a:t>
            </a:r>
            <a:endParaRPr lang="en-GB" sz="20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html file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776B2-03E7-4397-94ED-BDBDD011A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98" y="5450073"/>
            <a:ext cx="4281327" cy="283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1FFFC-EA0D-4F10-A75D-5CB2B3BB9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376" y="4268462"/>
            <a:ext cx="3626493" cy="3869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9B3E5-DC59-465E-A018-6E659AE7FB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279" y="5033459"/>
            <a:ext cx="2972836" cy="222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1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48F779-9867-454A-8ACD-0F1846187DC8}"/>
              </a:ext>
            </a:extLst>
          </p:cNvPr>
          <p:cNvSpPr txBox="1"/>
          <p:nvPr/>
        </p:nvSpPr>
        <p:spPr>
          <a:xfrm>
            <a:off x="1503554" y="1521050"/>
            <a:ext cx="115028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i="1" spc="300" dirty="0">
                <a:latin typeface="Garamond" panose="02020404030301010803" pitchFamily="18" charset="0"/>
                <a:cs typeface="Futura Medium" panose="020B0602020204020303" pitchFamily="34" charset="-79"/>
              </a:rPr>
              <a:t>The good, the bad, the ugly and how to make things better</a:t>
            </a:r>
            <a:endParaRPr lang="en-GB" sz="2800" i="0" dirty="0">
              <a:latin typeface="+mj-lt"/>
              <a:cs typeface="Palatino Linotyp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67DC24-B1D3-4BDA-BE2D-774EB7A5114D}"/>
              </a:ext>
            </a:extLst>
          </p:cNvPr>
          <p:cNvSpPr/>
          <p:nvPr/>
        </p:nvSpPr>
        <p:spPr>
          <a:xfrm>
            <a:off x="414664" y="444507"/>
            <a:ext cx="4451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+mj-lt"/>
                <a:cs typeface="Palatino Linotype"/>
              </a:rPr>
              <a:t>Plan for this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487AF-0915-4DA1-B2F1-B1B227E7BF5A}"/>
              </a:ext>
            </a:extLst>
          </p:cNvPr>
          <p:cNvSpPr txBox="1"/>
          <p:nvPr/>
        </p:nvSpPr>
        <p:spPr>
          <a:xfrm>
            <a:off x="1033272" y="2798064"/>
            <a:ext cx="10122408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Good data visualisations are a great way of telling a story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Let’s look at some examples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Let’s learn some R commands for visualisations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Let’s try to make some new visualisations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C33E0A1-2430-40C7-838A-3E310022FECD}"/>
              </a:ext>
            </a:extLst>
          </p:cNvPr>
          <p:cNvSpPr/>
          <p:nvPr/>
        </p:nvSpPr>
        <p:spPr>
          <a:xfrm>
            <a:off x="6503194" y="7863840"/>
            <a:ext cx="5989320" cy="950976"/>
          </a:xfrm>
          <a:prstGeom prst="wedgeRoundRectCallout">
            <a:avLst>
              <a:gd name="adj1" fmla="val -23667"/>
              <a:gd name="adj2" fmla="val -846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 part based on lecture notes by </a:t>
            </a:r>
            <a:r>
              <a:rPr lang="en-GB" dirty="0">
                <a:hlinkClick r:id="rId3"/>
              </a:rPr>
              <a:t>Richard Davies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07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4A8E-9F76-424E-9B99-3707E4D45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6" y="309281"/>
            <a:ext cx="12826538" cy="874695"/>
          </a:xfrm>
        </p:spPr>
        <p:txBody>
          <a:bodyPr/>
          <a:lstStyle/>
          <a:p>
            <a:r>
              <a:rPr lang="en-GB" dirty="0"/>
              <a:t>Scatter </a:t>
            </a:r>
            <a:r>
              <a:rPr lang="en-GB" dirty="0" err="1"/>
              <a:t>ggplot</a:t>
            </a:r>
            <a:r>
              <a:rPr lang="en-GB" dirty="0"/>
              <a:t>– The relationship between COVID </a:t>
            </a:r>
            <a:r>
              <a:rPr lang="en-GB" dirty="0" err="1"/>
              <a:t>hoaxism</a:t>
            </a:r>
            <a:r>
              <a:rPr lang="en-GB" dirty="0"/>
              <a:t> and deaths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49856-0DA4-4F6A-92AA-23B7B8F7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180" y="1259507"/>
            <a:ext cx="10197810" cy="72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9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A7C8-81B2-4973-A56B-18CEE504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twists to your scatter plot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D9517-3009-4E9E-913D-F28742E7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1012"/>
            <a:ext cx="13006388" cy="1328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59B90B-6DC1-435F-9F5A-920A267A7BBE}"/>
              </a:ext>
            </a:extLst>
          </p:cNvPr>
          <p:cNvSpPr txBox="1"/>
          <p:nvPr/>
        </p:nvSpPr>
        <p:spPr>
          <a:xfrm>
            <a:off x="265176" y="1606864"/>
            <a:ext cx="127412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400" dirty="0"/>
              <a:t>If </a:t>
            </a:r>
            <a:r>
              <a:rPr lang="en-GB" sz="2400" dirty="0" err="1"/>
              <a:t>hoaxism</a:t>
            </a:r>
            <a:r>
              <a:rPr lang="en-GB" sz="2400" dirty="0"/>
              <a:t> causes deaths we might expect this to be worse in more densely populated regions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5B7235C-AC4A-4786-979B-81EE7114179C}"/>
              </a:ext>
            </a:extLst>
          </p:cNvPr>
          <p:cNvSpPr/>
          <p:nvPr/>
        </p:nvSpPr>
        <p:spPr>
          <a:xfrm>
            <a:off x="4581144" y="3904488"/>
            <a:ext cx="6053328" cy="1061051"/>
          </a:xfrm>
          <a:prstGeom prst="wedgeRoundRectCallout">
            <a:avLst>
              <a:gd name="adj1" fmla="val 17082"/>
              <a:gd name="adj2" fmla="val -994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Creating quartile bins of the population density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AD8B8-A829-4404-A58F-44DE91CA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96" y="5590573"/>
            <a:ext cx="11674058" cy="31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88625-E14F-4702-8BD0-18BA24CFC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0" y="1200822"/>
            <a:ext cx="10456829" cy="7535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42FB2-4D72-4C7A-A3CC-DFCAB5F5DA61}"/>
              </a:ext>
            </a:extLst>
          </p:cNvPr>
          <p:cNvSpPr txBox="1"/>
          <p:nvPr/>
        </p:nvSpPr>
        <p:spPr>
          <a:xfrm>
            <a:off x="937549" y="451413"/>
            <a:ext cx="108223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3600" dirty="0"/>
              <a:t>A lot more story with very little more code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AD346E4-E564-4301-86CD-2617D4A070EB}"/>
              </a:ext>
            </a:extLst>
          </p:cNvPr>
          <p:cNvSpPr/>
          <p:nvPr/>
        </p:nvSpPr>
        <p:spPr>
          <a:xfrm>
            <a:off x="6348713" y="1886673"/>
            <a:ext cx="2660168" cy="486137"/>
          </a:xfrm>
          <a:prstGeom prst="wedgeRoundRectCallout">
            <a:avLst>
              <a:gd name="adj1" fmla="val -75344"/>
              <a:gd name="adj2" fmla="val -984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That’s all</a:t>
            </a:r>
          </a:p>
        </p:txBody>
      </p:sp>
    </p:spTree>
    <p:extLst>
      <p:ext uri="{BB962C8B-B14F-4D97-AF65-F5344CB8AC3E}">
        <p14:creationId xmlns:p14="http://schemas.microsoft.com/office/powerpoint/2010/main" val="321913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01BE-92F0-44D2-AB1E-3B80CEBC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figures great?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A4671-B887-4F4A-84F2-798F7BAAD3FC}"/>
              </a:ext>
            </a:extLst>
          </p:cNvPr>
          <p:cNvSpPr txBox="1"/>
          <p:nvPr/>
        </p:nvSpPr>
        <p:spPr>
          <a:xfrm>
            <a:off x="2272937" y="1286385"/>
            <a:ext cx="76461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800" dirty="0"/>
              <a:t>Attentive vs Pre-attentive processing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672984E-A675-443D-83DD-CFCE60B4B37E}"/>
              </a:ext>
            </a:extLst>
          </p:cNvPr>
          <p:cNvSpPr/>
          <p:nvPr/>
        </p:nvSpPr>
        <p:spPr>
          <a:xfrm>
            <a:off x="216135" y="2352094"/>
            <a:ext cx="6872641" cy="1210491"/>
          </a:xfrm>
          <a:prstGeom prst="wedgeRoundRectCallout">
            <a:avLst>
              <a:gd name="adj1" fmla="val -31327"/>
              <a:gd name="adj2" fmla="val -849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often does the number 3 occur?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011C0-CDAD-4509-A04F-4FE238C80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096" y="2277089"/>
            <a:ext cx="5111932" cy="1595823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0D088F35-AFE2-4AAF-A9F7-81CA3776BCAB}"/>
              </a:ext>
            </a:extLst>
          </p:cNvPr>
          <p:cNvSpPr/>
          <p:nvPr/>
        </p:nvSpPr>
        <p:spPr>
          <a:xfrm>
            <a:off x="7828418" y="3899225"/>
            <a:ext cx="4315823" cy="1167743"/>
          </a:xfrm>
          <a:prstGeom prst="upArrow">
            <a:avLst>
              <a:gd name="adj1" fmla="val 100000"/>
              <a:gd name="adj2" fmla="val 4151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en-GB" sz="2000" dirty="0"/>
              <a:t>Attentive processing (serial)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A728CC-D21F-449F-97E0-90C5DDFA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77" y="6575786"/>
            <a:ext cx="5125422" cy="1700574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0B2D017E-AC2E-48FC-AD7A-8E111A11B268}"/>
              </a:ext>
            </a:extLst>
          </p:cNvPr>
          <p:cNvSpPr/>
          <p:nvPr/>
        </p:nvSpPr>
        <p:spPr>
          <a:xfrm>
            <a:off x="1408396" y="5434733"/>
            <a:ext cx="4249783" cy="1182778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en-GB" sz="2000" dirty="0"/>
              <a:t>Pre-attentive processing (parallel)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BCAA6-E43E-4E02-9D29-AAF3425CE48D}"/>
              </a:ext>
            </a:extLst>
          </p:cNvPr>
          <p:cNvSpPr txBox="1"/>
          <p:nvPr/>
        </p:nvSpPr>
        <p:spPr>
          <a:xfrm>
            <a:off x="6997335" y="6874444"/>
            <a:ext cx="5843453" cy="987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Pre-attentive processing is quicker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We can also already be misled before we even start to think</a:t>
            </a:r>
          </a:p>
        </p:txBody>
      </p:sp>
    </p:spTree>
    <p:extLst>
      <p:ext uri="{BB962C8B-B14F-4D97-AF65-F5344CB8AC3E}">
        <p14:creationId xmlns:p14="http://schemas.microsoft.com/office/powerpoint/2010/main" val="1900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E0C4887-0952-4526-8A17-2627DD05B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1" y="0"/>
            <a:ext cx="10500299" cy="9752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35031-9662-4735-8B25-44105813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639" y="441697"/>
            <a:ext cx="12242201" cy="874695"/>
          </a:xfrm>
        </p:spPr>
        <p:txBody>
          <a:bodyPr/>
          <a:lstStyle/>
          <a:p>
            <a:r>
              <a:rPr lang="en-GB" b="1" dirty="0">
                <a:solidFill>
                  <a:srgbClr val="282828"/>
                </a:solidFill>
              </a:rPr>
              <a:t>One of the greatest data story visualisations of all time:  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6F22126-2AE8-4518-B8B9-10EBD7D2EF3D}"/>
              </a:ext>
            </a:extLst>
          </p:cNvPr>
          <p:cNvSpPr/>
          <p:nvPr/>
        </p:nvSpPr>
        <p:spPr>
          <a:xfrm>
            <a:off x="3072384" y="7232904"/>
            <a:ext cx="8083296" cy="1911096"/>
          </a:xfrm>
          <a:prstGeom prst="wedgeRoundRectCallout">
            <a:avLst>
              <a:gd name="adj1" fmla="val -14206"/>
              <a:gd name="adj2" fmla="val -68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In 1855 John Snow was tracing Soho Cholera outbreak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Correctly identified contaminated water as reason for decease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Convinced people with this figure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Changed city planning and sanitation</a:t>
            </a:r>
          </a:p>
          <a:p>
            <a:r>
              <a:rPr lang="en-GB" sz="2000" dirty="0"/>
              <a:t>More </a:t>
            </a:r>
            <a:r>
              <a:rPr lang="en-GB" sz="2000" dirty="0">
                <a:hlinkClick r:id="rId3"/>
              </a:rPr>
              <a:t>here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4C69-41F4-4BF1-815E-0905856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 - What can go wrong?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CC019-9CCC-41D4-8BE6-F989E9B1C8F8}"/>
              </a:ext>
            </a:extLst>
          </p:cNvPr>
          <p:cNvSpPr txBox="1"/>
          <p:nvPr/>
        </p:nvSpPr>
        <p:spPr>
          <a:xfrm>
            <a:off x="484632" y="1426464"/>
            <a:ext cx="8567928" cy="67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Deliberate misleading</a:t>
            </a:r>
          </a:p>
          <a:p>
            <a:pPr>
              <a:spcAft>
                <a:spcPts val="500"/>
              </a:spcAft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1AE5D-01D9-4E24-9EAC-B5B6E7146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493" y="1969783"/>
            <a:ext cx="5195484" cy="5812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89F03-A3C7-4CC3-86AB-8BDC03C96B9A}"/>
              </a:ext>
            </a:extLst>
          </p:cNvPr>
          <p:cNvSpPr txBox="1"/>
          <p:nvPr/>
        </p:nvSpPr>
        <p:spPr>
          <a:xfrm>
            <a:off x="5768582" y="8017772"/>
            <a:ext cx="11156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More </a:t>
            </a:r>
            <a:r>
              <a:rPr lang="en-GB" sz="2000" dirty="0">
                <a:hlinkClick r:id="rId3"/>
              </a:rPr>
              <a:t>here</a:t>
            </a:r>
            <a:endParaRPr lang="en-GB" sz="20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B4C9CA3-D721-42F4-B8D6-BCFA941C8F93}"/>
              </a:ext>
            </a:extLst>
          </p:cNvPr>
          <p:cNvSpPr/>
          <p:nvPr/>
        </p:nvSpPr>
        <p:spPr>
          <a:xfrm>
            <a:off x="777240" y="4507992"/>
            <a:ext cx="3721608" cy="1795363"/>
          </a:xfrm>
          <a:prstGeom prst="wedgeRoundRectCallout">
            <a:avLst>
              <a:gd name="adj1" fmla="val 74744"/>
              <a:gd name="adj2" fmla="val 151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Pretending prices have come down when they haven’t</a:t>
            </a:r>
          </a:p>
        </p:txBody>
      </p:sp>
    </p:spTree>
    <p:extLst>
      <p:ext uri="{BB962C8B-B14F-4D97-AF65-F5344CB8AC3E}">
        <p14:creationId xmlns:p14="http://schemas.microsoft.com/office/powerpoint/2010/main" val="1758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4C69-41F4-4BF1-815E-0905856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 - What can go wrong?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CC019-9CCC-41D4-8BE6-F989E9B1C8F8}"/>
              </a:ext>
            </a:extLst>
          </p:cNvPr>
          <p:cNvSpPr txBox="1"/>
          <p:nvPr/>
        </p:nvSpPr>
        <p:spPr>
          <a:xfrm>
            <a:off x="484632" y="1426464"/>
            <a:ext cx="8567928" cy="67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Deliberate misleading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Incompetence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89F03-A3C7-4CC3-86AB-8BDC03C96B9A}"/>
              </a:ext>
            </a:extLst>
          </p:cNvPr>
          <p:cNvSpPr txBox="1"/>
          <p:nvPr/>
        </p:nvSpPr>
        <p:spPr>
          <a:xfrm>
            <a:off x="8584934" y="8171660"/>
            <a:ext cx="111569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More </a:t>
            </a:r>
            <a:r>
              <a:rPr lang="en-GB" sz="2000" dirty="0">
                <a:hlinkClick r:id="rId2"/>
              </a:rPr>
              <a:t>here</a:t>
            </a:r>
            <a:endParaRPr lang="en-GB" sz="20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B4C9CA3-D721-42F4-B8D6-BCFA941C8F93}"/>
              </a:ext>
            </a:extLst>
          </p:cNvPr>
          <p:cNvSpPr/>
          <p:nvPr/>
        </p:nvSpPr>
        <p:spPr>
          <a:xfrm>
            <a:off x="897427" y="6897093"/>
            <a:ext cx="5605272" cy="1795363"/>
          </a:xfrm>
          <a:prstGeom prst="wedgeRoundRectCallout">
            <a:avLst>
              <a:gd name="adj1" fmla="val 28251"/>
              <a:gd name="adj2" fmla="val -806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Figure seems to tell the story that COVID situation hasn’t changed much (when it has)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5E968-AAE7-4DC3-9F83-A39A0AF3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455" y="1636776"/>
            <a:ext cx="8290919" cy="474062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6CE53A0-3018-42A8-A89E-1C94DBFA7F5E}"/>
              </a:ext>
            </a:extLst>
          </p:cNvPr>
          <p:cNvSpPr/>
          <p:nvPr/>
        </p:nvSpPr>
        <p:spPr>
          <a:xfrm>
            <a:off x="5402371" y="949438"/>
            <a:ext cx="2049989" cy="743741"/>
          </a:xfrm>
          <a:prstGeom prst="wedgeRoundRectCallout">
            <a:avLst>
              <a:gd name="adj1" fmla="val 6841"/>
              <a:gd name="adj2" fmla="val 755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July 2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27293A-7EFA-4B7D-AD23-9A3494F0E8F5}"/>
              </a:ext>
            </a:extLst>
          </p:cNvPr>
          <p:cNvSpPr/>
          <p:nvPr/>
        </p:nvSpPr>
        <p:spPr>
          <a:xfrm>
            <a:off x="8445977" y="933350"/>
            <a:ext cx="2049989" cy="743741"/>
          </a:xfrm>
          <a:prstGeom prst="wedgeRoundRectCallout">
            <a:avLst>
              <a:gd name="adj1" fmla="val 6841"/>
              <a:gd name="adj2" fmla="val 755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July 17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9A8D777-E567-4C2B-BF19-ED322C927D05}"/>
              </a:ext>
            </a:extLst>
          </p:cNvPr>
          <p:cNvSpPr/>
          <p:nvPr/>
        </p:nvSpPr>
        <p:spPr>
          <a:xfrm>
            <a:off x="6630737" y="96253"/>
            <a:ext cx="4406231" cy="594609"/>
          </a:xfrm>
          <a:prstGeom prst="wedgeRoundRectCallout">
            <a:avLst>
              <a:gd name="adj1" fmla="val -23988"/>
              <a:gd name="adj2" fmla="val 210886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From the US State of Georgia</a:t>
            </a:r>
          </a:p>
        </p:txBody>
      </p:sp>
    </p:spTree>
    <p:extLst>
      <p:ext uri="{BB962C8B-B14F-4D97-AF65-F5344CB8AC3E}">
        <p14:creationId xmlns:p14="http://schemas.microsoft.com/office/powerpoint/2010/main" val="413400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B29B8E7-0129-4347-BFE6-E83FEFB5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536" y="991952"/>
            <a:ext cx="8137010" cy="5890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BB4C69-41F4-4BF1-815E-0905856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 - What can go wrong?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CC019-9CCC-41D4-8BE6-F989E9B1C8F8}"/>
              </a:ext>
            </a:extLst>
          </p:cNvPr>
          <p:cNvSpPr txBox="1"/>
          <p:nvPr/>
        </p:nvSpPr>
        <p:spPr>
          <a:xfrm>
            <a:off x="484632" y="1426464"/>
            <a:ext cx="856792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Deliberately misleading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B4C9CA3-D721-42F4-B8D6-BCFA941C8F93}"/>
              </a:ext>
            </a:extLst>
          </p:cNvPr>
          <p:cNvSpPr/>
          <p:nvPr/>
        </p:nvSpPr>
        <p:spPr>
          <a:xfrm>
            <a:off x="295060" y="7404274"/>
            <a:ext cx="8428316" cy="1315229"/>
          </a:xfrm>
          <a:prstGeom prst="wedgeRoundRectCallout">
            <a:avLst>
              <a:gd name="adj1" fmla="val 28251"/>
              <a:gd name="adj2" fmla="val -806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Pretending that something is a bigger deal (when it isn’t)</a:t>
            </a:r>
          </a:p>
        </p:txBody>
      </p:sp>
    </p:spTree>
    <p:extLst>
      <p:ext uri="{BB962C8B-B14F-4D97-AF65-F5344CB8AC3E}">
        <p14:creationId xmlns:p14="http://schemas.microsoft.com/office/powerpoint/2010/main" val="346781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EE20-2BA6-478D-99EB-0911BA3D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bad – What can go wrong?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9760B68-5B25-435C-9A84-1E368278B1B0}"/>
              </a:ext>
            </a:extLst>
          </p:cNvPr>
          <p:cNvSpPr/>
          <p:nvPr/>
        </p:nvSpPr>
        <p:spPr>
          <a:xfrm>
            <a:off x="9052560" y="1819656"/>
            <a:ext cx="3247084" cy="1632903"/>
          </a:xfrm>
          <a:prstGeom prst="wedgeRoundRectCallout">
            <a:avLst>
              <a:gd name="adj1" fmla="val -74254"/>
              <a:gd name="adj2" fmla="val -442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Looks like the Philippines are doing best?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19E8F-275A-43A6-847C-EB97EA8A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59" y="848614"/>
            <a:ext cx="7649023" cy="4027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E7EDA-CD1F-4FA1-940F-1D9C2033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93" y="4876006"/>
            <a:ext cx="5443362" cy="460818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6DB0C-B90F-4816-84A0-04AFFFC076B9}"/>
              </a:ext>
            </a:extLst>
          </p:cNvPr>
          <p:cNvSpPr/>
          <p:nvPr/>
        </p:nvSpPr>
        <p:spPr>
          <a:xfrm>
            <a:off x="9376716" y="5657088"/>
            <a:ext cx="3247084" cy="1632903"/>
          </a:xfrm>
          <a:prstGeom prst="wedgeRoundRectCallout">
            <a:avLst>
              <a:gd name="adj1" fmla="val -75662"/>
              <a:gd name="adj2" fmla="val -274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might be a better way (more discussion </a:t>
            </a:r>
            <a:r>
              <a:rPr lang="en-GB" dirty="0">
                <a:hlinkClick r:id="rId4"/>
              </a:rPr>
              <a:t>here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39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6421-D475-40D6-AA72-0476C5D4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Un-necessary clutter: The case of texture..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5EA48-0227-4F7A-8D0C-9067A667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19" y="2170528"/>
            <a:ext cx="4744112" cy="2705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FCA47-FC76-40D0-946B-9A82E197D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367" y="5936110"/>
            <a:ext cx="5598416" cy="27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B_PowerpointTemplate_v2">
      <a:dk1>
        <a:srgbClr val="4F535A"/>
      </a:dk1>
      <a:lt1>
        <a:srgbClr val="FFFFFF"/>
      </a:lt1>
      <a:dk2>
        <a:srgbClr val="4F535A"/>
      </a:dk2>
      <a:lt2>
        <a:srgbClr val="ED1941"/>
      </a:lt2>
      <a:accent1>
        <a:srgbClr val="0080C6"/>
      </a:accent1>
      <a:accent2>
        <a:srgbClr val="577C96"/>
      </a:accent2>
      <a:accent3>
        <a:srgbClr val="14B1E7"/>
      </a:accent3>
      <a:accent4>
        <a:srgbClr val="2DBBAA"/>
      </a:accent4>
      <a:accent5>
        <a:srgbClr val="787E83"/>
      </a:accent5>
      <a:accent6>
        <a:srgbClr val="D8E0E6"/>
      </a:accent6>
      <a:hlink>
        <a:srgbClr val="4F535A"/>
      </a:hlink>
      <a:folHlink>
        <a:srgbClr val="4F535A"/>
      </a:folHlink>
    </a:clrScheme>
    <a:fontScheme name="Ralfs favourite">
      <a:majorFont>
        <a:latin typeface="Abadi"/>
        <a:ea typeface=""/>
        <a:cs typeface=""/>
      </a:majorFont>
      <a:minorFont>
        <a:latin typeface="Abad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284400" indent="-284400">
          <a:spcAft>
            <a:spcPts val="500"/>
          </a:spcAft>
          <a:buFont typeface="Arial" charset="0"/>
          <a:buChar char="•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13 Template June 2016.pptx" id="{AF4AD10F-F82D-4741-BCCC-BB2A30134D91}" vid="{CBEE5FA9-142D-4B74-95BE-9F5B6D5150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549</Words>
  <Application>Microsoft Office PowerPoint</Application>
  <PresentationFormat>Custom</PresentationFormat>
  <Paragraphs>101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.AppleSystemUIFont</vt:lpstr>
      <vt:lpstr>.HelveticaNeueDeskInterface-Regular</vt:lpstr>
      <vt:lpstr>Abadi</vt:lpstr>
      <vt:lpstr>Arial</vt:lpstr>
      <vt:lpstr>Calibri</vt:lpstr>
      <vt:lpstr>Garamond</vt:lpstr>
      <vt:lpstr>Times New Roman</vt:lpstr>
      <vt:lpstr>Wingdings</vt:lpstr>
      <vt:lpstr>Office Theme</vt:lpstr>
      <vt:lpstr>Visions  – Often the simplest way to tell a story is a picture </vt:lpstr>
      <vt:lpstr>PowerPoint Presentation</vt:lpstr>
      <vt:lpstr>Why are figures great?</vt:lpstr>
      <vt:lpstr>One of the greatest data story visualisations of all time:  </vt:lpstr>
      <vt:lpstr>The bad - What can go wrong?</vt:lpstr>
      <vt:lpstr>The bad - What can go wrong?</vt:lpstr>
      <vt:lpstr>The bad - What can go wrong?</vt:lpstr>
      <vt:lpstr>The bad – What can go wrong?</vt:lpstr>
      <vt:lpstr>Un-necessary clutter: The case of texture..</vt:lpstr>
      <vt:lpstr>Showing the data…..</vt:lpstr>
      <vt:lpstr>3 dimensions</vt:lpstr>
      <vt:lpstr>Spagghetti…..</vt:lpstr>
      <vt:lpstr>…and pie</vt:lpstr>
      <vt:lpstr>The bad – What can go wrong?</vt:lpstr>
      <vt:lpstr>Some principles</vt:lpstr>
      <vt:lpstr>More visions (check here) </vt:lpstr>
      <vt:lpstr>Takeaways</vt:lpstr>
      <vt:lpstr>Extra Slides</vt:lpstr>
      <vt:lpstr>R visuals – Let’s get some data for examples</vt:lpstr>
      <vt:lpstr>Scatter ggplot– The relationship between COVID hoaxism and deaths</vt:lpstr>
      <vt:lpstr>Adding twists to your scatter plot story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Martin, Ralf</dc:creator>
  <cp:lastModifiedBy>Ralf Martin</cp:lastModifiedBy>
  <cp:revision>212</cp:revision>
  <dcterms:created xsi:type="dcterms:W3CDTF">2020-09-13T09:08:16Z</dcterms:created>
  <dcterms:modified xsi:type="dcterms:W3CDTF">2021-11-29T10:30:10Z</dcterms:modified>
</cp:coreProperties>
</file>