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31"/>
  </p:notesMasterIdLst>
  <p:sldIdLst>
    <p:sldId id="316" r:id="rId2"/>
    <p:sldId id="318" r:id="rId3"/>
    <p:sldId id="413" r:id="rId4"/>
    <p:sldId id="390" r:id="rId5"/>
    <p:sldId id="389" r:id="rId6"/>
    <p:sldId id="391" r:id="rId7"/>
    <p:sldId id="392" r:id="rId8"/>
    <p:sldId id="404" r:id="rId9"/>
    <p:sldId id="393" r:id="rId10"/>
    <p:sldId id="395" r:id="rId11"/>
    <p:sldId id="394" r:id="rId12"/>
    <p:sldId id="401" r:id="rId13"/>
    <p:sldId id="397" r:id="rId14"/>
    <p:sldId id="400" r:id="rId15"/>
    <p:sldId id="405" r:id="rId16"/>
    <p:sldId id="403" r:id="rId17"/>
    <p:sldId id="402" r:id="rId18"/>
    <p:sldId id="414" r:id="rId19"/>
    <p:sldId id="407" r:id="rId20"/>
    <p:sldId id="408" r:id="rId21"/>
    <p:sldId id="409" r:id="rId22"/>
    <p:sldId id="281" r:id="rId23"/>
    <p:sldId id="399" r:id="rId24"/>
    <p:sldId id="410" r:id="rId25"/>
    <p:sldId id="398" r:id="rId26"/>
    <p:sldId id="411" r:id="rId27"/>
    <p:sldId id="412" r:id="rId28"/>
    <p:sldId id="406" r:id="rId29"/>
    <p:sldId id="396" r:id="rId30"/>
  </p:sldIdLst>
  <p:sldSz cx="13006388" cy="9752013"/>
  <p:notesSz cx="6858000" cy="9144000"/>
  <p:defaultTextStyle>
    <a:defPPr>
      <a:defRPr lang="en-US"/>
    </a:defPPr>
    <a:lvl1pPr marL="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256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1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C6"/>
    <a:srgbClr val="282828"/>
    <a:srgbClr val="D8E0E6"/>
    <a:srgbClr val="F3F6F8"/>
    <a:srgbClr val="AFDFEC"/>
    <a:srgbClr val="5BC8EE"/>
    <a:srgbClr val="FFDA22"/>
    <a:srgbClr val="85888D"/>
    <a:srgbClr val="31C5B9"/>
    <a:srgbClr val="4DA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16" autoAdjust="0"/>
    <p:restoredTop sz="96696"/>
  </p:normalViewPr>
  <p:slideViewPr>
    <p:cSldViewPr snapToGrid="0" snapToObjects="1">
      <p:cViewPr varScale="1">
        <p:scale>
          <a:sx n="86" d="100"/>
          <a:sy n="86" d="100"/>
        </p:scale>
        <p:origin x="1430" y="67"/>
      </p:cViewPr>
      <p:guideLst>
        <p:guide orient="horz" pos="3071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2FE346-E604-1B4E-9B2B-E45689E64B9A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3BD7F-CC90-B745-910D-0DE8F44E1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5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1pPr>
    <a:lvl2pPr marL="65128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2pPr>
    <a:lvl3pPr marL="1302563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3pPr>
    <a:lvl4pPr marL="1953844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4pPr>
    <a:lvl5pPr marL="2605126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5pPr>
    <a:lvl6pPr marL="3256407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6pPr>
    <a:lvl7pPr marL="3907688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7pPr>
    <a:lvl8pPr marL="4558970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8pPr>
    <a:lvl9pPr marL="5210251" algn="l" defTabSz="1302563" rtl="0" eaLnBrk="1" latinLnBrk="0" hangingPunct="1">
      <a:defRPr sz="170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i="1">
                <a:solidFill>
                  <a:srgbClr val="6E6E6F"/>
                </a:solidFill>
                <a:latin typeface="Verdana" charset="0"/>
                <a:ea typeface="ＭＳ Ｐゴシック" charset="0"/>
                <a:cs typeface="Times New Roman" charset="0"/>
              </a:defRPr>
            </a:lvl1pPr>
            <a:lvl2pPr marL="742950" indent="-28575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2pPr>
            <a:lvl3pPr marL="11430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3pPr>
            <a:lvl4pPr marL="16002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4pPr>
            <a:lvl5pPr marL="2057400" indent="-228600" eaLnBrk="0" hangingPunct="0"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rgbClr val="6E6E6F"/>
                </a:solidFill>
                <a:latin typeface="Verdana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BF0C523F-A065-A747-BC42-4070F4922065}" type="slidenum">
              <a:rPr lang="en-GB" sz="1200" i="0">
                <a:solidFill>
                  <a:schemeClr val="tx1"/>
                </a:solidFill>
                <a:latin typeface="Times New Roman" charset="0"/>
              </a:rPr>
              <a:pPr eaLnBrk="1" hangingPunct="1"/>
              <a:t>2</a:t>
            </a:fld>
            <a:endParaRPr lang="en-GB" sz="1200" i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728663"/>
            <a:ext cx="5014913" cy="3762375"/>
          </a:xfrm>
          <a:prstGeom prst="rect">
            <a:avLst/>
          </a:prstGeom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3763" y="4727575"/>
            <a:ext cx="4994275" cy="4468813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134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7" y="3503387"/>
            <a:ext cx="7327751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5315" y="7221247"/>
            <a:ext cx="1879200" cy="21538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363"/>
            <a:ext cx="2426400" cy="58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0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12241906" cy="6931843"/>
          </a:xfrm>
        </p:spPr>
        <p:txBody>
          <a:bodyPr>
            <a:noAutofit/>
          </a:bodyPr>
          <a:lstStyle>
            <a:lvl1pPr marL="291600" indent="-291600">
              <a:lnSpc>
                <a:spcPts val="3600"/>
              </a:lnSpc>
              <a:defRPr sz="2800"/>
            </a:lvl1pPr>
            <a:lvl2pPr marL="657225" indent="-291600">
              <a:lnSpc>
                <a:spcPts val="3600"/>
              </a:lnSpc>
              <a:tabLst/>
              <a:defRPr sz="2800"/>
            </a:lvl2pPr>
            <a:lvl3pPr>
              <a:lnSpc>
                <a:spcPts val="3600"/>
              </a:lnSpc>
              <a:defRPr sz="2800"/>
            </a:lvl3pPr>
            <a:lvl4pPr>
              <a:lnSpc>
                <a:spcPts val="3600"/>
              </a:lnSpc>
              <a:defRPr sz="2800"/>
            </a:lvl4pPr>
            <a:lvl5pPr>
              <a:lnSpc>
                <a:spcPts val="3600"/>
              </a:lnSpc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75952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74695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3807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>
              <a:latin typeface="Abadi" panose="020B06040201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576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1224190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latin typeface="Abadi" panose="020B0604020104020204" pitchFamily="34" charset="0"/>
              </a:defRPr>
            </a:lvl1pPr>
            <a:lvl2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>
                <a:latin typeface="Abadi" panose="020B0604020104020204" pitchFamily="34" charset="0"/>
              </a:defRPr>
            </a:lvl2pPr>
            <a:lvl3pPr marL="6588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tabLst/>
              <a:defRPr sz="2800">
                <a:latin typeface="Abadi" panose="020B0604020104020204" pitchFamily="34" charset="0"/>
              </a:defRPr>
            </a:lvl3pPr>
            <a:lvl4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>
                <a:latin typeface="Abadi" panose="020B0604020104020204" pitchFamily="34" charset="0"/>
              </a:defRPr>
            </a:lvl4pPr>
            <a:lvl5pPr>
              <a:lnSpc>
                <a:spcPts val="3600"/>
              </a:lnSpc>
              <a:spcAft>
                <a:spcPts val="800"/>
              </a:spcAft>
              <a:defRPr sz="2800">
                <a:latin typeface="Abadi" panose="020B0604020104020204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  <a:latin typeface="Abadi" panose="020B0604020104020204" pitchFamily="34" charset="0"/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113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, text 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4458181" y="3806142"/>
            <a:ext cx="4144102" cy="4927894"/>
          </a:xfrm>
          <a:prstGeom prst="rect">
            <a:avLst/>
          </a:prstGeom>
          <a:solidFill>
            <a:srgbClr val="E6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494000"/>
            <a:ext cx="8611929" cy="2205732"/>
          </a:xfrm>
        </p:spPr>
        <p:txBody>
          <a:bodyPr>
            <a:spAutoFit/>
          </a:bodyPr>
          <a:lstStyle>
            <a:lvl1pPr marL="0" indent="0">
              <a:lnSpc>
                <a:spcPts val="2800"/>
              </a:lnSpc>
              <a:spcAft>
                <a:spcPts val="800"/>
              </a:spcAft>
              <a:buNone/>
              <a:defRPr sz="2000"/>
            </a:lvl1pPr>
            <a:lvl2pPr marL="230400" indent="-230400">
              <a:lnSpc>
                <a:spcPts val="2800"/>
              </a:lnSpc>
              <a:spcAft>
                <a:spcPts val="800"/>
              </a:spcAft>
              <a:buFont typeface="Arial" charset="0"/>
              <a:buChar char="•"/>
              <a:defRPr sz="2000"/>
            </a:lvl2pPr>
            <a:lvl3pPr marL="460800" indent="-230400">
              <a:lnSpc>
                <a:spcPts val="28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0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80988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458181" y="3272962"/>
            <a:ext cx="414471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02283" y="3272962"/>
            <a:ext cx="4077193" cy="533180"/>
          </a:xfrm>
          <a:solidFill>
            <a:schemeClr val="accent1"/>
          </a:solidFill>
        </p:spPr>
        <p:txBody>
          <a:bodyPr lIns="158400"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20941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629953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8731096" y="3884193"/>
            <a:ext cx="3948380" cy="4684064"/>
          </a:xfrm>
        </p:spPr>
        <p:txBody>
          <a:bodyPr/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1800" b="1"/>
            </a:lvl1pPr>
            <a:lvl2pPr marL="11113" indent="0">
              <a:lnSpc>
                <a:spcPts val="2600"/>
              </a:lnSpc>
              <a:spcAft>
                <a:spcPts val="800"/>
              </a:spcAft>
              <a:buNone/>
              <a:tabLst/>
              <a:defRPr sz="1800"/>
            </a:lvl2pPr>
            <a:lvl3pPr marL="234000" indent="-234000">
              <a:lnSpc>
                <a:spcPts val="2600"/>
              </a:lnSpc>
              <a:spcAft>
                <a:spcPts val="800"/>
              </a:spcAft>
              <a:buFont typeface=".AppleSystemUIFont" charset="-120"/>
              <a:buChar char="-"/>
              <a:defRPr sz="1800"/>
            </a:lvl3pPr>
            <a:lvl4pPr marL="468000" indent="-234000">
              <a:lnSpc>
                <a:spcPts val="2600"/>
              </a:lnSpc>
              <a:spcAft>
                <a:spcPts val="800"/>
              </a:spcAft>
              <a:buFont typeface="Arial" charset="0"/>
              <a:buChar char="•"/>
              <a:tabLst/>
              <a:defRPr sz="1800"/>
            </a:lvl4pPr>
            <a:lvl5pPr marL="702000" indent="-234000">
              <a:lnSpc>
                <a:spcPts val="2600"/>
              </a:lnSpc>
              <a:spcAft>
                <a:spcPts val="800"/>
              </a:spcAft>
              <a:buFont typeface="Wingdings" charset="2"/>
              <a:buChar char="§"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80988" y="8734036"/>
            <a:ext cx="12298488" cy="0"/>
          </a:xfrm>
          <a:prstGeom prst="line">
            <a:avLst/>
          </a:prstGeom>
          <a:ln w="3175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090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7118064" y="1688050"/>
            <a:ext cx="5417317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532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1688050"/>
            <a:ext cx="6100224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6573998" y="1767812"/>
            <a:ext cx="6049508" cy="697107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86994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013206"/>
            <a:ext cx="12242808" cy="7725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8322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0990" y="1774770"/>
            <a:ext cx="6058799" cy="380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6560990" y="5937813"/>
            <a:ext cx="5928094" cy="2682080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77683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601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5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470550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59499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648448" y="1774770"/>
            <a:ext cx="2975058" cy="2253533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9"/>
          </p:nvPr>
        </p:nvSpPr>
        <p:spPr>
          <a:xfrm>
            <a:off x="3470550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8" name="Content Placeholder 2"/>
          <p:cNvSpPr>
            <a:spLocks noGrp="1"/>
          </p:cNvSpPr>
          <p:nvPr>
            <p:ph idx="20"/>
          </p:nvPr>
        </p:nvSpPr>
        <p:spPr>
          <a:xfrm>
            <a:off x="6559499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9" name="Content Placeholder 2"/>
          <p:cNvSpPr>
            <a:spLocks noGrp="1"/>
          </p:cNvSpPr>
          <p:nvPr>
            <p:ph idx="21"/>
          </p:nvPr>
        </p:nvSpPr>
        <p:spPr>
          <a:xfrm>
            <a:off x="9648448" y="4467828"/>
            <a:ext cx="2975060" cy="3923818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82417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coloured 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0686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8116" y="407091"/>
            <a:ext cx="2426400" cy="583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34" y="3303926"/>
            <a:ext cx="5305716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7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8047641"/>
          </a:xfrm>
        </p:spPr>
        <p:txBody>
          <a:bodyPr anchor="ctr"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049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8574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hite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7609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12243600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2187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2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91717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3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565609" y="3815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1600" y="381599"/>
            <a:ext cx="6058799" cy="83592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565609" y="4640399"/>
            <a:ext cx="6058799" cy="4100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79181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198"/>
            <a:ext cx="12242808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12242202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5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2 images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1"/>
            <a:ext cx="6058800" cy="7210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7212224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564999" y="8539021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341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565000" y="1141201"/>
            <a:ext cx="6058800" cy="335229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6058800" cy="683802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565000" y="4627113"/>
            <a:ext cx="6058800" cy="3352116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81598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564999" y="8197209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564999" y="8568575"/>
            <a:ext cx="6058801" cy="454025"/>
          </a:xfrm>
        </p:spPr>
        <p:txBody>
          <a:bodyPr/>
          <a:lstStyle>
            <a:lvl1pPr marL="0" indent="0">
              <a:lnSpc>
                <a:spcPts val="2600"/>
              </a:lnSpc>
              <a:buNone/>
              <a:defRPr sz="20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8311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y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38200" y="1141199"/>
            <a:ext cx="3585600" cy="5192172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81599" y="1141200"/>
            <a:ext cx="3585600" cy="44316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38200" y="6462000"/>
            <a:ext cx="3585600" cy="227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81599" y="5702400"/>
            <a:ext cx="3585600" cy="30384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085497" y="1141201"/>
            <a:ext cx="4820400" cy="367199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4085497" y="4942800"/>
            <a:ext cx="4820400" cy="37980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25421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- coloured 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80250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03926"/>
            <a:ext cx="5284147" cy="6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42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266827" y="1434162"/>
            <a:ext cx="10648788" cy="6279608"/>
          </a:xfrm>
        </p:spPr>
        <p:txBody>
          <a:bodyPr anchor="ctr"/>
          <a:lstStyle>
            <a:lvl1pPr marL="230188" indent="-219075">
              <a:lnSpc>
                <a:spcPts val="6000"/>
              </a:lnSpc>
              <a:spcAft>
                <a:spcPts val="1600"/>
              </a:spcAft>
              <a:buNone/>
              <a:tabLst/>
              <a:defRPr sz="5400">
                <a:solidFill>
                  <a:srgbClr val="2DBBAA"/>
                </a:solidFill>
              </a:defRPr>
            </a:lvl1pPr>
            <a:lvl2pPr marL="230188" indent="0">
              <a:lnSpc>
                <a:spcPts val="3600"/>
              </a:lnSpc>
              <a:spcAft>
                <a:spcPts val="1000"/>
              </a:spcAft>
              <a:buNone/>
              <a:tabLst/>
              <a:defRPr sz="2800"/>
            </a:lvl2pPr>
          </a:lstStyle>
          <a:p>
            <a:pPr lvl="0"/>
            <a:r>
              <a:rPr lang="en-GB" noProof="0" dirty="0"/>
              <a:t>“Click to edit </a:t>
            </a:r>
            <a:br>
              <a:rPr lang="en-GB" noProof="0" dirty="0"/>
            </a:br>
            <a:r>
              <a:rPr lang="en-GB" noProof="0" dirty="0"/>
              <a:t>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049697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3006388" cy="9118800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9768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2528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nd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006388" cy="911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439913"/>
            <a:ext cx="12242201" cy="8047641"/>
          </a:xfrm>
        </p:spPr>
        <p:txBody>
          <a:bodyPr anchor="ctr">
            <a:noAutofit/>
          </a:bodyPr>
          <a:lstStyle>
            <a:lvl1pPr>
              <a:lnSpc>
                <a:spcPts val="56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93443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eo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150" y="5089838"/>
            <a:ext cx="352299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1"/>
          </p:nvPr>
        </p:nvSpPr>
        <p:spPr>
          <a:xfrm>
            <a:off x="951040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2"/>
          </p:nvPr>
        </p:nvSpPr>
        <p:spPr>
          <a:xfrm>
            <a:off x="5331299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Picture Placeholder 6"/>
          <p:cNvSpPr>
            <a:spLocks noGrp="1" noChangeAspect="1"/>
          </p:cNvSpPr>
          <p:nvPr>
            <p:ph type="pic" sz="quarter" idx="13"/>
          </p:nvPr>
        </p:nvSpPr>
        <p:spPr>
          <a:xfrm>
            <a:off x="5330542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9600498" y="5089838"/>
            <a:ext cx="3299073" cy="3156642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2" name="Picture Placeholder 6"/>
          <p:cNvSpPr>
            <a:spLocks noGrp="1" noChangeAspect="1"/>
          </p:cNvSpPr>
          <p:nvPr>
            <p:ph type="pic" sz="quarter" idx="15"/>
          </p:nvPr>
        </p:nvSpPr>
        <p:spPr>
          <a:xfrm>
            <a:off x="9578726" y="2153209"/>
            <a:ext cx="2347200" cy="2380029"/>
          </a:xfrm>
          <a:prstGeom prst="ellipse">
            <a:avLst/>
          </a:prstGeom>
          <a:noFill/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200"/>
            </a:lvl1pPr>
          </a:lstStyle>
          <a:p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30543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2"/>
            <a:ext cx="12242201" cy="558820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55658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12277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599" y="3421009"/>
            <a:ext cx="6868287" cy="4730799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800" b="1"/>
            </a:lvl1pPr>
            <a:lvl2pPr marL="292100" indent="-2921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tabLst/>
              <a:defRPr sz="2800"/>
            </a:lvl2pPr>
            <a:lvl3pPr marL="583200" indent="-2916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tabLst/>
              <a:defRPr sz="2800"/>
            </a:lvl3pPr>
            <a:lvl4pPr marL="874800" indent="-291600">
              <a:lnSpc>
                <a:spcPts val="2800"/>
              </a:lnSpc>
              <a:spcAft>
                <a:spcPts val="800"/>
              </a:spcAft>
              <a:buFont typeface="Wingdings" charset="2"/>
              <a:buChar char="§"/>
              <a:defRPr sz="2800"/>
            </a:lvl4pPr>
            <a:lvl5pPr>
              <a:lnSpc>
                <a:spcPts val="3000"/>
              </a:lnSpc>
              <a:spcAft>
                <a:spcPts val="800"/>
              </a:spcAft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381599" y="1686788"/>
            <a:ext cx="6868287" cy="1554122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Aft>
                <a:spcPts val="0"/>
              </a:spcAft>
              <a:buNone/>
              <a:defRPr sz="3200" b="0">
                <a:solidFill>
                  <a:schemeClr val="accent4"/>
                </a:solidFill>
              </a:defRPr>
            </a:lvl1pPr>
            <a:lvl2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2pPr>
            <a:lvl3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tabLst/>
              <a:defRPr sz="2200"/>
            </a:lvl3pPr>
            <a:lvl4pPr>
              <a:lnSpc>
                <a:spcPts val="2800"/>
              </a:lnSpc>
              <a:spcAft>
                <a:spcPts val="800"/>
              </a:spcAft>
              <a:defRPr sz="2000"/>
            </a:lvl4pPr>
            <a:lvl5pPr>
              <a:lnSpc>
                <a:spcPts val="3000"/>
              </a:lnSpc>
              <a:spcAft>
                <a:spcPts val="800"/>
              </a:spcAft>
              <a:defRPr sz="22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8066314" y="1774371"/>
            <a:ext cx="4555880" cy="6585858"/>
          </a:xfrm>
          <a:solidFill>
            <a:schemeClr val="accent4"/>
          </a:solidFill>
        </p:spPr>
        <p:txBody>
          <a:bodyPr lIns="324000" tIns="216000">
            <a:noAutofit/>
          </a:bodyPr>
          <a:lstStyle>
            <a:lvl1pPr marL="0" indent="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None/>
              <a:defRPr sz="2400" b="1">
                <a:solidFill>
                  <a:schemeClr val="bg1"/>
                </a:solidFill>
              </a:defRPr>
            </a:lvl1pPr>
            <a:lvl2pPr marL="230400" indent="-230400"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buFont typeface=".AppleSystemUIFont" charset="-120"/>
              <a:buChar char="-"/>
              <a:defRPr sz="2400">
                <a:solidFill>
                  <a:schemeClr val="bg1"/>
                </a:solidFill>
              </a:defRPr>
            </a:lvl2pPr>
            <a:lvl3pPr marL="460800" indent="-230400">
              <a:lnSpc>
                <a:spcPts val="2200"/>
              </a:lnSpc>
              <a:spcBef>
                <a:spcPts val="840"/>
              </a:spcBef>
              <a:spcAft>
                <a:spcPts val="0"/>
              </a:spcAft>
              <a:buFont typeface="Arial" charset="0"/>
              <a:buChar char="•"/>
              <a:tabLst/>
              <a:defRPr sz="2000">
                <a:solidFill>
                  <a:schemeClr val="bg1"/>
                </a:solidFill>
              </a:defRPr>
            </a:lvl3pPr>
            <a:lvl4pPr marL="691200" indent="-230400">
              <a:lnSpc>
                <a:spcPts val="2800"/>
              </a:lnSpc>
              <a:spcBef>
                <a:spcPts val="840"/>
              </a:spcBef>
              <a:spcAft>
                <a:spcPts val="0"/>
              </a:spcAft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4pPr>
            <a:lvl5pPr>
              <a:lnSpc>
                <a:spcPts val="3000"/>
              </a:lnSpc>
              <a:spcBef>
                <a:spcPts val="840"/>
              </a:spcBef>
              <a:spcAft>
                <a:spcPts val="0"/>
              </a:spcAft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58266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30"/>
          </p:nvPr>
        </p:nvSpPr>
        <p:spPr>
          <a:xfrm>
            <a:off x="936866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4"/>
          <p:cNvSpPr>
            <a:spLocks noGrp="1"/>
          </p:cNvSpPr>
          <p:nvPr>
            <p:ph type="body" sz="quarter" idx="32"/>
          </p:nvPr>
        </p:nvSpPr>
        <p:spPr>
          <a:xfrm>
            <a:off x="936866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/>
          <p:cNvSpPr>
            <a:spLocks noGrp="1"/>
          </p:cNvSpPr>
          <p:nvPr>
            <p:ph type="body" sz="quarter" idx="33"/>
          </p:nvPr>
        </p:nvSpPr>
        <p:spPr>
          <a:xfrm>
            <a:off x="4892812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24"/>
          <p:cNvSpPr>
            <a:spLocks noGrp="1"/>
          </p:cNvSpPr>
          <p:nvPr>
            <p:ph type="body" sz="quarter" idx="34"/>
          </p:nvPr>
        </p:nvSpPr>
        <p:spPr>
          <a:xfrm>
            <a:off x="8848758" y="1393651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24"/>
          <p:cNvSpPr>
            <a:spLocks noGrp="1"/>
          </p:cNvSpPr>
          <p:nvPr>
            <p:ph type="body" sz="quarter" idx="35"/>
          </p:nvPr>
        </p:nvSpPr>
        <p:spPr>
          <a:xfrm>
            <a:off x="936866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24"/>
          <p:cNvSpPr>
            <a:spLocks noGrp="1"/>
          </p:cNvSpPr>
          <p:nvPr>
            <p:ph type="body" sz="quarter" idx="36"/>
          </p:nvPr>
        </p:nvSpPr>
        <p:spPr>
          <a:xfrm>
            <a:off x="4892812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24"/>
          <p:cNvSpPr>
            <a:spLocks noGrp="1"/>
          </p:cNvSpPr>
          <p:nvPr>
            <p:ph type="body" sz="quarter" idx="37"/>
          </p:nvPr>
        </p:nvSpPr>
        <p:spPr>
          <a:xfrm>
            <a:off x="8848758" y="6338115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24"/>
          <p:cNvSpPr>
            <a:spLocks noGrp="1"/>
          </p:cNvSpPr>
          <p:nvPr>
            <p:ph type="body" sz="quarter" idx="38"/>
          </p:nvPr>
        </p:nvSpPr>
        <p:spPr>
          <a:xfrm>
            <a:off x="4892812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4"/>
          <p:cNvSpPr>
            <a:spLocks noGrp="1"/>
          </p:cNvSpPr>
          <p:nvPr>
            <p:ph type="body" sz="quarter" idx="39"/>
          </p:nvPr>
        </p:nvSpPr>
        <p:spPr>
          <a:xfrm>
            <a:off x="8848758" y="3865883"/>
            <a:ext cx="3221999" cy="2152800"/>
          </a:xfrm>
          <a:solidFill>
            <a:schemeClr val="accent4"/>
          </a:solidFill>
        </p:spPr>
        <p:txBody>
          <a:bodyPr lIns="36000" rIns="36000" anchor="ctr"/>
          <a:lstStyle>
            <a:lvl1pPr marL="0" indent="0" algn="ctr">
              <a:lnSpc>
                <a:spcPts val="3000"/>
              </a:lnSpc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705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4852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4038" y="4197614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7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0472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text and graph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9" y="1678780"/>
            <a:ext cx="6813858" cy="6931843"/>
          </a:xfrm>
        </p:spPr>
        <p:txBody>
          <a:bodyPr>
            <a:no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0" indent="0">
              <a:lnSpc>
                <a:spcPts val="3600"/>
              </a:lnSpc>
              <a:spcAft>
                <a:spcPts val="800"/>
              </a:spcAft>
              <a:buFont typeface="Arial" charset="0"/>
              <a:buNone/>
              <a:defRPr sz="2800"/>
            </a:lvl2pPr>
            <a:lvl3pPr marL="291600" indent="-291600">
              <a:lnSpc>
                <a:spcPts val="3600"/>
              </a:lnSpc>
              <a:spcAft>
                <a:spcPts val="800"/>
              </a:spcAft>
              <a:buFont typeface=".AppleSystemUIFont" charset="-120"/>
              <a:buChar char="-"/>
              <a:defRPr sz="2800"/>
            </a:lvl3pPr>
            <a:lvl4pPr marL="583200" indent="-291600">
              <a:lnSpc>
                <a:spcPts val="3600"/>
              </a:lnSpc>
              <a:spcAft>
                <a:spcPts val="800"/>
              </a:spcAft>
              <a:buFont typeface="Arial" charset="0"/>
              <a:buChar char="•"/>
              <a:defRPr sz="2800"/>
            </a:lvl4pPr>
            <a:lvl5pPr marL="874800" indent="-291600">
              <a:lnSpc>
                <a:spcPts val="3600"/>
              </a:lnSpc>
              <a:spcAft>
                <a:spcPts val="800"/>
              </a:spcAft>
              <a:buFont typeface="Wingdings" charset="2"/>
              <a:buChar char="§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7794769" y="1705136"/>
            <a:ext cx="4734202" cy="333425"/>
          </a:xfrm>
        </p:spPr>
        <p:txBody>
          <a:bodyPr wrap="square">
            <a:spAutoFit/>
          </a:bodyPr>
          <a:lstStyle>
            <a:lvl1pPr marL="0" indent="0">
              <a:lnSpc>
                <a:spcPts val="2600"/>
              </a:lnSpc>
              <a:spcAft>
                <a:spcPts val="80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7359915" y="2038561"/>
            <a:ext cx="5477780" cy="688401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558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4804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text and graph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572138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1"/>
          </p:nvPr>
        </p:nvSpPr>
        <p:spPr>
          <a:xfrm>
            <a:off x="6472376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91874" y="1685656"/>
            <a:ext cx="5973446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0" y="2096125"/>
            <a:ext cx="6365319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6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71647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309282"/>
            <a:ext cx="12241906" cy="489372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862146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graph on white background">
    <p:bg>
      <p:bgPr>
        <a:solidFill>
          <a:srgbClr val="F3F6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3003200" cy="9118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99" y="309281"/>
            <a:ext cx="12242201" cy="570395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>
          <a:xfrm>
            <a:off x="380987" y="8571160"/>
            <a:ext cx="12456707" cy="524713"/>
          </a:xfrm>
        </p:spPr>
        <p:txBody>
          <a:bodyPr wrap="square">
            <a:noAutofit/>
          </a:bodyPr>
          <a:lstStyle>
            <a:lvl1pPr marL="2468563" indent="-2468563">
              <a:lnSpc>
                <a:spcPts val="1600"/>
              </a:lnSpc>
              <a:spcAft>
                <a:spcPts val="800"/>
              </a:spcAft>
              <a:buNone/>
              <a:tabLst>
                <a:tab pos="2466975" algn="l"/>
              </a:tabLst>
              <a:defRPr sz="1200" b="0">
                <a:solidFill>
                  <a:srgbClr val="85888D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Chart Placeholder 7"/>
          <p:cNvSpPr>
            <a:spLocks noGrp="1"/>
          </p:cNvSpPr>
          <p:nvPr>
            <p:ph type="chart" sz="quarter" idx="15"/>
          </p:nvPr>
        </p:nvSpPr>
        <p:spPr>
          <a:xfrm>
            <a:off x="380987" y="2139669"/>
            <a:ext cx="12242520" cy="627040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noProof="0"/>
              <a:t>Click icon to add chart</a:t>
            </a:r>
            <a:endParaRPr lang="en-GB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0"/>
          </p:nvPr>
        </p:nvSpPr>
        <p:spPr>
          <a:xfrm>
            <a:off x="380988" y="828137"/>
            <a:ext cx="12242518" cy="47456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accent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80987" y="1816288"/>
            <a:ext cx="12242519" cy="461665"/>
          </a:xfrm>
        </p:spPr>
        <p:txBody>
          <a:bodyPr wrap="square">
            <a:spAutoFit/>
          </a:bodyPr>
          <a:lstStyle>
            <a:lvl1pPr marL="0" indent="0">
              <a:lnSpc>
                <a:spcPts val="3600"/>
              </a:lnSpc>
              <a:spcAft>
                <a:spcPts val="800"/>
              </a:spcAft>
              <a:buNone/>
              <a:defRPr sz="28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/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/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.HelveticaNeueDeskInterface-Regular" charset="0"/>
              <a:buChar char="–"/>
              <a:defRPr sz="2200"/>
            </a:lvl4pPr>
            <a:lvl5pPr>
              <a:lnSpc>
                <a:spcPts val="2800"/>
              </a:lnSpc>
              <a:spcAft>
                <a:spcPts val="800"/>
              </a:spcAft>
              <a:defRPr sz="20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3955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, text and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600" y="286132"/>
            <a:ext cx="12241906" cy="48937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81598" y="1386934"/>
            <a:ext cx="7547059" cy="6931843"/>
          </a:xfrm>
        </p:spPr>
        <p:txBody>
          <a:bodyPr>
            <a:noAutofit/>
          </a:bodyPr>
          <a:lstStyle>
            <a:lvl1pPr marL="0" indent="0">
              <a:lnSpc>
                <a:spcPts val="3000"/>
              </a:lnSpc>
              <a:spcAft>
                <a:spcPts val="800"/>
              </a:spcAft>
              <a:buNone/>
              <a:defRPr sz="2200" b="0">
                <a:solidFill>
                  <a:schemeClr val="tx1"/>
                </a:solidFill>
              </a:defRPr>
            </a:lvl1pPr>
            <a:lvl2pPr marL="0" indent="0">
              <a:lnSpc>
                <a:spcPts val="3000"/>
              </a:lnSpc>
              <a:spcAft>
                <a:spcPts val="800"/>
              </a:spcAft>
              <a:buFont typeface="Arial" charset="0"/>
              <a:buNone/>
              <a:defRPr sz="2200">
                <a:solidFill>
                  <a:schemeClr val="tx1"/>
                </a:solidFill>
              </a:defRPr>
            </a:lvl2pPr>
            <a:lvl3pPr marL="230400" indent="-230400">
              <a:lnSpc>
                <a:spcPts val="3000"/>
              </a:lnSpc>
              <a:spcAft>
                <a:spcPts val="800"/>
              </a:spcAft>
              <a:buFont typeface=".AppleSystemUIFont" charset="-120"/>
              <a:buChar char="-"/>
              <a:defRPr sz="2200">
                <a:solidFill>
                  <a:schemeClr val="tx1"/>
                </a:solidFill>
              </a:defRPr>
            </a:lvl3pPr>
            <a:lvl4pPr marL="460800" indent="-230400">
              <a:lnSpc>
                <a:spcPts val="3000"/>
              </a:lnSpc>
              <a:spcAft>
                <a:spcPts val="800"/>
              </a:spcAft>
              <a:buFont typeface="Arial" charset="0"/>
              <a:buChar char="•"/>
              <a:defRPr sz="2200">
                <a:solidFill>
                  <a:schemeClr val="tx1"/>
                </a:solidFill>
              </a:defRPr>
            </a:lvl4pPr>
            <a:lvl5pPr marL="691200" indent="-230400">
              <a:lnSpc>
                <a:spcPts val="3000"/>
              </a:lnSpc>
              <a:spcAft>
                <a:spcPts val="800"/>
              </a:spcAft>
              <a:buFont typeface="Wingdings" charset="2"/>
              <a:buChar char="§"/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598" y="8563326"/>
            <a:ext cx="698400" cy="79963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2671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- coloured ">
    <p:bg>
      <p:bgPr>
        <a:solidFill>
          <a:srgbClr val="D8E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4038" y="3213230"/>
            <a:ext cx="6204624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8170" y="4191843"/>
            <a:ext cx="6200492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6566430" y="8895302"/>
            <a:ext cx="5860871" cy="51911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lnSpc>
                <a:spcPts val="1800"/>
              </a:lnSpc>
              <a:defRPr sz="1400">
                <a:solidFill>
                  <a:srgbClr val="282828"/>
                </a:solidFill>
              </a:defRPr>
            </a:lvl1pPr>
          </a:lstStyle>
          <a:p>
            <a:r>
              <a:rPr lang="en-GB"/>
              <a:t>Smallprint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158"/>
            <a:ext cx="2424145" cy="583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18" y="3316256"/>
            <a:ext cx="5284146" cy="6041541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5629835" y="-2259106"/>
            <a:ext cx="184731" cy="4869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7"/>
            <a:ext cx="2296800" cy="5492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183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- colou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0988" y="3503387"/>
            <a:ext cx="7216810" cy="493297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5794" y="4472484"/>
            <a:ext cx="7212004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chemeClr val="bg1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11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85794" y="6175444"/>
            <a:ext cx="7212004" cy="519113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18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GB" noProof="0" dirty="0" err="1"/>
              <a:t>Smallprint</a:t>
            </a:r>
            <a:endParaRPr lang="en-GB" noProof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1756"/>
            <a:ext cx="2296800" cy="54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9243" y="407363"/>
            <a:ext cx="2424145" cy="583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7221247"/>
            <a:ext cx="1879200" cy="215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45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0800" y="8838000"/>
            <a:ext cx="2440800" cy="587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8586000"/>
            <a:ext cx="3099600" cy="79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0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ship slide">
    <p:bg>
      <p:bgPr>
        <a:solidFill>
          <a:srgbClr val="D8E0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00" y="8784000"/>
            <a:ext cx="2440800" cy="58745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80988" y="4069096"/>
            <a:ext cx="12064788" cy="487313"/>
          </a:xfrm>
        </p:spPr>
        <p:txBody>
          <a:bodyPr anchor="t"/>
          <a:lstStyle>
            <a:lvl1pPr algn="l">
              <a:defRPr sz="3400">
                <a:solidFill>
                  <a:srgbClr val="282828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380988" y="4804943"/>
            <a:ext cx="12064788" cy="1454011"/>
          </a:xfrm>
        </p:spPr>
        <p:txBody>
          <a:bodyPr/>
          <a:lstStyle>
            <a:lvl1pPr marL="0" indent="0" algn="l">
              <a:lnSpc>
                <a:spcPts val="3600"/>
              </a:lnSpc>
              <a:spcAft>
                <a:spcPts val="0"/>
              </a:spcAft>
              <a:buNone/>
              <a:defRPr sz="2800">
                <a:solidFill>
                  <a:srgbClr val="282828"/>
                </a:solidFill>
              </a:defRPr>
            </a:lvl1pPr>
            <a:lvl2pPr marL="650138" indent="0" algn="ctr">
              <a:buNone/>
              <a:defRPr sz="2844"/>
            </a:lvl2pPr>
            <a:lvl3pPr marL="1300277" indent="0" algn="ctr">
              <a:buNone/>
              <a:defRPr sz="2560"/>
            </a:lvl3pPr>
            <a:lvl4pPr marL="1950415" indent="0" algn="ctr">
              <a:buNone/>
              <a:defRPr sz="2275"/>
            </a:lvl4pPr>
            <a:lvl5pPr marL="2600554" indent="0" algn="ctr">
              <a:buNone/>
              <a:defRPr sz="2275"/>
            </a:lvl5pPr>
            <a:lvl6pPr marL="3250692" indent="0" algn="ctr">
              <a:buNone/>
              <a:defRPr sz="2275"/>
            </a:lvl6pPr>
            <a:lvl7pPr marL="3900830" indent="0" algn="ctr">
              <a:buNone/>
              <a:defRPr sz="2275"/>
            </a:lvl7pPr>
            <a:lvl8pPr marL="4550969" indent="0" algn="ctr">
              <a:buNone/>
              <a:defRPr sz="2275"/>
            </a:lvl8pPr>
            <a:lvl9pPr marL="5201107" indent="0" algn="ctr">
              <a:buNone/>
              <a:defRPr sz="2275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88" y="380988"/>
            <a:ext cx="3099600" cy="79067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9517846" y="190005"/>
            <a:ext cx="3144858" cy="13821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046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600" y="1688050"/>
            <a:ext cx="6158096" cy="6931843"/>
          </a:xfrm>
        </p:spPr>
        <p:txBody>
          <a:bodyPr>
            <a:noAutofit/>
          </a:bodyPr>
          <a:lstStyle>
            <a:lvl1pPr marL="291600" indent="-291600">
              <a:lnSpc>
                <a:spcPts val="4000"/>
              </a:lnSpc>
              <a:defRPr sz="3200"/>
            </a:lvl1pPr>
            <a:lvl2pPr marL="657225" indent="-291600">
              <a:lnSpc>
                <a:spcPts val="4000"/>
              </a:lnSpc>
              <a:tabLst/>
              <a:defRPr sz="3200"/>
            </a:lvl2pPr>
            <a:lvl3pPr>
              <a:lnSpc>
                <a:spcPts val="4000"/>
              </a:lnSpc>
              <a:defRPr sz="3200"/>
            </a:lvl3pPr>
            <a:lvl4pPr>
              <a:lnSpc>
                <a:spcPts val="4000"/>
              </a:lnSpc>
              <a:defRPr sz="3200"/>
            </a:lvl4pPr>
            <a:lvl5pPr>
              <a:lnSpc>
                <a:spcPts val="4000"/>
              </a:lnSpc>
              <a:defRPr sz="3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58942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0" y="0"/>
            <a:ext cx="13014775" cy="9118584"/>
          </a:xfrm>
          <a:prstGeom prst="rect">
            <a:avLst/>
          </a:prstGeom>
          <a:solidFill>
            <a:srgbClr val="F3F6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en-GB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600" y="309281"/>
            <a:ext cx="12241906" cy="487313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600" y="1688050"/>
            <a:ext cx="5920346" cy="69318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995734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GB" sz="1200" noProof="0" dirty="0">
                <a:solidFill>
                  <a:schemeClr val="tx1"/>
                </a:solidFill>
              </a:rPr>
              <a:t>Imperial means Intelligent Business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383359" y="9333551"/>
            <a:ext cx="350663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1302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noProof="0" dirty="0">
                <a:solidFill>
                  <a:schemeClr val="tx1"/>
                </a:solidFill>
              </a:rPr>
              <a:t>Imperial College Business School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823700" y="9282751"/>
            <a:ext cx="799806" cy="27699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1200"/>
            </a:lvl1pPr>
          </a:lstStyle>
          <a:p>
            <a:pPr lvl="0"/>
            <a:fld id="{1CF308DF-A0FB-984D-BFF5-BCA52FB96EDD}" type="slidenum">
              <a:rPr lang="en-GB" noProof="0" smtClean="0"/>
              <a:pPr lvl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050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1" r:id="rId2"/>
    <p:sldLayoutId id="2147483733" r:id="rId3"/>
    <p:sldLayoutId id="2147483734" r:id="rId4"/>
    <p:sldLayoutId id="2147483735" r:id="rId5"/>
    <p:sldLayoutId id="2147483742" r:id="rId6"/>
    <p:sldLayoutId id="2147483698" r:id="rId7"/>
    <p:sldLayoutId id="2147483740" r:id="rId8"/>
    <p:sldLayoutId id="2147483741" r:id="rId9"/>
    <p:sldLayoutId id="2147483736" r:id="rId10"/>
    <p:sldLayoutId id="2147483700" r:id="rId11"/>
    <p:sldLayoutId id="2147483701" r:id="rId12"/>
    <p:sldLayoutId id="2147483702" r:id="rId13"/>
    <p:sldLayoutId id="2147483725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0" r:id="rId21"/>
    <p:sldLayoutId id="2147483709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23" r:id="rId29"/>
    <p:sldLayoutId id="2147483719" r:id="rId30"/>
    <p:sldLayoutId id="2147483720" r:id="rId31"/>
    <p:sldLayoutId id="2147483721" r:id="rId32"/>
    <p:sldLayoutId id="2147483737" r:id="rId33"/>
    <p:sldLayoutId id="2147483722" r:id="rId34"/>
    <p:sldLayoutId id="2147483724" r:id="rId35"/>
    <p:sldLayoutId id="2147483728" r:id="rId36"/>
    <p:sldLayoutId id="2147483726" r:id="rId37"/>
    <p:sldLayoutId id="2147483727" r:id="rId38"/>
    <p:sldLayoutId id="2147483729" r:id="rId39"/>
    <p:sldLayoutId id="2147483738" r:id="rId40"/>
    <p:sldLayoutId id="2147483730" r:id="rId41"/>
    <p:sldLayoutId id="2147483739" r:id="rId42"/>
    <p:sldLayoutId id="2147483731" r:id="rId43"/>
    <p:sldLayoutId id="2147483732" r:id="rId44"/>
    <p:sldLayoutId id="2147483743" r:id="rId45"/>
  </p:sldLayoutIdLst>
  <p:hf sldNum="0" hdr="0" dt="0"/>
  <p:txStyles>
    <p:titleStyle>
      <a:lvl1pPr algn="l" defTabSz="1300277" rtl="0" eaLnBrk="1" latinLnBrk="0" hangingPunct="1">
        <a:lnSpc>
          <a:spcPts val="38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916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.AppleSystemUIFont" charset="-120"/>
        <a:buChar char="-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832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874800" indent="-29160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Wingdings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13" indent="0" algn="l" defTabSz="1300277" rtl="0" eaLnBrk="1" latinLnBrk="0" hangingPunct="1">
        <a:lnSpc>
          <a:spcPts val="4000"/>
        </a:lnSpc>
        <a:spcBef>
          <a:spcPts val="0"/>
        </a:spcBef>
        <a:spcAft>
          <a:spcPts val="1000"/>
        </a:spcAft>
        <a:buFont typeface="Arial" charset="0"/>
        <a:buNone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1300277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1300277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1" userDrawn="1">
          <p15:clr>
            <a:srgbClr val="F26B43"/>
          </p15:clr>
        </p15:guide>
        <p15:guide id="2" pos="4096" userDrawn="1">
          <p15:clr>
            <a:srgbClr val="F26B43"/>
          </p15:clr>
        </p15:guide>
        <p15:guide id="3" pos="7952" userDrawn="1">
          <p15:clr>
            <a:srgbClr val="F26B43"/>
          </p15:clr>
        </p15:guide>
        <p15:guide id="4" pos="478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ondpanther.github.io/datastorieshub/code/Topic2_mostofR4u.Rmd" TargetMode="External"/><Relationship Id="rId2" Type="http://schemas.openxmlformats.org/officeDocument/2006/relationships/hyperlink" Target="https://mondpanther.github.io/datastorieshub/code/FarageGarage.Rmd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ondpanther.github.io/datastorieshub/posts/quickguides/quickguide_Rcommands/" TargetMode="Externa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twitter.com/ECONdailycharts/status/1342825786844327937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rstudio.com/" TargetMode="External"/><Relationship Id="rId5" Type="http://schemas.openxmlformats.org/officeDocument/2006/relationships/hyperlink" Target="https://www.r-project.org/" TargetMode="Externa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exchange.com/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github.com/" TargetMode="External"/><Relationship Id="rId4" Type="http://schemas.openxmlformats.org/officeDocument/2006/relationships/hyperlink" Target="https://stackoverflow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76447" y="2459296"/>
            <a:ext cx="10930270" cy="974626"/>
          </a:xfrm>
        </p:spPr>
        <p:txBody>
          <a:bodyPr/>
          <a:lstStyle/>
          <a:p>
            <a:r>
              <a:rPr lang="en-GB" sz="5400" dirty="0" err="1">
                <a:latin typeface="Abadi" panose="020B0604020104020204" pitchFamily="34" charset="0"/>
              </a:rPr>
              <a:t>Rrrrr</a:t>
            </a:r>
            <a:r>
              <a:rPr lang="en-GB" sz="5400" dirty="0">
                <a:latin typeface="Abadi" panose="020B0604020104020204" pitchFamily="34" charset="0"/>
              </a:rPr>
              <a:t> – Software for Pirates</a:t>
            </a:r>
            <a:br>
              <a:rPr lang="en-GB" dirty="0">
                <a:latin typeface="Abadi" panose="020B0604020104020204" pitchFamily="34" charset="0"/>
              </a:rPr>
            </a:br>
            <a:r>
              <a:rPr lang="en-GB" dirty="0">
                <a:latin typeface="Abadi" panose="020B0604020104020204" pitchFamily="34" charset="0"/>
              </a:rPr>
              <a:t>by Ralf Martin (r.martin@imperial.ac.uk)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15543-1A13-4E08-AF5C-F6570D44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76446" y="3687814"/>
            <a:ext cx="7102761" cy="57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50F76-F039-40D5-8DF7-A991C9A0A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Dataframe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DF06A-F54F-4BFB-890E-ECB5D28490F3}"/>
              </a:ext>
            </a:extLst>
          </p:cNvPr>
          <p:cNvSpPr txBox="1"/>
          <p:nvPr/>
        </p:nvSpPr>
        <p:spPr>
          <a:xfrm>
            <a:off x="1636776" y="1437167"/>
            <a:ext cx="7863840" cy="46422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To organise data we can put vectors of data into a </a:t>
            </a:r>
            <a:r>
              <a:rPr lang="en-GB" sz="2000" dirty="0" err="1"/>
              <a:t>dataframe</a:t>
            </a:r>
            <a:r>
              <a:rPr lang="en-GB" sz="2000" dirty="0"/>
              <a:t>; i.e. table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You can look at it like in an excel table: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Most of the time a dataset you get from somewhere will be arranged in a </a:t>
            </a:r>
            <a:r>
              <a:rPr lang="en-GB" sz="2000" dirty="0" err="1"/>
              <a:t>dataframe</a:t>
            </a:r>
            <a:r>
              <a:rPr lang="en-GB" sz="2000" dirty="0"/>
              <a:t>; e.g. the data on foreigners and crime you can load via</a:t>
            </a:r>
          </a:p>
          <a:p>
            <a:pPr>
              <a:spcAft>
                <a:spcPts val="500"/>
              </a:spcAft>
            </a:pPr>
            <a:endParaRPr lang="en-GB" sz="2000" dirty="0"/>
          </a:p>
          <a:p>
            <a:pPr>
              <a:spcAft>
                <a:spcPts val="500"/>
              </a:spcAft>
            </a:pPr>
            <a:endParaRPr lang="en-GB" sz="2000" dirty="0"/>
          </a:p>
          <a:p>
            <a:pPr>
              <a:spcAft>
                <a:spcPts val="500"/>
              </a:spcAft>
            </a:pPr>
            <a:endParaRPr lang="en-GB" sz="2000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C3E5294-1482-41CB-8B33-77C4BEF39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3280" y="2110540"/>
            <a:ext cx="5614416" cy="369332"/>
          </a:xfrm>
          <a:prstGeom prst="rect">
            <a:avLst/>
          </a:prstGeom>
          <a:solidFill>
            <a:srgbClr val="0022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D00"/>
                </a:solidFill>
                <a:effectLst/>
                <a:latin typeface="Lucida Console" panose="020B0609040504020204" pitchFamily="49" charset="0"/>
              </a:rPr>
              <a:t>df=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FF9D00"/>
                </a:solidFill>
                <a:effectLst/>
                <a:latin typeface="Lucida Console" panose="020B0609040504020204" pitchFamily="49" charset="0"/>
              </a:rPr>
              <a:t>data.frame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FF9D00"/>
                </a:solidFill>
                <a:effectLst/>
                <a:latin typeface="Lucida Console" panose="020B0609040504020204" pitchFamily="49" charset="0"/>
              </a:rPr>
              <a:t>(v1,v2)</a:t>
            </a:r>
            <a:endParaRPr kumimoji="0" lang="en-US" altLang="en-US" sz="5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40733-3194-43E1-BD6A-33B4C52B1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9563" y="2036701"/>
            <a:ext cx="2603634" cy="23115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5EB97-17D3-454C-B625-BFD371DA9863}"/>
              </a:ext>
            </a:extLst>
          </p:cNvPr>
          <p:cNvSpPr/>
          <p:nvPr/>
        </p:nvSpPr>
        <p:spPr>
          <a:xfrm>
            <a:off x="740664" y="5978394"/>
            <a:ext cx="12011152" cy="95410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df=</a:t>
            </a:r>
            <a:r>
              <a:rPr lang="en-US" sz="2800" b="1" dirty="0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read.csv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>
                <a:solidFill>
                  <a:srgbClr val="4E9A06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"https://www.dropbox.com/s/g1w75gkw7g91zef/foreigners.csv?dl=1"</a:t>
            </a:r>
            <a:r>
              <a:rPr lang="en-US" sz="28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  </a:t>
            </a:r>
            <a:endParaRPr lang="en-GB" sz="2800" dirty="0">
              <a:effectLst/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327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79B54F2-734B-4CC4-9993-FA269BB5BF3B}"/>
              </a:ext>
            </a:extLst>
          </p:cNvPr>
          <p:cNvSpPr txBox="1">
            <a:spLocks/>
          </p:cNvSpPr>
          <p:nvPr/>
        </p:nvSpPr>
        <p:spPr>
          <a:xfrm>
            <a:off x="489867" y="368126"/>
            <a:ext cx="12242201" cy="8746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300277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To organise research we can combine commands in script file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827CB-E171-4B87-A079-C219748FE640}"/>
              </a:ext>
            </a:extLst>
          </p:cNvPr>
          <p:cNvSpPr txBox="1"/>
          <p:nvPr/>
        </p:nvSpPr>
        <p:spPr>
          <a:xfrm>
            <a:off x="713245" y="1235277"/>
            <a:ext cx="11373457" cy="2410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Documenting what was done (to yourself and others)</a:t>
            </a:r>
            <a:br>
              <a:rPr lang="en-GB" sz="2000" dirty="0"/>
            </a:br>
            <a:endParaRPr lang="en-GB" sz="20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Identifying and correcting errors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Efficiently executing repeated tasks</a:t>
            </a:r>
            <a:br>
              <a:rPr lang="en-GB" sz="2000" dirty="0"/>
            </a:br>
            <a:endParaRPr lang="en-GB" sz="2000" dirty="0"/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Replication &amp; reproduction of research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C0B040-C7E9-4F19-904F-EF6D15E35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5" y="4010147"/>
            <a:ext cx="4197083" cy="4506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201B56-9C7C-4B96-8C6B-A72B3475F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434" y="4010147"/>
            <a:ext cx="6638634" cy="335047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B7D9EE-D846-4D0F-AA96-F2FCFD057357}"/>
              </a:ext>
            </a:extLst>
          </p:cNvPr>
          <p:cNvCxnSpPr>
            <a:cxnSpLocks/>
          </p:cNvCxnSpPr>
          <p:nvPr/>
        </p:nvCxnSpPr>
        <p:spPr>
          <a:xfrm>
            <a:off x="5111496" y="4999868"/>
            <a:ext cx="74197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306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6EBC6-CAC3-42E7-96F7-0B03AFE89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Folder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FB08DA-D9D2-444F-A35F-25EA270C1C27}"/>
              </a:ext>
            </a:extLst>
          </p:cNvPr>
          <p:cNvSpPr txBox="1"/>
          <p:nvPr/>
        </p:nvSpPr>
        <p:spPr>
          <a:xfrm>
            <a:off x="1170432" y="1030087"/>
            <a:ext cx="6072496" cy="477053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It’s a good idea to separate code and data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You have to mindful about the active directory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Also it’s good to use relative paths.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Play a little with the following code to work out how: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4E7445-7ECE-4547-9C09-1F38006EE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3592" y="1030087"/>
            <a:ext cx="4540429" cy="3825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9A9747-700B-4635-8F79-9318EDC56183}"/>
              </a:ext>
            </a:extLst>
          </p:cNvPr>
          <p:cNvSpPr txBox="1"/>
          <p:nvPr/>
        </p:nvSpPr>
        <p:spPr>
          <a:xfrm>
            <a:off x="1170432" y="5202936"/>
            <a:ext cx="10844784" cy="3406061"/>
          </a:xfrm>
          <a:prstGeom prst="rect">
            <a:avLst/>
          </a:prstGeom>
          <a:solidFill>
            <a:schemeClr val="accent6"/>
          </a:solidFill>
        </p:spPr>
        <p:txBody>
          <a:bodyPr wrap="square" lIns="0" tIns="0" rIns="0" bIns="0" rtlCol="0"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GB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getwd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()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atinLnBrk="1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[1] "C:/Users/Ralf Martin/Dropbox/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datastories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datastorieshub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"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atinLnBrk="1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df=</a:t>
            </a:r>
            <a:r>
              <a:rPr lang="en-US" sz="2400" b="1" dirty="0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read.csv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4E9A06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"./data/foreigners.csv"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setwd</a:t>
            </a:r>
            <a:r>
              <a:rPr lang="en-US" sz="240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>
                <a:solidFill>
                  <a:srgbClr val="4E9A06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"./</a:t>
            </a:r>
            <a:r>
              <a:rPr lang="en-US" sz="2400" dirty="0">
                <a:solidFill>
                  <a:srgbClr val="4E9A06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data"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b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getwd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()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atinLnBrk="1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[1] "C:/Users/Ralf Martin/Dropbox/</a:t>
            </a:r>
            <a:r>
              <a:rPr lang="en-US" sz="2400" dirty="0" err="1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datastories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/data"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 df=</a:t>
            </a:r>
            <a:r>
              <a:rPr lang="en-US" sz="2400" b="1" dirty="0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read.csv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4E9A06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"foreigners.csv"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b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80575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87579-00CE-4E7E-BB26-95BF185E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Packages</a:t>
            </a:r>
          </a:p>
        </p:txBody>
      </p:sp>
      <p:pic>
        <p:nvPicPr>
          <p:cNvPr id="4" name="Picture 3" descr="A hand holding a book&#10;&#10;Description automatically generated">
            <a:extLst>
              <a:ext uri="{FF2B5EF4-FFF2-40B4-BE49-F238E27FC236}">
                <a16:creationId xmlns:a16="http://schemas.microsoft.com/office/drawing/2014/main" id="{2908ED8E-1F60-49DA-87F8-7A7B86ADCC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3006388" cy="9132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B2CE08-793A-4585-8887-D810205D187C}"/>
              </a:ext>
            </a:extLst>
          </p:cNvPr>
          <p:cNvSpPr txBox="1"/>
          <p:nvPr/>
        </p:nvSpPr>
        <p:spPr>
          <a:xfrm>
            <a:off x="381599" y="1609344"/>
            <a:ext cx="11679337" cy="47064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The power of R is in extensions that are created by many different contributors (will you become one?)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Before you can use a package you need to install it and load it.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Installing you only need to do once per computer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Loading is necessary each time you want to use for a given R session.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Note that sometimes different packages use the same name for a command that does not necessarily behave in the same way. 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To install packages you can use 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To load packages after install you can use the library() command.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Some packages we definitely need include: ggplot2, </a:t>
            </a:r>
            <a:r>
              <a:rPr lang="en-GB" sz="2000" dirty="0" err="1"/>
              <a:t>dplyr</a:t>
            </a:r>
            <a:r>
              <a:rPr lang="en-GB" sz="2000" dirty="0"/>
              <a:t>, haven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To check which packages you have loaded use (.packages())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2E4E5A-6547-4EA1-A6E1-ED12D4004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053" y="3532498"/>
            <a:ext cx="3486329" cy="325136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B2E3C0-9E6C-4A7E-985F-3395EE374825}"/>
              </a:ext>
            </a:extLst>
          </p:cNvPr>
          <p:cNvCxnSpPr>
            <a:cxnSpLocks/>
          </p:cNvCxnSpPr>
          <p:nvPr/>
        </p:nvCxnSpPr>
        <p:spPr>
          <a:xfrm>
            <a:off x="4253275" y="4294632"/>
            <a:ext cx="387574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5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C20B-B0A1-4557-8FC5-E5FE32B9A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 Markdown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FD6117-2F9C-403B-BD48-76A93789FC6B}"/>
              </a:ext>
            </a:extLst>
          </p:cNvPr>
          <p:cNvSpPr txBox="1"/>
          <p:nvPr/>
        </p:nvSpPr>
        <p:spPr>
          <a:xfrm>
            <a:off x="859536" y="1183976"/>
            <a:ext cx="11274552" cy="76174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There is another type of script file called an R Markdown file with .</a:t>
            </a:r>
            <a:r>
              <a:rPr lang="en-GB" sz="2000" dirty="0" err="1"/>
              <a:t>Rmd</a:t>
            </a:r>
            <a:r>
              <a:rPr lang="en-GB" sz="2000" dirty="0"/>
              <a:t> file extension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This is like a normal script file but more powerful, because we can blend R code with R results and other content.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This can be used to create e.g. dashboards, pdfs, word documents or webpages.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Let’s create our first R webpage to workout how.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Save this in your code folder and/or download an </a:t>
            </a:r>
            <a:r>
              <a:rPr lang="en-GB" sz="2000" dirty="0" err="1"/>
              <a:t>Rmd</a:t>
            </a:r>
            <a:r>
              <a:rPr lang="en-GB" sz="2000" dirty="0"/>
              <a:t> document (</a:t>
            </a:r>
            <a:r>
              <a:rPr lang="en-GB" sz="2000" dirty="0" err="1"/>
              <a:t>FarageGarage.Rmd</a:t>
            </a:r>
            <a:r>
              <a:rPr lang="en-GB" sz="2000" dirty="0"/>
              <a:t>) I have already created </a:t>
            </a:r>
            <a:r>
              <a:rPr lang="en-GB" sz="2000" dirty="0">
                <a:hlinkClick r:id="rId2"/>
              </a:rPr>
              <a:t>here</a:t>
            </a: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A somewhat simpler file focusing on the key commands you need to get going is </a:t>
            </a:r>
            <a:r>
              <a:rPr lang="en-GB" sz="2000" dirty="0">
                <a:hlinkClick r:id="rId3"/>
              </a:rPr>
              <a:t>here</a:t>
            </a:r>
            <a:r>
              <a:rPr lang="en-GB" sz="2000" dirty="0"/>
              <a:t>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Let’s start </a:t>
            </a:r>
            <a:r>
              <a:rPr lang="en-GB" sz="2000" b="1" dirty="0"/>
              <a:t>playing</a:t>
            </a:r>
            <a:r>
              <a:rPr lang="en-GB" sz="2000" dirty="0"/>
              <a:t> with this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BFA16-0C09-4939-86E3-A650DFAFC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464" y="3502769"/>
            <a:ext cx="3138084" cy="23816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20409-E1D2-4646-B270-ABF703963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952" y="3032199"/>
            <a:ext cx="3710882" cy="332279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F7C8EAF-C5E3-43AA-A404-15BAC344CD8A}"/>
              </a:ext>
            </a:extLst>
          </p:cNvPr>
          <p:cNvCxnSpPr>
            <a:cxnSpLocks/>
          </p:cNvCxnSpPr>
          <p:nvPr/>
        </p:nvCxnSpPr>
        <p:spPr>
          <a:xfrm>
            <a:off x="5542579" y="4578096"/>
            <a:ext cx="960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144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40E8B-1C44-42FC-B9CE-8A6E2E1E1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publish online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46F5E-0A86-4D99-98B5-F15BBFB52965}"/>
              </a:ext>
            </a:extLst>
          </p:cNvPr>
          <p:cNvSpPr txBox="1"/>
          <p:nvPr/>
        </p:nvSpPr>
        <p:spPr>
          <a:xfrm>
            <a:off x="381598" y="1251315"/>
            <a:ext cx="9420769" cy="3282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Sign up for account on </a:t>
            </a:r>
            <a:r>
              <a:rPr lang="en-GB" sz="2000" dirty="0" err="1"/>
              <a:t>Rpubs</a:t>
            </a:r>
            <a:r>
              <a:rPr lang="en-GB" sz="2000" dirty="0"/>
              <a:t>: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Once you have an account you can publish an html document via the publish button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856898-AB3B-46E3-A4D5-B32D2BE1C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201" y="192024"/>
            <a:ext cx="8096019" cy="3218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803D17-D003-40BA-A7BA-9F5E6B592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05" y="4826810"/>
            <a:ext cx="4426177" cy="3606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16DDF-09DC-4250-AACF-F73ED15517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867" y="4876006"/>
            <a:ext cx="5051000" cy="326557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958DE7-C94B-4DE9-B27D-FC80EAA50C94}"/>
              </a:ext>
            </a:extLst>
          </p:cNvPr>
          <p:cNvCxnSpPr>
            <a:cxnSpLocks/>
          </p:cNvCxnSpPr>
          <p:nvPr/>
        </p:nvCxnSpPr>
        <p:spPr>
          <a:xfrm>
            <a:off x="5765800" y="6406896"/>
            <a:ext cx="960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502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1B4CF-8317-4441-8D3D-C953ACFC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Fitting a line = </a:t>
            </a:r>
            <a:r>
              <a:rPr lang="en-GB" dirty="0" err="1"/>
              <a:t>Rrrrunning</a:t>
            </a:r>
            <a:r>
              <a:rPr lang="en-GB" dirty="0"/>
              <a:t> </a:t>
            </a:r>
            <a:r>
              <a:rPr lang="en-GB" dirty="0" err="1"/>
              <a:t>Rrrregressions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09BB3-717A-4E13-9480-7AB08C259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831" b="694"/>
          <a:stretch/>
        </p:blipFill>
        <p:spPr>
          <a:xfrm>
            <a:off x="265853" y="3970117"/>
            <a:ext cx="12267599" cy="48960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7A87ED-623C-4CAD-8540-C2EED6304A7F}"/>
              </a:ext>
            </a:extLst>
          </p:cNvPr>
          <p:cNvSpPr txBox="1"/>
          <p:nvPr/>
        </p:nvSpPr>
        <p:spPr>
          <a:xfrm>
            <a:off x="265853" y="1054902"/>
            <a:ext cx="12566655" cy="28418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400" dirty="0"/>
              <a:t>We said that putting in a trend line in a scatter plot is a way of estimating an 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400" dirty="0"/>
              <a:t>econometric model that describes the relationship between the dependent (or outcome) variable on the Y axis and an explanatory variable on the X axis.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400" dirty="0"/>
              <a:t>If you want a computer to do this for you (rather take out a ruler and a pen) you need a precise algorithm.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400" dirty="0"/>
              <a:t>The most commonly used algorithm for that is called Ordinary Least Squares estimator (OLS).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882E7A52-6642-48AA-BDE6-E7B4F1660043}"/>
                  </a:ext>
                </a:extLst>
              </p:cNvPr>
              <p:cNvSpPr/>
              <p:nvPr/>
            </p:nvSpPr>
            <p:spPr>
              <a:xfrm>
                <a:off x="7859210" y="5161884"/>
                <a:ext cx="2546430" cy="590651"/>
              </a:xfrm>
              <a:prstGeom prst="wedgeRoundRectCallout">
                <a:avLst>
                  <a:gd name="adj1" fmla="val -239469"/>
                  <a:gd name="adj2" fmla="val 278061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Speech Bubble: Rectangle with Corners Rounded 8">
                <a:extLst>
                  <a:ext uri="{FF2B5EF4-FFF2-40B4-BE49-F238E27FC236}">
                    <a16:creationId xmlns:a16="http://schemas.microsoft.com/office/drawing/2014/main" id="{882E7A52-6642-48AA-BDE6-E7B4F16600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210" y="5161884"/>
                <a:ext cx="2546430" cy="590651"/>
              </a:xfrm>
              <a:prstGeom prst="wedgeRoundRectCallout">
                <a:avLst>
                  <a:gd name="adj1" fmla="val -239469"/>
                  <a:gd name="adj2" fmla="val 278061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EF538174-95B6-4A7D-B65B-7563712A93C1}"/>
                  </a:ext>
                </a:extLst>
              </p:cNvPr>
              <p:cNvSpPr/>
              <p:nvPr/>
            </p:nvSpPr>
            <p:spPr>
              <a:xfrm>
                <a:off x="8300977" y="6353056"/>
                <a:ext cx="2546430" cy="590651"/>
              </a:xfrm>
              <a:prstGeom prst="wedgeRoundRectCallout">
                <a:avLst>
                  <a:gd name="adj1" fmla="val -255833"/>
                  <a:gd name="adj2" fmla="val 109531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Speech Bubble: Rectangle with Corners Rounded 9">
                <a:extLst>
                  <a:ext uri="{FF2B5EF4-FFF2-40B4-BE49-F238E27FC236}">
                    <a16:creationId xmlns:a16="http://schemas.microsoft.com/office/drawing/2014/main" id="{EF538174-95B6-4A7D-B65B-7563712A93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0977" y="6353056"/>
                <a:ext cx="2546430" cy="590651"/>
              </a:xfrm>
              <a:prstGeom prst="wedgeRoundRectCallout">
                <a:avLst>
                  <a:gd name="adj1" fmla="val -255833"/>
                  <a:gd name="adj2" fmla="val 109531"/>
                  <a:gd name="adj3" fmla="val 16667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5829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66A34-E306-4449-A6BF-4D7866BB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Ordinary Least Squares Regression (OLS)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CC66A8-7DAC-4FDC-967C-3CFFE9FD8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3" y="1322873"/>
            <a:ext cx="11305015" cy="326070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A721A3C-F17C-44A2-837D-6032F32E736E}"/>
              </a:ext>
            </a:extLst>
          </p:cNvPr>
          <p:cNvSpPr/>
          <p:nvPr/>
        </p:nvSpPr>
        <p:spPr>
          <a:xfrm>
            <a:off x="1039385" y="4876006"/>
            <a:ext cx="11305015" cy="3253010"/>
          </a:xfrm>
          <a:prstGeom prst="wedgeRoundRectCallout">
            <a:avLst>
              <a:gd name="adj1" fmla="val -4041"/>
              <a:gd name="adj2" fmla="val -702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Interpreting estimation results → </a:t>
            </a:r>
            <a:r>
              <a:rPr lang="en-GB" i="1" dirty="0"/>
              <a:t>Always depends on the units of X &amp; Y</a:t>
            </a:r>
          </a:p>
          <a:p>
            <a:pPr algn="ctr"/>
            <a:endParaRPr lang="en-GB" dirty="0"/>
          </a:p>
          <a:p>
            <a:pPr algn="ctr"/>
            <a:r>
              <a:rPr lang="en-GB" b="1" dirty="0"/>
              <a:t>Here: A one </a:t>
            </a:r>
            <a:r>
              <a:rPr lang="en-GB" b="1" u="sng" dirty="0"/>
              <a:t>percentage point</a:t>
            </a:r>
            <a:r>
              <a:rPr lang="en-GB" b="1" dirty="0"/>
              <a:t> increase in the share of foreigners leads to 0.025 more </a:t>
            </a:r>
            <a:r>
              <a:rPr lang="en-GB" b="1" u="sng" dirty="0"/>
              <a:t>crimes per capita</a:t>
            </a:r>
            <a:r>
              <a:rPr lang="en-GB" b="1" dirty="0"/>
              <a:t> in a given year</a:t>
            </a:r>
          </a:p>
          <a:p>
            <a:pPr algn="ctr"/>
            <a:endParaRPr lang="en-GB" dirty="0"/>
          </a:p>
          <a:p>
            <a:r>
              <a:rPr lang="en-GB" sz="2000" dirty="0"/>
              <a:t>Note: This is not necessarily a statement of fact as it depends on the precision of the estimate and the possibility of bias. Rather: it is the implication of our estimate if we took it at face value.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3267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4915-8250-43AB-B6D9-E4C78607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Kind of what the computer does: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A8A993-FF50-4E39-AC05-164DD2C971E2}"/>
                  </a:ext>
                </a:extLst>
              </p:cNvPr>
              <p:cNvSpPr txBox="1"/>
              <p:nvPr/>
            </p:nvSpPr>
            <p:spPr>
              <a:xfrm>
                <a:off x="1571813" y="2300941"/>
                <a:ext cx="10297458" cy="3016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r>
                  <a:rPr lang="en-GB" sz="2000" dirty="0"/>
                  <a:t>Guess trial value for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acc>
                  </m:oMath>
                </a14:m>
                <a:endParaRPr lang="en-GB" sz="2000" b="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r>
                  <a:rPr lang="en-GB" sz="2000" dirty="0"/>
                  <a:t>Compute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acc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</m:sSub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p/>
                    </m:sSup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r>
                  <a:rPr lang="en-GB" sz="2000" dirty="0"/>
                  <a:t>Compute total (squared) deviation (Residual sum of squares)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RSS</m:t>
                    </m:r>
                    <m:r>
                      <a:rPr lang="en-GB" sz="2000" b="0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GB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GB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GB" sz="2000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000" b="0" i="1" dirty="0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  <m:sup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000" i="1" dirty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acc>
                          </m:e>
                          <m:sub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GB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sz="2000" i="1" dirty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000" i="1" dirty="0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</m:acc>
                          </m:e>
                          <m:sub>
                            <m:r>
                              <a:rPr lang="en-GB" sz="20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GB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dirty="0" smtClean="0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endParaRPr lang="en-GB" sz="2000" b="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r>
                  <a:rPr lang="en-GB" sz="2000" dirty="0"/>
                  <a:t>Is RSS small enough?  Yes?  No?</a:t>
                </a:r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A8A993-FF50-4E39-AC05-164DD2C97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813" y="2300941"/>
                <a:ext cx="10297458" cy="3016788"/>
              </a:xfrm>
              <a:prstGeom prst="rect">
                <a:avLst/>
              </a:prstGeom>
              <a:blipFill>
                <a:blip r:embed="rId2"/>
                <a:stretch>
                  <a:fillRect l="-1421" t="-20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7C8E1FA-92A1-419A-ACC0-15F7ABD7506A}"/>
              </a:ext>
            </a:extLst>
          </p:cNvPr>
          <p:cNvCxnSpPr/>
          <p:nvPr/>
        </p:nvCxnSpPr>
        <p:spPr>
          <a:xfrm>
            <a:off x="4667624" y="4966447"/>
            <a:ext cx="0" cy="15120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CCD8015-F699-4DC9-A57F-57C3B85C34FA}"/>
              </a:ext>
            </a:extLst>
          </p:cNvPr>
          <p:cNvSpPr txBox="1"/>
          <p:nvPr/>
        </p:nvSpPr>
        <p:spPr>
          <a:xfrm>
            <a:off x="3185460" y="6693647"/>
            <a:ext cx="253999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000" dirty="0"/>
              <a:t>Done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06DCF0DF-0CE3-4D49-B71F-9E09C82734C4}"/>
              </a:ext>
            </a:extLst>
          </p:cNvPr>
          <p:cNvSpPr/>
          <p:nvPr/>
        </p:nvSpPr>
        <p:spPr>
          <a:xfrm>
            <a:off x="4799106" y="1954306"/>
            <a:ext cx="1547906" cy="2867912"/>
          </a:xfrm>
          <a:prstGeom prst="arc">
            <a:avLst>
              <a:gd name="adj1" fmla="val 16039157"/>
              <a:gd name="adj2" fmla="val 5375330"/>
            </a:avLst>
          </a:prstGeom>
          <a:ln w="76200"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8B26DD-FA86-4AB9-AD0D-D95EDC20B54F}"/>
              </a:ext>
            </a:extLst>
          </p:cNvPr>
          <p:cNvSpPr txBox="1"/>
          <p:nvPr/>
        </p:nvSpPr>
        <p:spPr>
          <a:xfrm rot="19718632">
            <a:off x="5633144" y="2147052"/>
            <a:ext cx="236070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000" dirty="0"/>
              <a:t>Try again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9823D-6EE1-4C3C-99AC-6921BB1A4586}"/>
                  </a:ext>
                </a:extLst>
              </p:cNvPr>
              <p:cNvSpPr txBox="1"/>
              <p:nvPr/>
            </p:nvSpPr>
            <p:spPr>
              <a:xfrm>
                <a:off x="1060823" y="1183976"/>
                <a:ext cx="2910542" cy="5565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1" i="1" smtClean="0">
                              <a:latin typeface="Cambria Math" panose="02040503050406030204" pitchFamily="18" charset="0"/>
                            </a:rPr>
                            <m:t>𝒀</m:t>
                          </m:r>
                        </m:e>
                        <m:sub>
                          <m:r>
                            <a:rPr lang="en-GB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GB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b="1" i="1" smtClean="0">
                          <a:latin typeface="Cambria Math" panose="02040503050406030204" pitchFamily="18" charset="0"/>
                        </a:rPr>
                        <m:t>𝜷</m:t>
                      </m:r>
                      <m:sSub>
                        <m:sSubPr>
                          <m:ctrlPr>
                            <a:rPr lang="en-GB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GB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GB" sz="3200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b="1" i="1" smtClean="0">
                              <a:latin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en-GB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GB" sz="32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9823D-6EE1-4C3C-99AC-6921BB1A4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823" y="1183976"/>
                <a:ext cx="2910542" cy="5565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080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FAE8E-299B-4D06-A3D3-1BCA15825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does the OLS algorithm work?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63C24D-3398-400D-AC6A-DEF1979C8483}"/>
                  </a:ext>
                </a:extLst>
              </p:cNvPr>
              <p:cNvSpPr txBox="1"/>
              <p:nvPr/>
            </p:nvSpPr>
            <p:spPr>
              <a:xfrm>
                <a:off x="649224" y="1341049"/>
                <a:ext cx="11466576" cy="724794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r>
                  <a:rPr lang="en-GB" sz="2000" dirty="0"/>
                  <a:t>R finds the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/>
                  <a:t> by minimising the sum of squared residual (hence least squares)</a:t>
                </a:r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r>
                  <a:rPr lang="en-GB" sz="2000" dirty="0"/>
                  <a:t>A cool way of writing this down is as follows:</a:t>
                </a:r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8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GB" sz="280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GB" sz="280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sSubSup>
                              <m:sSubSupPr>
                                <m:ctrlPr>
                                  <a:rPr lang="en-GB" sz="28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800" b="0" i="1" smtClean="0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GB" sz="28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GB" sz="28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r>
                  <a:rPr lang="en-GB" sz="2000" dirty="0"/>
                  <a:t>With simple calculus you can show that this leads to the following formulas</a:t>
                </a:r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>
                  <a:spcAft>
                    <a:spcPts val="500"/>
                  </a:spcAft>
                </a:pPr>
                <a:endParaRPr lang="en-GB" sz="3600" dirty="0"/>
              </a:p>
              <a:p>
                <a:pPr algn="ctr">
                  <a:spcAft>
                    <a:spcPts val="5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𝐶𝑜𝑣</m:t>
                        </m:r>
                        <m:d>
                          <m:dPr>
                            <m:ctrlP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𝑉𝑎𝑟</m:t>
                        </m:r>
                        <m:d>
                          <m:dPr>
                            <m:ctrlPr>
                              <a:rPr lang="en-GB" sz="3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GB" sz="36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r>
                  <a:rPr lang="en-GB" sz="3600" dirty="0"/>
                  <a:t>  </a:t>
                </a:r>
              </a:p>
              <a:p>
                <a:pPr algn="ctr">
                  <a:spcAft>
                    <a:spcPts val="500"/>
                  </a:spcAft>
                </a:pPr>
                <a:endParaRPr lang="en-GB" sz="3600" b="0" i="1" dirty="0">
                  <a:latin typeface="Cambria Math" panose="02040503050406030204" pitchFamily="18" charset="0"/>
                </a:endParaRPr>
              </a:p>
              <a:p>
                <a:pPr algn="ctr">
                  <a:spcAft>
                    <a:spcPts val="5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𝑀𝑒𝑎𝑛</m:t>
                      </m:r>
                      <m:d>
                        <m:d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en-GB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𝑀𝑒𝑎𝑛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3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6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  <a:p>
                <a:pPr marL="284400" indent="-284400">
                  <a:spcAft>
                    <a:spcPts val="500"/>
                  </a:spcAft>
                  <a:buFont typeface="Arial" charset="0"/>
                  <a:buChar char="•"/>
                </a:pPr>
                <a:endParaRPr lang="en-GB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63C24D-3398-400D-AC6A-DEF1979C8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224" y="1341049"/>
                <a:ext cx="11466576" cy="7247946"/>
              </a:xfrm>
              <a:prstGeom prst="rect">
                <a:avLst/>
              </a:prstGeom>
              <a:blipFill>
                <a:blip r:embed="rId2"/>
                <a:stretch>
                  <a:fillRect l="-1276" t="-10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EFB6155-AE52-44A0-9D10-EFA2D0C3EED8}"/>
              </a:ext>
            </a:extLst>
          </p:cNvPr>
          <p:cNvSpPr/>
          <p:nvPr/>
        </p:nvSpPr>
        <p:spPr>
          <a:xfrm>
            <a:off x="9239205" y="3822376"/>
            <a:ext cx="3767183" cy="1110900"/>
          </a:xfrm>
          <a:prstGeom prst="wedgeRoundRectCallout">
            <a:avLst>
              <a:gd name="adj1" fmla="val -54628"/>
              <a:gd name="adj2" fmla="val -209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It’s a good exercise to try to do this if you are used to calculus and algebra but I don’t expect this from you in any assessment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78B56A54-96B0-4B2E-AEA9-9C52424C0D4F}"/>
                  </a:ext>
                </a:extLst>
              </p:cNvPr>
              <p:cNvSpPr/>
              <p:nvPr/>
            </p:nvSpPr>
            <p:spPr>
              <a:xfrm>
                <a:off x="4516122" y="3028707"/>
                <a:ext cx="7231742" cy="636596"/>
              </a:xfrm>
              <a:prstGeom prst="wedgeRoundRectCallout">
                <a:avLst>
                  <a:gd name="adj1" fmla="val -17955"/>
                  <a:gd name="adj2" fmla="val -98313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/>
                  <a:t>For given guesses of the </a:t>
                </a:r>
                <a14:m>
                  <m:oMath xmlns:m="http://schemas.openxmlformats.org/officeDocument/2006/math">
                    <m:r>
                      <a:rPr lang="en-GB" sz="1600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GB" sz="1600" dirty="0"/>
                  <a:t>’s, compute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acc>
                      </m:e>
                      <m:sub>
                        <m:r>
                          <a:rPr lang="en-GB" sz="16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sz="1600" dirty="0"/>
                  <a:t>, square them and sum (sum of squares). Try many guesses, take the one with smallest (least) sum of squares </a:t>
                </a:r>
              </a:p>
            </p:txBody>
          </p:sp>
        </mc:Choice>
        <mc:Fallback xmlns=""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78B56A54-96B0-4B2E-AEA9-9C52424C0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122" y="3028707"/>
                <a:ext cx="7231742" cy="636596"/>
              </a:xfrm>
              <a:prstGeom prst="wedgeRoundRectCallout">
                <a:avLst>
                  <a:gd name="adj1" fmla="val -17955"/>
                  <a:gd name="adj2" fmla="val -98313"/>
                  <a:gd name="adj3" fmla="val 16667"/>
                </a:avLst>
              </a:prstGeom>
              <a:blipFill>
                <a:blip r:embed="rId3"/>
                <a:stretch>
                  <a:fillRect b="-50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8481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248F779-9867-454A-8ACD-0F1846187DC8}"/>
              </a:ext>
            </a:extLst>
          </p:cNvPr>
          <p:cNvSpPr txBox="1"/>
          <p:nvPr/>
        </p:nvSpPr>
        <p:spPr>
          <a:xfrm>
            <a:off x="603822" y="1837078"/>
            <a:ext cx="11502834" cy="7755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800" dirty="0">
                <a:latin typeface="+mj-lt"/>
                <a:cs typeface="Palatino Linotype"/>
              </a:rPr>
              <a:t>Pros</a:t>
            </a:r>
            <a:endParaRPr lang="en-GB" sz="2800" i="0" dirty="0">
              <a:latin typeface="+mj-lt"/>
              <a:cs typeface="Palatino Linotype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The Pirates’ choice of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i="0" dirty="0">
                <a:latin typeface="+mj-lt"/>
                <a:cs typeface="Palatino Linotype"/>
              </a:rPr>
              <a:t>It’s free (like pirates)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Open source, many contributors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Many contributed modules and extensions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Many different ways to do the same thing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Easy integration with other software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A new industry standard used across many fields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Increasingly  used in business and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Flexible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You can program stuff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>
              <a:latin typeface="+mj-lt"/>
              <a:cs typeface="Palatino Linotype"/>
            </a:endParaRPr>
          </a:p>
          <a:p>
            <a:endParaRPr lang="en-GB" sz="2800" dirty="0">
              <a:latin typeface="+mj-lt"/>
              <a:cs typeface="Palatino Linotype"/>
            </a:endParaRPr>
          </a:p>
          <a:p>
            <a:r>
              <a:rPr lang="en-GB" sz="2800" i="0" dirty="0">
                <a:latin typeface="+mj-lt"/>
                <a:cs typeface="Palatino Linotype"/>
              </a:rPr>
              <a:t>Cons: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+mj-lt"/>
                <a:cs typeface="Palatino Linotype"/>
              </a:rPr>
              <a:t>Open source, many contributors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cs typeface="Palatino Linotype"/>
              </a:rPr>
              <a:t>Many different ways to do the same thing</a:t>
            </a:r>
          </a:p>
          <a:p>
            <a:endParaRPr lang="en-GB" sz="2800" i="0" dirty="0">
              <a:latin typeface="+mj-lt"/>
              <a:cs typeface="Palatino Linotyp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i="0" dirty="0">
              <a:latin typeface="+mj-lt"/>
              <a:cs typeface="Palatino Linotyp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67DC24-B1D3-4BDA-BE2D-774EB7A5114D}"/>
              </a:ext>
            </a:extLst>
          </p:cNvPr>
          <p:cNvSpPr/>
          <p:nvPr/>
        </p:nvSpPr>
        <p:spPr>
          <a:xfrm>
            <a:off x="414664" y="444507"/>
            <a:ext cx="18261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latin typeface="+mj-lt"/>
                <a:cs typeface="Palatino Linotype"/>
              </a:rPr>
              <a:t>Why 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19303C-09B5-4E9B-9733-D98E47942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884" y="333757"/>
            <a:ext cx="2539682" cy="196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78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62F52-7CC4-4EBC-8CE5-ACE575E79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important implication of the OLS algorithm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7C187-63B8-44D9-A257-B00054B5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328" y="977013"/>
            <a:ext cx="9215800" cy="77979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33524B1E-F17D-4B7E-915A-07590BF02405}"/>
                  </a:ext>
                </a:extLst>
              </p:cNvPr>
              <p:cNvSpPr/>
              <p:nvPr/>
            </p:nvSpPr>
            <p:spPr>
              <a:xfrm>
                <a:off x="6502699" y="4146256"/>
                <a:ext cx="6285548" cy="1666462"/>
              </a:xfrm>
              <a:prstGeom prst="wedgeRoundRectCallout">
                <a:avLst>
                  <a:gd name="adj1" fmla="val -62025"/>
                  <a:gd name="adj2" fmla="val 50384"/>
                  <a:gd name="adj3" fmla="val 16667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Recall from the last lecture: We get biased estimates if in the true model X and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are correlated.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That’s because in the estimated model they are </a:t>
                </a:r>
                <a:r>
                  <a:rPr lang="en-GB" sz="1800" b="1" u="sng" dirty="0"/>
                  <a:t>not</a:t>
                </a: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33524B1E-F17D-4B7E-915A-07590BF024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2699" y="4146256"/>
                <a:ext cx="6285548" cy="1666462"/>
              </a:xfrm>
              <a:prstGeom prst="wedgeRoundRectCallout">
                <a:avLst>
                  <a:gd name="adj1" fmla="val -62025"/>
                  <a:gd name="adj2" fmla="val 50384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BDAA650-4B19-49D0-9C9D-73E85F150FDD}"/>
              </a:ext>
            </a:extLst>
          </p:cNvPr>
          <p:cNvSpPr/>
          <p:nvPr/>
        </p:nvSpPr>
        <p:spPr>
          <a:xfrm>
            <a:off x="5299925" y="3382426"/>
            <a:ext cx="2405548" cy="286643"/>
          </a:xfrm>
          <a:prstGeom prst="wedgeRoundRectCallout">
            <a:avLst>
              <a:gd name="adj1" fmla="val -88633"/>
              <a:gd name="adj2" fmla="val 102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That is virtually 0</a:t>
            </a:r>
            <a:endParaRPr lang="en-GB" sz="1400" b="1" u="sng" dirty="0"/>
          </a:p>
        </p:txBody>
      </p:sp>
    </p:spTree>
    <p:extLst>
      <p:ext uri="{BB962C8B-B14F-4D97-AF65-F5344CB8AC3E}">
        <p14:creationId xmlns:p14="http://schemas.microsoft.com/office/powerpoint/2010/main" val="7847861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A1841-4F1E-422F-A0D0-E7C8DFA29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Takeaways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FFBD942-3BA6-41F7-B7F5-3AD36986A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952" y="0"/>
            <a:ext cx="1960436" cy="13333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8B1A0B-9586-43FF-AC76-4EDB39D955E1}"/>
              </a:ext>
            </a:extLst>
          </p:cNvPr>
          <p:cNvSpPr txBox="1"/>
          <p:nvPr/>
        </p:nvSpPr>
        <p:spPr>
          <a:xfrm>
            <a:off x="381599" y="1723147"/>
            <a:ext cx="11951378" cy="6242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R is a powerful piece of software that allows you to do statistical and econometric computation and visualisation and many other things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Set up a dedicated directory and project file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Get used to working with script files (preferably R Markdown files)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Make sure to understand the LM command and OLS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Make sure to understand merging of data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Play with code: 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If you see code that does something you like doing (e.g. from me) make sure you understand what different commands do</a:t>
            </a:r>
          </a:p>
          <a:p>
            <a:pPr marL="935681" lvl="1" indent="-284400">
              <a:spcAft>
                <a:spcPts val="500"/>
              </a:spcAft>
              <a:buFont typeface="Arial" charset="0"/>
              <a:buChar char="•"/>
            </a:pPr>
            <a:r>
              <a:rPr lang="en-GB" sz="2600" dirty="0"/>
              <a:t>If you don’t understand a command google it (or use the help function) to understand it</a:t>
            </a:r>
          </a:p>
          <a:p>
            <a:pPr lvl="1">
              <a:spcAft>
                <a:spcPts val="500"/>
              </a:spcAft>
            </a:pPr>
            <a:endParaRPr lang="en-GB" sz="2600" dirty="0"/>
          </a:p>
          <a:p>
            <a:pPr marL="45720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600" dirty="0"/>
              <a:t>See also the </a:t>
            </a:r>
            <a:r>
              <a:rPr lang="en-GB" sz="2600" dirty="0">
                <a:hlinkClick r:id="rId3"/>
              </a:rPr>
              <a:t>glossary of r commands </a:t>
            </a:r>
            <a:r>
              <a:rPr lang="en-GB" sz="2600" dirty="0"/>
              <a:t>(will continuously expand)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4151857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018588" y="2027238"/>
            <a:ext cx="3987800" cy="4311650"/>
          </a:xfrm>
        </p:spPr>
        <p:txBody>
          <a:bodyPr vert="horz" lIns="97548" tIns="48774" rIns="97548" bIns="48774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7041" dirty="0">
                <a:solidFill>
                  <a:srgbClr val="0070C0"/>
                </a:solidFill>
              </a:rPr>
              <a:t>Extra Slides</a:t>
            </a:r>
          </a:p>
        </p:txBody>
      </p:sp>
      <p:pic>
        <p:nvPicPr>
          <p:cNvPr id="9" name="Content Placeholder 4" descr="A drawing of a person&#10;&#10;Description generated with high confidence">
            <a:extLst>
              <a:ext uri="{FF2B5EF4-FFF2-40B4-BE49-F238E27FC236}">
                <a16:creationId xmlns:a16="http://schemas.microsoft.com/office/drawing/2014/main" id="{9FD8DBDC-E852-443D-9C2C-08FA8CBA5E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94502"/>
            <a:ext cx="7137400" cy="777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25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AE7EE-2E3D-4730-BFBD-A267DF9B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Merging/Joining data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8A569C-E1EC-4971-A366-DDCEC3F347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664655"/>
              </p:ext>
            </p:extLst>
          </p:nvPr>
        </p:nvGraphicFramePr>
        <p:xfrm>
          <a:off x="284067" y="1784530"/>
          <a:ext cx="2898045" cy="192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397">
                  <a:extLst>
                    <a:ext uri="{9D8B030D-6E8A-4147-A177-3AD203B41FA5}">
                      <a16:colId xmlns:a16="http://schemas.microsoft.com/office/drawing/2014/main" val="3974806304"/>
                    </a:ext>
                  </a:extLst>
                </a:gridCol>
                <a:gridCol w="1755648">
                  <a:extLst>
                    <a:ext uri="{9D8B030D-6E8A-4147-A177-3AD203B41FA5}">
                      <a16:colId xmlns:a16="http://schemas.microsoft.com/office/drawing/2014/main" val="3827460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Variable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5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61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8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497555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89F2E1C5-CDA1-4B8F-AA32-DAD494718A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182229"/>
              </p:ext>
            </p:extLst>
          </p:nvPr>
        </p:nvGraphicFramePr>
        <p:xfrm>
          <a:off x="3966051" y="2218796"/>
          <a:ext cx="2898045" cy="192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397">
                  <a:extLst>
                    <a:ext uri="{9D8B030D-6E8A-4147-A177-3AD203B41FA5}">
                      <a16:colId xmlns:a16="http://schemas.microsoft.com/office/drawing/2014/main" val="3974806304"/>
                    </a:ext>
                  </a:extLst>
                </a:gridCol>
                <a:gridCol w="1755648">
                  <a:extLst>
                    <a:ext uri="{9D8B030D-6E8A-4147-A177-3AD203B41FA5}">
                      <a16:colId xmlns:a16="http://schemas.microsoft.com/office/drawing/2014/main" val="3827460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Variable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5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61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8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497555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B6F6BF-7CA0-46F7-A574-EB11A4466A92}"/>
              </a:ext>
            </a:extLst>
          </p:cNvPr>
          <p:cNvCxnSpPr>
            <a:cxnSpLocks/>
          </p:cNvCxnSpPr>
          <p:nvPr/>
        </p:nvCxnSpPr>
        <p:spPr>
          <a:xfrm>
            <a:off x="1179576" y="2962656"/>
            <a:ext cx="2786475" cy="0"/>
          </a:xfrm>
          <a:prstGeom prst="line">
            <a:avLst/>
          </a:prstGeom>
          <a:ln w="571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116A7E-4DAD-424B-B864-B71E8DBE6B10}"/>
              </a:ext>
            </a:extLst>
          </p:cNvPr>
          <p:cNvCxnSpPr>
            <a:cxnSpLocks/>
          </p:cNvCxnSpPr>
          <p:nvPr/>
        </p:nvCxnSpPr>
        <p:spPr>
          <a:xfrm>
            <a:off x="1179576" y="3517392"/>
            <a:ext cx="2786475" cy="0"/>
          </a:xfrm>
          <a:prstGeom prst="line">
            <a:avLst/>
          </a:prstGeom>
          <a:ln w="5715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BD8D2CE9-BB93-4DD9-BE0F-EFA472E33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5499195"/>
              </p:ext>
            </p:extLst>
          </p:nvPr>
        </p:nvGraphicFramePr>
        <p:xfrm>
          <a:off x="4633559" y="5179952"/>
          <a:ext cx="4970684" cy="1444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212">
                  <a:extLst>
                    <a:ext uri="{9D8B030D-6E8A-4147-A177-3AD203B41FA5}">
                      <a16:colId xmlns:a16="http://schemas.microsoft.com/office/drawing/2014/main" val="3974806304"/>
                    </a:ext>
                  </a:extLst>
                </a:gridCol>
                <a:gridCol w="1875236">
                  <a:extLst>
                    <a:ext uri="{9D8B030D-6E8A-4147-A177-3AD203B41FA5}">
                      <a16:colId xmlns:a16="http://schemas.microsoft.com/office/drawing/2014/main" val="3714470318"/>
                    </a:ext>
                  </a:extLst>
                </a:gridCol>
                <a:gridCol w="1875236">
                  <a:extLst>
                    <a:ext uri="{9D8B030D-6E8A-4147-A177-3AD203B41FA5}">
                      <a16:colId xmlns:a16="http://schemas.microsoft.com/office/drawing/2014/main" val="3827460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Variable1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Variable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5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61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8048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48E8FC20-8502-4ED1-BA43-E71F000B8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242419"/>
              </p:ext>
            </p:extLst>
          </p:nvPr>
        </p:nvGraphicFramePr>
        <p:xfrm>
          <a:off x="7810802" y="7074183"/>
          <a:ext cx="4970684" cy="192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212">
                  <a:extLst>
                    <a:ext uri="{9D8B030D-6E8A-4147-A177-3AD203B41FA5}">
                      <a16:colId xmlns:a16="http://schemas.microsoft.com/office/drawing/2014/main" val="3974806304"/>
                    </a:ext>
                  </a:extLst>
                </a:gridCol>
                <a:gridCol w="1875236">
                  <a:extLst>
                    <a:ext uri="{9D8B030D-6E8A-4147-A177-3AD203B41FA5}">
                      <a16:colId xmlns:a16="http://schemas.microsoft.com/office/drawing/2014/main" val="3714470318"/>
                    </a:ext>
                  </a:extLst>
                </a:gridCol>
                <a:gridCol w="1875236">
                  <a:extLst>
                    <a:ext uri="{9D8B030D-6E8A-4147-A177-3AD203B41FA5}">
                      <a16:colId xmlns:a16="http://schemas.microsoft.com/office/drawing/2014/main" val="3827460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Variable1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Variable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5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61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8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993090"/>
                  </a:ext>
                </a:extLst>
              </a:tr>
            </a:tbl>
          </a:graphicData>
        </a:graphic>
      </p:graphicFrame>
      <p:graphicFrame>
        <p:nvGraphicFramePr>
          <p:cNvPr id="17" name="Table 3">
            <a:extLst>
              <a:ext uri="{FF2B5EF4-FFF2-40B4-BE49-F238E27FC236}">
                <a16:creationId xmlns:a16="http://schemas.microsoft.com/office/drawing/2014/main" id="{72707B87-E5F6-4F11-AB01-4E8726538F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3193118"/>
              </p:ext>
            </p:extLst>
          </p:nvPr>
        </p:nvGraphicFramePr>
        <p:xfrm>
          <a:off x="444389" y="7177940"/>
          <a:ext cx="4970684" cy="1926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212">
                  <a:extLst>
                    <a:ext uri="{9D8B030D-6E8A-4147-A177-3AD203B41FA5}">
                      <a16:colId xmlns:a16="http://schemas.microsoft.com/office/drawing/2014/main" val="3974806304"/>
                    </a:ext>
                  </a:extLst>
                </a:gridCol>
                <a:gridCol w="1875236">
                  <a:extLst>
                    <a:ext uri="{9D8B030D-6E8A-4147-A177-3AD203B41FA5}">
                      <a16:colId xmlns:a16="http://schemas.microsoft.com/office/drawing/2014/main" val="3714470318"/>
                    </a:ext>
                  </a:extLst>
                </a:gridCol>
                <a:gridCol w="1875236">
                  <a:extLst>
                    <a:ext uri="{9D8B030D-6E8A-4147-A177-3AD203B41FA5}">
                      <a16:colId xmlns:a16="http://schemas.microsoft.com/office/drawing/2014/main" val="3827460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Variable1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Variable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5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593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61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8048"/>
                  </a:ext>
                </a:extLst>
              </a:tr>
            </a:tbl>
          </a:graphicData>
        </a:graphic>
      </p:graphicFrame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AE53C903-8EA3-4EFA-BF6A-FFFDF6501791}"/>
              </a:ext>
            </a:extLst>
          </p:cNvPr>
          <p:cNvSpPr/>
          <p:nvPr/>
        </p:nvSpPr>
        <p:spPr>
          <a:xfrm>
            <a:off x="1417320" y="6041147"/>
            <a:ext cx="1764792" cy="871717"/>
          </a:xfrm>
          <a:prstGeom prst="wedgeRoundRect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Left join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0D2CC97-C14E-43C4-AB70-C3C2CA481E03}"/>
              </a:ext>
            </a:extLst>
          </p:cNvPr>
          <p:cNvSpPr/>
          <p:nvPr/>
        </p:nvSpPr>
        <p:spPr>
          <a:xfrm>
            <a:off x="10384536" y="6041146"/>
            <a:ext cx="1764792" cy="871717"/>
          </a:xfrm>
          <a:prstGeom prst="wedgeRoundRect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Right join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385DD72-2EF6-41F7-9CDF-1815E9914B2C}"/>
              </a:ext>
            </a:extLst>
          </p:cNvPr>
          <p:cNvSpPr/>
          <p:nvPr/>
        </p:nvSpPr>
        <p:spPr>
          <a:xfrm>
            <a:off x="5620302" y="4426527"/>
            <a:ext cx="3157937" cy="607892"/>
          </a:xfrm>
          <a:prstGeom prst="wedgeRound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Inner join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A01110C-04FA-43C0-AA5F-89F64C728124}"/>
              </a:ext>
            </a:extLst>
          </p:cNvPr>
          <p:cNvSpPr/>
          <p:nvPr/>
        </p:nvSpPr>
        <p:spPr>
          <a:xfrm>
            <a:off x="9623549" y="147961"/>
            <a:ext cx="3157937" cy="607892"/>
          </a:xfrm>
          <a:prstGeom prst="wedgeRoundRect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Full join</a:t>
            </a:r>
          </a:p>
        </p:txBody>
      </p:sp>
      <p:graphicFrame>
        <p:nvGraphicFramePr>
          <p:cNvPr id="22" name="Table 3">
            <a:extLst>
              <a:ext uri="{FF2B5EF4-FFF2-40B4-BE49-F238E27FC236}">
                <a16:creationId xmlns:a16="http://schemas.microsoft.com/office/drawing/2014/main" id="{6569E3AA-2958-49C7-930C-E7B522FE2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763083"/>
              </p:ext>
            </p:extLst>
          </p:nvPr>
        </p:nvGraphicFramePr>
        <p:xfrm>
          <a:off x="8035704" y="878915"/>
          <a:ext cx="4970684" cy="240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0212">
                  <a:extLst>
                    <a:ext uri="{9D8B030D-6E8A-4147-A177-3AD203B41FA5}">
                      <a16:colId xmlns:a16="http://schemas.microsoft.com/office/drawing/2014/main" val="3974806304"/>
                    </a:ext>
                  </a:extLst>
                </a:gridCol>
                <a:gridCol w="1875236">
                  <a:extLst>
                    <a:ext uri="{9D8B030D-6E8A-4147-A177-3AD203B41FA5}">
                      <a16:colId xmlns:a16="http://schemas.microsoft.com/office/drawing/2014/main" val="3714470318"/>
                    </a:ext>
                  </a:extLst>
                </a:gridCol>
                <a:gridCol w="1875236">
                  <a:extLst>
                    <a:ext uri="{9D8B030D-6E8A-4147-A177-3AD203B41FA5}">
                      <a16:colId xmlns:a16="http://schemas.microsoft.com/office/drawing/2014/main" val="3827460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Variable1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Variable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5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811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2616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8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7030A0"/>
                          </a:solidFill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993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31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6D5B0-843F-4766-B620-64F20BA2E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MeRrrrrging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41F4C9-F5A1-4DFB-8A3E-27BDCF591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716" y="5610484"/>
            <a:ext cx="7302875" cy="350538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A37F77F-CC2A-41B8-A38A-3017064B80C4}"/>
              </a:ext>
            </a:extLst>
          </p:cNvPr>
          <p:cNvSpPr/>
          <p:nvPr/>
        </p:nvSpPr>
        <p:spPr>
          <a:xfrm>
            <a:off x="151685" y="6301873"/>
            <a:ext cx="3157937" cy="607892"/>
          </a:xfrm>
          <a:prstGeom prst="wedgeRoundRectCallout">
            <a:avLst>
              <a:gd name="adj1" fmla="val 62270"/>
              <a:gd name="adj2" fmla="val 149745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Full join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FDBE5-A1FD-47EE-8C13-9A2BEA821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208"/>
            <a:ext cx="12968237" cy="432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01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AF33D-B27B-4636-B8E4-24E34D177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2CF9B-CD27-4A17-88C4-DC1AF9E69D2F}"/>
              </a:ext>
            </a:extLst>
          </p:cNvPr>
          <p:cNvSpPr txBox="1"/>
          <p:nvPr/>
        </p:nvSpPr>
        <p:spPr>
          <a:xfrm>
            <a:off x="381598" y="976899"/>
            <a:ext cx="12624790" cy="14234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Are you starting to like R commands?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Turns out you can easily create your own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For instance: Suppose you want to re-create the earlier scatter plot for the different regions of the UK/England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5244B-1E58-45AF-B2F3-FF74738CC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904" y="2400366"/>
            <a:ext cx="4747279" cy="4556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F72D9F-E425-4F9E-B161-65DB73A74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2" y="2400366"/>
            <a:ext cx="8166521" cy="457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94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ECF1-A4E4-4B9D-AA53-D2EEB8F6C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Defining a function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00B78C-8532-4BD2-8662-D3B6A20A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8021" y="1355345"/>
            <a:ext cx="12344968" cy="549351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A680E8A-43F2-47B0-85A9-2533AEDCE96E}"/>
              </a:ext>
            </a:extLst>
          </p:cNvPr>
          <p:cNvSpPr/>
          <p:nvPr/>
        </p:nvSpPr>
        <p:spPr>
          <a:xfrm>
            <a:off x="4769694" y="1741822"/>
            <a:ext cx="1530096" cy="511174"/>
          </a:xfrm>
          <a:prstGeom prst="wedgeRoundRectCallout">
            <a:avLst>
              <a:gd name="adj1" fmla="val -211954"/>
              <a:gd name="adj2" fmla="val 1086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Global variable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B92F2F4-00E6-4924-91B3-4764D68A8210}"/>
              </a:ext>
            </a:extLst>
          </p:cNvPr>
          <p:cNvSpPr/>
          <p:nvPr/>
        </p:nvSpPr>
        <p:spPr>
          <a:xfrm>
            <a:off x="6888054" y="2510222"/>
            <a:ext cx="1530096" cy="511174"/>
          </a:xfrm>
          <a:prstGeom prst="wedgeRoundRectCallout">
            <a:avLst>
              <a:gd name="adj1" fmla="val -283070"/>
              <a:gd name="adj2" fmla="val 961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Local variable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5AD2671-C5EA-4867-AD27-4832017D3D50}"/>
              </a:ext>
            </a:extLst>
          </p:cNvPr>
          <p:cNvSpPr/>
          <p:nvPr/>
        </p:nvSpPr>
        <p:spPr>
          <a:xfrm>
            <a:off x="9309019" y="4472591"/>
            <a:ext cx="2697480" cy="1848836"/>
          </a:xfrm>
          <a:prstGeom prst="wedgeRoundRectCallout">
            <a:avLst>
              <a:gd name="adj1" fmla="val -237892"/>
              <a:gd name="adj2" fmla="val 380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What the function returns</a:t>
            </a:r>
          </a:p>
          <a:p>
            <a:pPr algn="ctr"/>
            <a:r>
              <a:rPr lang="en-GB" sz="1600" dirty="0"/>
              <a:t>Here it is a list but it can be anything really</a:t>
            </a:r>
          </a:p>
        </p:txBody>
      </p:sp>
    </p:spTree>
    <p:extLst>
      <p:ext uri="{BB962C8B-B14F-4D97-AF65-F5344CB8AC3E}">
        <p14:creationId xmlns:p14="http://schemas.microsoft.com/office/powerpoint/2010/main" val="310396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ECF1-A4E4-4B9D-AA53-D2EEB8F6C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Calling functions</a:t>
            </a:r>
          </a:p>
        </p:txBody>
      </p:sp>
      <p:pic>
        <p:nvPicPr>
          <p:cNvPr id="4" name="Picture 3" descr="A close up of a telephone&#10;&#10;Description automatically generated">
            <a:extLst>
              <a:ext uri="{FF2B5EF4-FFF2-40B4-BE49-F238E27FC236}">
                <a16:creationId xmlns:a16="http://schemas.microsoft.com/office/drawing/2014/main" id="{B14C4FD5-E4D5-4F69-9BF1-B04B99CD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512" y="1"/>
            <a:ext cx="3194876" cy="2817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853754-4AAC-430C-BFD0-D8D8A6A6F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7" y="879643"/>
            <a:ext cx="9791208" cy="829178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5AD2671-C5EA-4867-AD27-4832017D3D50}"/>
              </a:ext>
            </a:extLst>
          </p:cNvPr>
          <p:cNvSpPr/>
          <p:nvPr/>
        </p:nvSpPr>
        <p:spPr>
          <a:xfrm>
            <a:off x="6003911" y="1261571"/>
            <a:ext cx="2697480" cy="778114"/>
          </a:xfrm>
          <a:prstGeom prst="wedgeRoundRectCallout">
            <a:avLst>
              <a:gd name="adj1" fmla="val -197553"/>
              <a:gd name="adj2" fmla="val -601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Function call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21F027D-3112-4F58-95D7-56325DDF578D}"/>
              </a:ext>
            </a:extLst>
          </p:cNvPr>
          <p:cNvSpPr/>
          <p:nvPr/>
        </p:nvSpPr>
        <p:spPr>
          <a:xfrm>
            <a:off x="6074015" y="2428742"/>
            <a:ext cx="2697480" cy="778114"/>
          </a:xfrm>
          <a:prstGeom prst="wedgeRoundRectCallout">
            <a:avLst>
              <a:gd name="adj1" fmla="val -193485"/>
              <a:gd name="adj2" fmla="val -1859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Display results</a:t>
            </a:r>
          </a:p>
        </p:txBody>
      </p:sp>
    </p:spTree>
    <p:extLst>
      <p:ext uri="{BB962C8B-B14F-4D97-AF65-F5344CB8AC3E}">
        <p14:creationId xmlns:p14="http://schemas.microsoft.com/office/powerpoint/2010/main" val="2405108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468B-1178-417B-BCA3-663E68012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Loops</a:t>
            </a:r>
          </a:p>
        </p:txBody>
      </p:sp>
      <p:pic>
        <p:nvPicPr>
          <p:cNvPr id="4" name="Picture 3" descr="A picture containing ride, state, water, outdoor&#10;&#10;Description automatically generated">
            <a:extLst>
              <a:ext uri="{FF2B5EF4-FFF2-40B4-BE49-F238E27FC236}">
                <a16:creationId xmlns:a16="http://schemas.microsoft.com/office/drawing/2014/main" id="{D6EDD116-FE34-4679-A159-B4369E6AC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821" y="-9049"/>
            <a:ext cx="5351567" cy="23860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B3BB46-19D7-4235-BE14-B81A0A388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74" y="2524821"/>
            <a:ext cx="12308650" cy="42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80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2E51CBC-2567-4314-823A-5A07A73EE5CD}"/>
              </a:ext>
            </a:extLst>
          </p:cNvPr>
          <p:cNvSpPr/>
          <p:nvPr/>
        </p:nvSpPr>
        <p:spPr>
          <a:xfrm>
            <a:off x="6634480" y="1764792"/>
            <a:ext cx="5989320" cy="1563624"/>
          </a:xfrm>
          <a:prstGeom prst="wedgeRoundRectCallout">
            <a:avLst>
              <a:gd name="adj1" fmla="val -69688"/>
              <a:gd name="adj2" fmla="val -470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You might want to create one for the course and one for dedicated one for the group project which you can share with your team/group (via </a:t>
            </a:r>
            <a:r>
              <a:rPr lang="en-GB" sz="2400" dirty="0" err="1"/>
              <a:t>dropbox</a:t>
            </a:r>
            <a:r>
              <a:rPr lang="en-GB" sz="2400" dirty="0"/>
              <a:t> or </a:t>
            </a:r>
            <a:r>
              <a:rPr lang="en-GB" sz="2400" dirty="0" err="1"/>
              <a:t>github</a:t>
            </a:r>
            <a:r>
              <a:rPr lang="en-GB" sz="2400" dirty="0"/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C6A33D-D89D-4994-87FF-61567C4C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Projects and Folders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F557F-ADF4-44D9-A6B3-69AA3839A2A2}"/>
              </a:ext>
            </a:extLst>
          </p:cNvPr>
          <p:cNvSpPr txBox="1"/>
          <p:nvPr/>
        </p:nvSpPr>
        <p:spPr>
          <a:xfrm>
            <a:off x="219456" y="1218454"/>
            <a:ext cx="7159752" cy="9874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An additional tool to organise a research project are project files and dedicated folders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000" dirty="0"/>
              <a:t>You can do both via the “New Project” menu: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55A555-6832-4D33-BEF7-401AD28A1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3483866"/>
            <a:ext cx="5066659" cy="1799374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D77C4D-1E1B-4D89-8376-129AAD39E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288" y="3483866"/>
            <a:ext cx="3292896" cy="23248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F65A12-F0FD-4B2E-9A95-EFE93EE4279E}"/>
              </a:ext>
            </a:extLst>
          </p:cNvPr>
          <p:cNvCxnSpPr>
            <a:cxnSpLocks/>
          </p:cNvCxnSpPr>
          <p:nvPr/>
        </p:nvCxnSpPr>
        <p:spPr>
          <a:xfrm>
            <a:off x="3078480" y="2496312"/>
            <a:ext cx="0" cy="90525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E09D7D-AAAA-4122-BA8A-DC0003A3F9FC}"/>
              </a:ext>
            </a:extLst>
          </p:cNvPr>
          <p:cNvCxnSpPr>
            <a:cxnSpLocks/>
          </p:cNvCxnSpPr>
          <p:nvPr/>
        </p:nvCxnSpPr>
        <p:spPr>
          <a:xfrm>
            <a:off x="6634480" y="4806696"/>
            <a:ext cx="96012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78A713-F102-4866-9CAE-CCF31BEFD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2275" y="6821424"/>
            <a:ext cx="3174842" cy="223714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7C8C158-6F91-4301-B71B-954ABE1BD7C4}"/>
              </a:ext>
            </a:extLst>
          </p:cNvPr>
          <p:cNvCxnSpPr>
            <a:cxnSpLocks/>
          </p:cNvCxnSpPr>
          <p:nvPr/>
        </p:nvCxnSpPr>
        <p:spPr>
          <a:xfrm>
            <a:off x="9418320" y="5912611"/>
            <a:ext cx="0" cy="81737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8A4B8F8-207F-47BB-BC1E-979A93B80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274" y="5678426"/>
            <a:ext cx="4599111" cy="3267285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6CAABD-314A-4091-A3E4-DEF7F7E0F05C}"/>
              </a:ext>
            </a:extLst>
          </p:cNvPr>
          <p:cNvCxnSpPr>
            <a:cxnSpLocks/>
          </p:cNvCxnSpPr>
          <p:nvPr/>
        </p:nvCxnSpPr>
        <p:spPr>
          <a:xfrm flipH="1">
            <a:off x="6294419" y="7733637"/>
            <a:ext cx="130018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227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8415-D761-4CDD-8AFD-BAC9AE633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 Matters</a:t>
            </a:r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20B38885-79DC-4553-9A5E-F0362426B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99" y="1817225"/>
            <a:ext cx="4641732" cy="510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1BC1EA-B308-4EC8-A7CB-6F03D90D7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331" y="1817225"/>
            <a:ext cx="7789708" cy="27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41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engine&#10;&#10;Description automatically generated">
            <a:extLst>
              <a:ext uri="{FF2B5EF4-FFF2-40B4-BE49-F238E27FC236}">
                <a16:creationId xmlns:a16="http://schemas.microsoft.com/office/drawing/2014/main" id="{08CD4EB0-7C1E-463A-AF63-2D9404644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055" y="2865331"/>
            <a:ext cx="2756365" cy="20672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A0B5E5-F775-4ACA-84E1-F3817F0BA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R vs RStudio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B3FE1-E049-449C-9A75-6A9902EC3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87" y="2281428"/>
            <a:ext cx="2539682" cy="1968254"/>
          </a:xfrm>
          <a:prstGeom prst="rect">
            <a:avLst/>
          </a:prstGeom>
        </p:spPr>
      </p:pic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85414060-8583-4E19-8F60-F297E4A7D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5334" y="2632143"/>
            <a:ext cx="3609975" cy="126682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738F654-C310-4BD2-B23A-7BDCE1E9B00E}"/>
              </a:ext>
            </a:extLst>
          </p:cNvPr>
          <p:cNvCxnSpPr/>
          <p:nvPr/>
        </p:nvCxnSpPr>
        <p:spPr>
          <a:xfrm flipH="1">
            <a:off x="4407408" y="3265556"/>
            <a:ext cx="201168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89348CC-68F3-4B96-BCD3-922265119390}"/>
              </a:ext>
            </a:extLst>
          </p:cNvPr>
          <p:cNvCxnSpPr>
            <a:cxnSpLocks/>
          </p:cNvCxnSpPr>
          <p:nvPr/>
        </p:nvCxnSpPr>
        <p:spPr>
          <a:xfrm>
            <a:off x="4504944" y="3573404"/>
            <a:ext cx="199775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close up of a person wearing a hat&#10;&#10;Description automatically generated">
            <a:extLst>
              <a:ext uri="{FF2B5EF4-FFF2-40B4-BE49-F238E27FC236}">
                <a16:creationId xmlns:a16="http://schemas.microsoft.com/office/drawing/2014/main" id="{C80BA3BC-C336-45EA-9C19-0A89F5984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3925" y="5347135"/>
            <a:ext cx="2022763" cy="28940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CCDF1C2-4A0B-44B7-850B-CCB9AA6A1FBA}"/>
              </a:ext>
            </a:extLst>
          </p:cNvPr>
          <p:cNvSpPr txBox="1"/>
          <p:nvPr/>
        </p:nvSpPr>
        <p:spPr>
          <a:xfrm>
            <a:off x="7973568" y="8342447"/>
            <a:ext cx="21031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GB" sz="2000" dirty="0"/>
              <a:t>A Pirate (You)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6C1078-4897-4FC4-9890-2A7D63DA247E}"/>
              </a:ext>
            </a:extLst>
          </p:cNvPr>
          <p:cNvCxnSpPr>
            <a:cxnSpLocks/>
          </p:cNvCxnSpPr>
          <p:nvPr/>
        </p:nvCxnSpPr>
        <p:spPr>
          <a:xfrm>
            <a:off x="9065307" y="4000267"/>
            <a:ext cx="0" cy="11843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CC8C5B-1083-4A55-A7E8-139EE6DB4CCA}"/>
              </a:ext>
            </a:extLst>
          </p:cNvPr>
          <p:cNvCxnSpPr>
            <a:cxnSpLocks/>
          </p:cNvCxnSpPr>
          <p:nvPr/>
        </p:nvCxnSpPr>
        <p:spPr>
          <a:xfrm flipV="1">
            <a:off x="9227406" y="4000268"/>
            <a:ext cx="0" cy="118438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CC83AC4-A73C-4591-B6C5-45A454FA70A7}"/>
              </a:ext>
            </a:extLst>
          </p:cNvPr>
          <p:cNvSpPr txBox="1"/>
          <p:nvPr/>
        </p:nvSpPr>
        <p:spPr>
          <a:xfrm>
            <a:off x="1115568" y="5266944"/>
            <a:ext cx="5925312" cy="13567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r>
              <a:rPr lang="en-GB" sz="2800" dirty="0" err="1"/>
              <a:t>Rstudio</a:t>
            </a:r>
            <a:r>
              <a:rPr lang="en-GB" sz="2800" dirty="0"/>
              <a:t> is a nice control software to run your R engine</a:t>
            </a: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41233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C4660-1D18-4367-977B-65841BA50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667" y="326683"/>
            <a:ext cx="9829892" cy="948289"/>
          </a:xfrm>
        </p:spPr>
        <p:txBody>
          <a:bodyPr/>
          <a:lstStyle/>
          <a:p>
            <a:r>
              <a:rPr lang="en-GB"/>
              <a:t>Getting started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92ADE-A002-45D9-A104-AB9242AB9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0" y="110524"/>
            <a:ext cx="3611404" cy="2798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443AD-B8D1-47DB-8694-108A62196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7454" y="2123781"/>
            <a:ext cx="3969919" cy="26652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FEA7D8-C5D7-4C17-83F2-F83B9CA97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855" y="5559092"/>
            <a:ext cx="4891486" cy="2588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978F5-9065-4EF5-9323-A82FDC3C9A9E}"/>
              </a:ext>
            </a:extLst>
          </p:cNvPr>
          <p:cNvSpPr txBox="1"/>
          <p:nvPr/>
        </p:nvSpPr>
        <p:spPr>
          <a:xfrm>
            <a:off x="378987" y="3816372"/>
            <a:ext cx="6884105" cy="4201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87604" indent="-487604">
              <a:buFont typeface="Arial" panose="020B0604020202020204" pitchFamily="34" charset="0"/>
              <a:buChar char="•"/>
            </a:pPr>
            <a:r>
              <a:rPr lang="en-GB" sz="3413" dirty="0">
                <a:latin typeface="Palatino Linotype"/>
                <a:cs typeface="Palatino Linotype"/>
              </a:rPr>
              <a:t>Download R (and install)</a:t>
            </a:r>
          </a:p>
          <a:p>
            <a:pPr lvl="1"/>
            <a:r>
              <a:rPr lang="en-GB" sz="3413" dirty="0">
                <a:latin typeface="Palatino Linotype"/>
                <a:cs typeface="Palatino Linotype"/>
                <a:hlinkClick r:id="rId5"/>
              </a:rPr>
              <a:t>https://www.r-project.org/</a:t>
            </a:r>
            <a:r>
              <a:rPr lang="en-GB" sz="3413" dirty="0">
                <a:latin typeface="Palatino Linotype"/>
                <a:cs typeface="Palatino Linotype"/>
              </a:rPr>
              <a:t> </a:t>
            </a:r>
          </a:p>
          <a:p>
            <a:pPr marL="487604" indent="-487604">
              <a:buFont typeface="Arial" panose="020B0604020202020204" pitchFamily="34" charset="0"/>
              <a:buChar char="•"/>
            </a:pPr>
            <a:endParaRPr lang="en-GB" sz="3413" dirty="0">
              <a:latin typeface="Palatino Linotype"/>
              <a:cs typeface="Palatino Linotype"/>
            </a:endParaRPr>
          </a:p>
          <a:p>
            <a:pPr marL="487604" indent="-487604">
              <a:buFont typeface="Arial" panose="020B0604020202020204" pitchFamily="34" charset="0"/>
              <a:buChar char="•"/>
            </a:pPr>
            <a:r>
              <a:rPr lang="en-GB" sz="3413" dirty="0">
                <a:latin typeface="Palatino Linotype"/>
                <a:cs typeface="Palatino Linotype"/>
              </a:rPr>
              <a:t>Download </a:t>
            </a:r>
            <a:r>
              <a:rPr lang="en-GB" sz="3413" dirty="0" err="1">
                <a:latin typeface="Palatino Linotype"/>
                <a:cs typeface="Palatino Linotype"/>
              </a:rPr>
              <a:t>Rstudio</a:t>
            </a:r>
            <a:endParaRPr lang="en-GB" sz="3413" dirty="0">
              <a:latin typeface="Palatino Linotype"/>
              <a:cs typeface="Palatino Linotype"/>
            </a:endParaRPr>
          </a:p>
          <a:p>
            <a:pPr lvl="1"/>
            <a:r>
              <a:rPr lang="en-GB" sz="3413" dirty="0">
                <a:latin typeface="Palatino Linotype"/>
                <a:cs typeface="Palatino Linotype"/>
                <a:hlinkClick r:id="rId6"/>
              </a:rPr>
              <a:t>https://www.rstudio.com/</a:t>
            </a:r>
            <a:r>
              <a:rPr lang="en-GB" sz="3413" dirty="0">
                <a:latin typeface="Palatino Linotype"/>
                <a:cs typeface="Palatino Linotype"/>
              </a:rPr>
              <a:t> </a:t>
            </a:r>
          </a:p>
          <a:p>
            <a:pPr marL="487604" indent="-487604">
              <a:buFont typeface="Arial" panose="020B0604020202020204" pitchFamily="34" charset="0"/>
              <a:buChar char="•"/>
            </a:pPr>
            <a:endParaRPr lang="en-GB" sz="3413" dirty="0">
              <a:latin typeface="Palatino Linotype"/>
              <a:cs typeface="Palatino Linotype"/>
            </a:endParaRPr>
          </a:p>
          <a:p>
            <a:pPr marL="487604" indent="-487604">
              <a:buFont typeface="Arial" panose="020B0604020202020204" pitchFamily="34" charset="0"/>
              <a:buChar char="•"/>
            </a:pPr>
            <a:endParaRPr lang="en-GB" sz="3413" dirty="0">
              <a:latin typeface="Palatino Linotype"/>
              <a:cs typeface="Palatino Linotype"/>
            </a:endParaRPr>
          </a:p>
          <a:p>
            <a:pPr marL="487604" indent="-487604">
              <a:buFont typeface="Arial" panose="020B0604020202020204" pitchFamily="34" charset="0"/>
              <a:buChar char="•"/>
            </a:pPr>
            <a:endParaRPr lang="en-GB" sz="3413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2905794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048D-B79E-47A9-97D5-62C9DB38A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 studio 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07BAB-308A-4917-865F-678D4F87B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87" y="1032921"/>
            <a:ext cx="10317557" cy="5585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38EAB3-0CCF-4755-8109-37EF9003585D}"/>
              </a:ext>
            </a:extLst>
          </p:cNvPr>
          <p:cNvSpPr txBox="1"/>
          <p:nvPr/>
        </p:nvSpPr>
        <p:spPr>
          <a:xfrm>
            <a:off x="1041722" y="7211028"/>
            <a:ext cx="5324354" cy="14234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2000" dirty="0"/>
              <a:t>1= code file</a:t>
            </a:r>
          </a:p>
          <a:p>
            <a:pPr>
              <a:spcAft>
                <a:spcPts val="500"/>
              </a:spcAft>
            </a:pPr>
            <a:r>
              <a:rPr lang="en-GB" sz="2000" dirty="0"/>
              <a:t>2= variable browser</a:t>
            </a:r>
          </a:p>
          <a:p>
            <a:pPr>
              <a:spcAft>
                <a:spcPts val="500"/>
              </a:spcAft>
            </a:pPr>
            <a:r>
              <a:rPr lang="en-GB" sz="2000" dirty="0"/>
              <a:t>3= plot browser</a:t>
            </a:r>
          </a:p>
          <a:p>
            <a:pPr>
              <a:spcAft>
                <a:spcPts val="500"/>
              </a:spcAft>
            </a:pPr>
            <a:r>
              <a:rPr lang="en-GB" sz="2000" dirty="0"/>
              <a:t>4= command console</a:t>
            </a:r>
          </a:p>
        </p:txBody>
      </p:sp>
    </p:spTree>
    <p:extLst>
      <p:ext uri="{BB962C8B-B14F-4D97-AF65-F5344CB8AC3E}">
        <p14:creationId xmlns:p14="http://schemas.microsoft.com/office/powerpoint/2010/main" val="4169314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8586-327A-4A64-996C-9DF89030A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51" y="3280811"/>
            <a:ext cx="12242201" cy="874695"/>
          </a:xfrm>
        </p:spPr>
        <p:txBody>
          <a:bodyPr/>
          <a:lstStyle/>
          <a:p>
            <a:r>
              <a:rPr lang="en-GB" dirty="0"/>
              <a:t>You can use R as a pocket calculator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44010A-28E6-4F66-A1B5-7A5F74B24FB5}"/>
              </a:ext>
            </a:extLst>
          </p:cNvPr>
          <p:cNvSpPr txBox="1">
            <a:spLocks/>
          </p:cNvSpPr>
          <p:nvPr/>
        </p:nvSpPr>
        <p:spPr>
          <a:xfrm>
            <a:off x="764187" y="5981045"/>
            <a:ext cx="12242201" cy="8746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300277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Create lists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764C1-327F-445B-A56B-32CC4E52F422}"/>
              </a:ext>
            </a:extLst>
          </p:cNvPr>
          <p:cNvSpPr/>
          <p:nvPr/>
        </p:nvSpPr>
        <p:spPr>
          <a:xfrm>
            <a:off x="1320800" y="4260803"/>
            <a:ext cx="6502400" cy="959237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r>
              <a:rPr lang="en-US" sz="2400" b="1" dirty="0">
                <a:solidFill>
                  <a:srgbClr val="CE5C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atinLnBrk="1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## [1] 1.166667</a:t>
            </a:r>
            <a:endParaRPr lang="en-GB" sz="2400" dirty="0">
              <a:effectLst/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B54F2-734B-4CC4-9993-FA269BB5BF3B}"/>
              </a:ext>
            </a:extLst>
          </p:cNvPr>
          <p:cNvSpPr txBox="1">
            <a:spLocks/>
          </p:cNvSpPr>
          <p:nvPr/>
        </p:nvSpPr>
        <p:spPr>
          <a:xfrm>
            <a:off x="489867" y="368126"/>
            <a:ext cx="12242201" cy="8746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300277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How to talk to R?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B7BD07-4EBC-410A-8D6B-7519CEE01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3860" y="0"/>
            <a:ext cx="4432528" cy="21972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F20663-FD8E-43E4-B7F7-04EAB8428547}"/>
              </a:ext>
            </a:extLst>
          </p:cNvPr>
          <p:cNvSpPr txBox="1"/>
          <p:nvPr/>
        </p:nvSpPr>
        <p:spPr>
          <a:xfrm>
            <a:off x="978408" y="1477507"/>
            <a:ext cx="7187184" cy="15414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Write commands in the console to be executed immediately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Write commands in a script file to executed later or repeatedly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8993A-6168-40FE-B806-E6E713943373}"/>
              </a:ext>
            </a:extLst>
          </p:cNvPr>
          <p:cNvSpPr txBox="1"/>
          <p:nvPr/>
        </p:nvSpPr>
        <p:spPr>
          <a:xfrm>
            <a:off x="1320800" y="6588671"/>
            <a:ext cx="2208938" cy="2267287"/>
          </a:xfrm>
          <a:prstGeom prst="rect">
            <a:avLst/>
          </a:prstGeom>
          <a:solidFill>
            <a:schemeClr val="accent6"/>
          </a:solidFill>
        </p:spPr>
        <p:txBody>
          <a:bodyPr wrap="none" lIns="0" tIns="0" rIns="0" bIns="0" rtlCol="0"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CE5C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atinLnBrk="1">
              <a:spcAft>
                <a:spcPts val="1000"/>
              </a:spcAft>
            </a:pPr>
            <a:r>
              <a:rPr lang="en-US" sz="2400" b="1" dirty="0" err="1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runif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10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atinLnBrk="1">
              <a:spcAft>
                <a:spcPts val="1000"/>
              </a:spcAft>
            </a:pPr>
            <a:r>
              <a:rPr lang="en-US" sz="2400" b="1" dirty="0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seq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20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atinLnBrk="1">
              <a:spcAft>
                <a:spcPts val="1000"/>
              </a:spcAft>
            </a:pPr>
            <a:r>
              <a:rPr lang="en-US" sz="2400" b="1" dirty="0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sample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solidFill>
                  <a:srgbClr val="CE5C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4400" indent="-284400">
              <a:spcAft>
                <a:spcPts val="500"/>
              </a:spcAft>
              <a:buFont typeface="Arial" charset="0"/>
              <a:buChar char="•"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836066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hild, toy, little, child&#10;&#10;Description automatically generated">
            <a:extLst>
              <a:ext uri="{FF2B5EF4-FFF2-40B4-BE49-F238E27FC236}">
                <a16:creationId xmlns:a16="http://schemas.microsoft.com/office/drawing/2014/main" id="{7A038E56-39E1-42F2-B71F-D16D64EF73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3006388" cy="9138507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9BB9728-ADDE-4A0B-8002-158121FBB8AA}"/>
              </a:ext>
            </a:extLst>
          </p:cNvPr>
          <p:cNvSpPr/>
          <p:nvPr/>
        </p:nvSpPr>
        <p:spPr>
          <a:xfrm>
            <a:off x="207264" y="6550216"/>
            <a:ext cx="6833616" cy="2218880"/>
          </a:xfrm>
          <a:prstGeom prst="wedgeRoundRectCallout">
            <a:avLst>
              <a:gd name="adj1" fmla="val -7531"/>
              <a:gd name="adj2" fmla="val -1562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Good places to steal code (just google):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>
                <a:hlinkClick r:id="rId3"/>
              </a:rPr>
              <a:t>stackexchange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>
                <a:hlinkClick r:id="rId4"/>
              </a:rPr>
              <a:t>Stackoverflow</a:t>
            </a: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>
                <a:hlinkClick r:id="rId5"/>
              </a:rPr>
              <a:t>github</a:t>
            </a:r>
            <a:endParaRPr lang="en-GB" dirty="0"/>
          </a:p>
          <a:p>
            <a:r>
              <a:rPr lang="en-GB" dirty="0"/>
              <a:t>(you are pirates after all)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AB6DBC-BBC2-46B0-985B-AC5A8E162A36}"/>
              </a:ext>
            </a:extLst>
          </p:cNvPr>
          <p:cNvSpPr/>
          <p:nvPr/>
        </p:nvSpPr>
        <p:spPr>
          <a:xfrm>
            <a:off x="548774" y="1516609"/>
            <a:ext cx="122422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</a:t>
            </a:r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</a:t>
            </a:r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</a:t>
            </a:r>
            <a:r>
              <a:rPr lang="en-US" sz="9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Y</a:t>
            </a:r>
            <a:endParaRPr lang="en-US" sz="9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</a:t>
            </a:r>
            <a:r>
              <a:rPr lang="en-US" sz="96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te</a:t>
            </a:r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al some toys</a:t>
            </a:r>
          </a:p>
          <a:p>
            <a:pPr marL="1143000" indent="-1143000">
              <a:buFont typeface="Arial" panose="020B0604020202020204" pitchFamily="34" charset="0"/>
              <a:buChar char="•"/>
            </a:pPr>
            <a:r>
              <a:rPr lang="en-US" sz="9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and play some more 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66C4B-05C3-4CF2-BC3E-C0AE3B6DF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secret of learning to code: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9F4A264-BFD5-484D-8F32-ACA183E37107}"/>
              </a:ext>
            </a:extLst>
          </p:cNvPr>
          <p:cNvSpPr/>
          <p:nvPr/>
        </p:nvSpPr>
        <p:spPr>
          <a:xfrm>
            <a:off x="6949440" y="2214809"/>
            <a:ext cx="4306824" cy="706866"/>
          </a:xfrm>
          <a:prstGeom prst="wedgeRoundRectCallout">
            <a:avLst>
              <a:gd name="adj1" fmla="val 17595"/>
              <a:gd name="adj2" fmla="val 1359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by that I mean code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ED2AB2-1F83-4794-81C3-C5EBEBE8E101}"/>
              </a:ext>
            </a:extLst>
          </p:cNvPr>
          <p:cNvSpPr/>
          <p:nvPr/>
        </p:nvSpPr>
        <p:spPr>
          <a:xfrm>
            <a:off x="7248144" y="6479824"/>
            <a:ext cx="5542830" cy="2435576"/>
          </a:xfrm>
          <a:prstGeom prst="wedgeRoundRectCallout">
            <a:avLst>
              <a:gd name="adj1" fmla="val -71394"/>
              <a:gd name="adj2" fmla="val -872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Try to understand code of others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Make small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See what happens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Adapt code by others for your purposes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/>
              <a:t>Read about the commands we are using as well as related commands  </a:t>
            </a:r>
          </a:p>
        </p:txBody>
      </p:sp>
    </p:spTree>
    <p:extLst>
      <p:ext uri="{BB962C8B-B14F-4D97-AF65-F5344CB8AC3E}">
        <p14:creationId xmlns:p14="http://schemas.microsoft.com/office/powerpoint/2010/main" val="31532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8586-327A-4A64-996C-9DF89030A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7" y="2582683"/>
            <a:ext cx="12242201" cy="874695"/>
          </a:xfrm>
        </p:spPr>
        <p:txBody>
          <a:bodyPr/>
          <a:lstStyle/>
          <a:p>
            <a:r>
              <a:rPr lang="en-GB" dirty="0"/>
              <a:t>Create new variables based on already existing one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B44010A-28E6-4F66-A1B5-7A5F74B24FB5}"/>
              </a:ext>
            </a:extLst>
          </p:cNvPr>
          <p:cNvSpPr txBox="1">
            <a:spLocks/>
          </p:cNvSpPr>
          <p:nvPr/>
        </p:nvSpPr>
        <p:spPr>
          <a:xfrm>
            <a:off x="489866" y="4692963"/>
            <a:ext cx="12242201" cy="8746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300277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Do stuff with variables; e.g. plotting them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764C1-327F-445B-A56B-32CC4E52F422}"/>
              </a:ext>
            </a:extLst>
          </p:cNvPr>
          <p:cNvSpPr/>
          <p:nvPr/>
        </p:nvSpPr>
        <p:spPr>
          <a:xfrm>
            <a:off x="764187" y="1693925"/>
            <a:ext cx="6502400" cy="461665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v1=</a:t>
            </a:r>
            <a:r>
              <a:rPr lang="en-US" sz="2400" b="1" dirty="0" err="1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runif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9B54F2-734B-4CC4-9993-FA269BB5BF3B}"/>
              </a:ext>
            </a:extLst>
          </p:cNvPr>
          <p:cNvSpPr txBox="1">
            <a:spLocks/>
          </p:cNvSpPr>
          <p:nvPr/>
        </p:nvSpPr>
        <p:spPr>
          <a:xfrm>
            <a:off x="489867" y="368126"/>
            <a:ext cx="12242201" cy="87469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300277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Abadi" panose="020B0604020104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You can Assign Variables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3D70E9-49F4-492F-B19F-D2B1F9753FC1}"/>
              </a:ext>
            </a:extLst>
          </p:cNvPr>
          <p:cNvSpPr/>
          <p:nvPr/>
        </p:nvSpPr>
        <p:spPr>
          <a:xfrm>
            <a:off x="764187" y="5485704"/>
            <a:ext cx="6502400" cy="461665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sz="2400" b="1" dirty="0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plot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(v1,v2)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F4A702-92B7-4C53-89B2-301558A87C51}"/>
              </a:ext>
            </a:extLst>
          </p:cNvPr>
          <p:cNvSpPr/>
          <p:nvPr/>
        </p:nvSpPr>
        <p:spPr>
          <a:xfrm>
            <a:off x="764187" y="3380564"/>
            <a:ext cx="6502400" cy="461665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latinLnBrk="1"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v2=</a:t>
            </a:r>
            <a:r>
              <a:rPr lang="en-US" sz="2400" b="1" dirty="0" err="1">
                <a:solidFill>
                  <a:srgbClr val="204A87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runif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rgbClr val="0000CF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solidFill>
                  <a:srgbClr val="CE5C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+</a:t>
            </a:r>
            <a:r>
              <a:rPr lang="en-US" sz="2400" dirty="0">
                <a:solidFill>
                  <a:srgbClr val="000000"/>
                </a:solidFill>
                <a:latin typeface="Consolas" panose="020B0609020204030204" pitchFamily="49" charset="0"/>
                <a:ea typeface="Cambria" panose="02040503050406030204" pitchFamily="18" charset="0"/>
                <a:cs typeface="Times New Roman" panose="02020603050405020304" pitchFamily="18" charset="0"/>
              </a:rPr>
              <a:t>v1</a:t>
            </a:r>
            <a:endParaRPr lang="en-GB" sz="2400" dirty="0">
              <a:latin typeface="Consolas" panose="020B0609020204030204" pitchFamily="49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">
            <a:extLst>
              <a:ext uri="{FF2B5EF4-FFF2-40B4-BE49-F238E27FC236}">
                <a16:creationId xmlns:a16="http://schemas.microsoft.com/office/drawing/2014/main" id="{AAC7F764-612A-4B3B-B5B2-CCCE859806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5320406" y="6164767"/>
            <a:ext cx="3485266" cy="2788213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053397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B_PowerpointTemplate_v2">
      <a:dk1>
        <a:srgbClr val="4F535A"/>
      </a:dk1>
      <a:lt1>
        <a:srgbClr val="FFFFFF"/>
      </a:lt1>
      <a:dk2>
        <a:srgbClr val="4F535A"/>
      </a:dk2>
      <a:lt2>
        <a:srgbClr val="ED1941"/>
      </a:lt2>
      <a:accent1>
        <a:srgbClr val="0080C6"/>
      </a:accent1>
      <a:accent2>
        <a:srgbClr val="577C96"/>
      </a:accent2>
      <a:accent3>
        <a:srgbClr val="14B1E7"/>
      </a:accent3>
      <a:accent4>
        <a:srgbClr val="2DBBAA"/>
      </a:accent4>
      <a:accent5>
        <a:srgbClr val="787E83"/>
      </a:accent5>
      <a:accent6>
        <a:srgbClr val="D8E0E6"/>
      </a:accent6>
      <a:hlink>
        <a:srgbClr val="4F535A"/>
      </a:hlink>
      <a:folHlink>
        <a:srgbClr val="4F535A"/>
      </a:folHlink>
    </a:clrScheme>
    <a:fontScheme name="Ralfs favourite">
      <a:majorFont>
        <a:latin typeface="Abadi"/>
        <a:ea typeface=""/>
        <a:cs typeface=""/>
      </a:majorFont>
      <a:minorFont>
        <a:latin typeface="Abad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284400" indent="-284400">
          <a:spcAft>
            <a:spcPts val="500"/>
          </a:spcAft>
          <a:buFont typeface="Arial" charset="0"/>
          <a:buChar char="•"/>
          <a:defRPr sz="2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2013 Template June 2016.pptx" id="{AF4AD10F-F82D-4741-BCCC-BB2A30134D91}" vid="{CBEE5FA9-142D-4B74-95BE-9F5B6D5150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1582</Words>
  <Application>Microsoft Office PowerPoint</Application>
  <PresentationFormat>Custom</PresentationFormat>
  <Paragraphs>289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.AppleSystemUIFont</vt:lpstr>
      <vt:lpstr>.HelveticaNeueDeskInterface-Regular</vt:lpstr>
      <vt:lpstr>Abadi</vt:lpstr>
      <vt:lpstr>Arial</vt:lpstr>
      <vt:lpstr>Calibri</vt:lpstr>
      <vt:lpstr>Cambria</vt:lpstr>
      <vt:lpstr>Cambria Math</vt:lpstr>
      <vt:lpstr>Consolas</vt:lpstr>
      <vt:lpstr>Lucida Console</vt:lpstr>
      <vt:lpstr>Palatino Linotype</vt:lpstr>
      <vt:lpstr>Times New Roman</vt:lpstr>
      <vt:lpstr>Wingdings</vt:lpstr>
      <vt:lpstr>Office Theme</vt:lpstr>
      <vt:lpstr>Rrrrr – Software for Pirates by Ralf Martin (r.martin@imperial.ac.uk)</vt:lpstr>
      <vt:lpstr>PowerPoint Presentation</vt:lpstr>
      <vt:lpstr>R Matters</vt:lpstr>
      <vt:lpstr>R vs RStudio</vt:lpstr>
      <vt:lpstr>Getting started</vt:lpstr>
      <vt:lpstr>The R studio setup</vt:lpstr>
      <vt:lpstr>You can use R as a pocket calculator</vt:lpstr>
      <vt:lpstr>The secret of learning to code:</vt:lpstr>
      <vt:lpstr>Create new variables based on already existing one</vt:lpstr>
      <vt:lpstr>Dataframe</vt:lpstr>
      <vt:lpstr>PowerPoint Presentation</vt:lpstr>
      <vt:lpstr>Folder structure</vt:lpstr>
      <vt:lpstr>Packages</vt:lpstr>
      <vt:lpstr>R Markdown</vt:lpstr>
      <vt:lpstr>To publish online</vt:lpstr>
      <vt:lpstr>Fitting a line = Rrrrunning Rrrregressions</vt:lpstr>
      <vt:lpstr>Ordinary Least Squares Regression (OLS)</vt:lpstr>
      <vt:lpstr>Kind of what the computer does:</vt:lpstr>
      <vt:lpstr>How does the OLS algorithm work?</vt:lpstr>
      <vt:lpstr>An important implication of the OLS algorithm</vt:lpstr>
      <vt:lpstr>Takeaways</vt:lpstr>
      <vt:lpstr>Extra Slides</vt:lpstr>
      <vt:lpstr>Merging/Joining data</vt:lpstr>
      <vt:lpstr>MeRrrrrging</vt:lpstr>
      <vt:lpstr>Functions</vt:lpstr>
      <vt:lpstr>Defining a function</vt:lpstr>
      <vt:lpstr>Calling functions</vt:lpstr>
      <vt:lpstr>Loops</vt:lpstr>
      <vt:lpstr>Projects and Folders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Martin, Ralf</dc:creator>
  <cp:lastModifiedBy>Ralf Martin</cp:lastModifiedBy>
  <cp:revision>187</cp:revision>
  <dcterms:created xsi:type="dcterms:W3CDTF">2020-09-13T09:08:16Z</dcterms:created>
  <dcterms:modified xsi:type="dcterms:W3CDTF">2021-11-28T22:27:07Z</dcterms:modified>
</cp:coreProperties>
</file>