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3"/>
  </p:notesMasterIdLst>
  <p:sldIdLst>
    <p:sldId id="316" r:id="rId2"/>
    <p:sldId id="318" r:id="rId3"/>
    <p:sldId id="417" r:id="rId4"/>
    <p:sldId id="319" r:id="rId5"/>
    <p:sldId id="365" r:id="rId6"/>
    <p:sldId id="320" r:id="rId7"/>
    <p:sldId id="412" r:id="rId8"/>
    <p:sldId id="337" r:id="rId9"/>
    <p:sldId id="406" r:id="rId10"/>
    <p:sldId id="386" r:id="rId11"/>
    <p:sldId id="414" r:id="rId12"/>
    <p:sldId id="415" r:id="rId13"/>
    <p:sldId id="413" r:id="rId14"/>
    <p:sldId id="380" r:id="rId15"/>
    <p:sldId id="354" r:id="rId16"/>
    <p:sldId id="381" r:id="rId17"/>
    <p:sldId id="416" r:id="rId18"/>
    <p:sldId id="420" r:id="rId19"/>
    <p:sldId id="382" r:id="rId20"/>
    <p:sldId id="418" r:id="rId21"/>
    <p:sldId id="379" r:id="rId22"/>
    <p:sldId id="385" r:id="rId23"/>
    <p:sldId id="326" r:id="rId24"/>
    <p:sldId id="390" r:id="rId25"/>
    <p:sldId id="421" r:id="rId26"/>
    <p:sldId id="422" r:id="rId27"/>
    <p:sldId id="423" r:id="rId28"/>
    <p:sldId id="424" r:id="rId29"/>
    <p:sldId id="425" r:id="rId30"/>
    <p:sldId id="427" r:id="rId31"/>
    <p:sldId id="428" r:id="rId32"/>
  </p:sldIdLst>
  <p:sldSz cx="13006388" cy="9752013"/>
  <p:notesSz cx="6858000" cy="9144000"/>
  <p:defaultTextStyle>
    <a:defPPr>
      <a:defRPr lang="en-US"/>
    </a:defPPr>
    <a:lvl1pPr marL="0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1pPr>
    <a:lvl2pPr marL="651281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2pPr>
    <a:lvl3pPr marL="1302563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3pPr>
    <a:lvl4pPr marL="1953844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4pPr>
    <a:lvl5pPr marL="2605126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5pPr>
    <a:lvl6pPr marL="3256407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6pPr>
    <a:lvl7pPr marL="3907688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7pPr>
    <a:lvl8pPr marL="4558970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8pPr>
    <a:lvl9pPr marL="5210251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1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C6"/>
    <a:srgbClr val="282828"/>
    <a:srgbClr val="D8E0E6"/>
    <a:srgbClr val="F3F6F8"/>
    <a:srgbClr val="AFDFEC"/>
    <a:srgbClr val="5BC8EE"/>
    <a:srgbClr val="FFDA22"/>
    <a:srgbClr val="85888D"/>
    <a:srgbClr val="31C5B9"/>
    <a:srgbClr val="4DA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6696"/>
  </p:normalViewPr>
  <p:slideViewPr>
    <p:cSldViewPr snapToGrid="0" snapToObjects="1">
      <p:cViewPr varScale="1">
        <p:scale>
          <a:sx n="143" d="100"/>
          <a:sy n="143" d="100"/>
        </p:scale>
        <p:origin x="1934" y="125"/>
      </p:cViewPr>
      <p:guideLst>
        <p:guide orient="horz" pos="3071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FE346-E604-1B4E-9B2B-E45689E64B9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3BD7F-CC90-B745-910D-0DE8F44E1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1pPr>
    <a:lvl2pPr marL="651281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2pPr>
    <a:lvl3pPr marL="1302563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3pPr>
    <a:lvl4pPr marL="1953844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4pPr>
    <a:lvl5pPr marL="2605126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5pPr>
    <a:lvl6pPr marL="3256407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6pPr>
    <a:lvl7pPr marL="3907688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7pPr>
    <a:lvl8pPr marL="4558970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8pPr>
    <a:lvl9pPr marL="5210251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2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34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17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17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18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41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19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876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23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809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4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0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5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93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6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5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8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18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10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87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14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64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15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18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16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54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87" y="3503387"/>
            <a:ext cx="7327751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315" y="7221247"/>
            <a:ext cx="1879200" cy="2153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16" y="407363"/>
            <a:ext cx="2426400" cy="58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0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688050"/>
            <a:ext cx="12241906" cy="6931843"/>
          </a:xfrm>
        </p:spPr>
        <p:txBody>
          <a:bodyPr>
            <a:noAutofit/>
          </a:bodyPr>
          <a:lstStyle>
            <a:lvl1pPr marL="291600" indent="-291600">
              <a:lnSpc>
                <a:spcPts val="3600"/>
              </a:lnSpc>
              <a:defRPr sz="2800"/>
            </a:lvl1pPr>
            <a:lvl2pPr marL="657225" indent="-291600">
              <a:lnSpc>
                <a:spcPts val="3600"/>
              </a:lnSpc>
              <a:tabLst/>
              <a:defRPr sz="2800"/>
            </a:lvl2pPr>
            <a:lvl3pPr>
              <a:lnSpc>
                <a:spcPts val="3600"/>
              </a:lnSpc>
              <a:defRPr sz="2800"/>
            </a:lvl3pPr>
            <a:lvl4pPr>
              <a:lnSpc>
                <a:spcPts val="3600"/>
              </a:lnSpc>
              <a:defRPr sz="2800"/>
            </a:lvl4pPr>
            <a:lvl5pPr>
              <a:lnSpc>
                <a:spcPts val="3600"/>
              </a:lnSpc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7595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874695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3807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>
              <a:latin typeface="Abadi" panose="020B06040201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576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1224190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latin typeface="Abadi" panose="020B0604020104020204" pitchFamily="34" charset="0"/>
              </a:defRPr>
            </a:lvl1pPr>
            <a:lvl2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>
                <a:latin typeface="Abadi" panose="020B0604020104020204" pitchFamily="34" charset="0"/>
              </a:defRPr>
            </a:lvl2pPr>
            <a:lvl3pPr marL="6588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tabLst/>
              <a:defRPr sz="2800">
                <a:latin typeface="Abadi" panose="020B0604020104020204" pitchFamily="34" charset="0"/>
              </a:defRPr>
            </a:lvl3pPr>
            <a:lvl4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>
                <a:latin typeface="Abadi" panose="020B0604020104020204" pitchFamily="34" charset="0"/>
              </a:defRPr>
            </a:lvl4pPr>
            <a:lvl5pPr>
              <a:lnSpc>
                <a:spcPts val="3600"/>
              </a:lnSpc>
              <a:spcAft>
                <a:spcPts val="800"/>
              </a:spcAft>
              <a:defRPr sz="2800">
                <a:latin typeface="Abadi" panose="020B0604020104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Abadi" panose="020B0604020104020204" pitchFamily="34" charset="0"/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113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text 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458181" y="3806142"/>
            <a:ext cx="4144102" cy="4927894"/>
          </a:xfrm>
          <a:prstGeom prst="rect">
            <a:avLst/>
          </a:prstGeom>
          <a:solidFill>
            <a:srgbClr val="E6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494000"/>
            <a:ext cx="8611929" cy="2205732"/>
          </a:xfrm>
        </p:spPr>
        <p:txBody>
          <a:bodyPr>
            <a:spAutoFit/>
          </a:bodyPr>
          <a:lstStyle>
            <a:lvl1pPr marL="0" indent="0">
              <a:lnSpc>
                <a:spcPts val="2800"/>
              </a:lnSpc>
              <a:spcAft>
                <a:spcPts val="800"/>
              </a:spcAft>
              <a:buNone/>
              <a:defRPr sz="2000"/>
            </a:lvl1pPr>
            <a:lvl2pPr marL="230400" indent="-230400">
              <a:lnSpc>
                <a:spcPts val="2800"/>
              </a:lnSpc>
              <a:spcAft>
                <a:spcPts val="800"/>
              </a:spcAft>
              <a:buFont typeface="Arial" charset="0"/>
              <a:buChar char="•"/>
              <a:defRPr sz="2000"/>
            </a:lvl2pPr>
            <a:lvl3pPr marL="460800" indent="-230400">
              <a:lnSpc>
                <a:spcPts val="2800"/>
              </a:lnSpc>
              <a:spcAft>
                <a:spcPts val="800"/>
              </a:spcAft>
              <a:buFont typeface=".HelveticaNeueDeskInterface-Regular" charset="0"/>
              <a:buChar char="–"/>
              <a:tabLst/>
              <a:defRPr sz="2000"/>
            </a:lvl3pPr>
            <a:lvl4pPr>
              <a:lnSpc>
                <a:spcPts val="2800"/>
              </a:lnSpc>
              <a:spcAft>
                <a:spcPts val="800"/>
              </a:spcAft>
              <a:defRPr sz="20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80988" y="3272962"/>
            <a:ext cx="414471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458181" y="3272962"/>
            <a:ext cx="414471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02283" y="3272962"/>
            <a:ext cx="407719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0941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29953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8731096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80988" y="8734036"/>
            <a:ext cx="12298488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109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541731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7118064" y="1688050"/>
            <a:ext cx="541731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253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6100224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573998" y="1767812"/>
            <a:ext cx="6049508" cy="6971074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86994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013206"/>
            <a:ext cx="12242808" cy="7725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8322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600" y="1774770"/>
            <a:ext cx="6058799" cy="380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60990" y="1774770"/>
            <a:ext cx="6058799" cy="380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599" y="5937813"/>
            <a:ext cx="5928094" cy="2682080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560990" y="5937813"/>
            <a:ext cx="5928094" cy="2682080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77683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601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599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470550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59499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648448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9"/>
          </p:nvPr>
        </p:nvSpPr>
        <p:spPr>
          <a:xfrm>
            <a:off x="3470550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idx="20"/>
          </p:nvPr>
        </p:nvSpPr>
        <p:spPr>
          <a:xfrm>
            <a:off x="6559499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Content Placeholder 2"/>
          <p:cNvSpPr>
            <a:spLocks noGrp="1"/>
          </p:cNvSpPr>
          <p:nvPr>
            <p:ph idx="21"/>
          </p:nvPr>
        </p:nvSpPr>
        <p:spPr>
          <a:xfrm>
            <a:off x="9648448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8241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coloured 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170" y="4190686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16" y="407091"/>
            <a:ext cx="2426400" cy="583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34" y="3303926"/>
            <a:ext cx="5305716" cy="60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7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8047641"/>
          </a:xfrm>
        </p:spPr>
        <p:txBody>
          <a:bodyPr anchor="ctr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0492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857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hite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1760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12243600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2187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2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65609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9171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3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65609" y="381599"/>
            <a:ext cx="6058799" cy="4100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565609" y="4640399"/>
            <a:ext cx="6058799" cy="4100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7918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198"/>
            <a:ext cx="12242808" cy="7210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539021"/>
            <a:ext cx="12242202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5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images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1"/>
            <a:ext cx="6058800" cy="7210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65000" y="1141201"/>
            <a:ext cx="6058800" cy="7212224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539021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564999" y="8539021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41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65000" y="1141201"/>
            <a:ext cx="6058800" cy="335229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0"/>
            <a:ext cx="6058800" cy="6838029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65000" y="4627113"/>
            <a:ext cx="6058800" cy="335211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197209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564999" y="8197209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564999" y="8568575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1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38200" y="1141199"/>
            <a:ext cx="3585600" cy="5192172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0"/>
            <a:ext cx="3585600" cy="443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38200" y="6462000"/>
            <a:ext cx="3585600" cy="2278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81599" y="5702400"/>
            <a:ext cx="3585600" cy="3038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085497" y="1141201"/>
            <a:ext cx="4820400" cy="3671999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085497" y="4942800"/>
            <a:ext cx="4820400" cy="3798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2542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coloured 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4038" y="4180250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03926"/>
            <a:ext cx="5284147" cy="60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42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66827" y="1434162"/>
            <a:ext cx="10648788" cy="6279608"/>
          </a:xfrm>
        </p:spPr>
        <p:txBody>
          <a:bodyPr anchor="ctr"/>
          <a:lstStyle>
            <a:lvl1pPr marL="230188" indent="-219075">
              <a:lnSpc>
                <a:spcPts val="6000"/>
              </a:lnSpc>
              <a:spcAft>
                <a:spcPts val="1600"/>
              </a:spcAft>
              <a:buNone/>
              <a:tabLst/>
              <a:defRPr sz="5400">
                <a:solidFill>
                  <a:srgbClr val="2DBBAA"/>
                </a:solidFill>
              </a:defRPr>
            </a:lvl1pPr>
            <a:lvl2pPr marL="230188" indent="0">
              <a:lnSpc>
                <a:spcPts val="3600"/>
              </a:lnSpc>
              <a:spcAft>
                <a:spcPts val="1000"/>
              </a:spcAft>
              <a:buNone/>
              <a:tabLst/>
              <a:defRPr sz="2800"/>
            </a:lvl2pPr>
          </a:lstStyle>
          <a:p>
            <a:pPr lvl="0"/>
            <a:r>
              <a:rPr lang="en-GB" noProof="0" dirty="0"/>
              <a:t>“Click to edit </a:t>
            </a:r>
            <a:br>
              <a:rPr lang="en-GB" noProof="0" dirty="0"/>
            </a:br>
            <a:r>
              <a:rPr lang="en-GB" noProof="0" dirty="0"/>
              <a:t>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04969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3006388" cy="9118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9768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006388" cy="911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439913"/>
            <a:ext cx="12242201" cy="8047641"/>
          </a:xfrm>
        </p:spPr>
        <p:txBody>
          <a:bodyPr anchor="ctr">
            <a:noAutofit/>
          </a:bodyPr>
          <a:lstStyle>
            <a:lvl1pPr>
              <a:lnSpc>
                <a:spcPts val="56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528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nd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006388" cy="911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439913"/>
            <a:ext cx="12242201" cy="8047641"/>
          </a:xfrm>
        </p:spPr>
        <p:txBody>
          <a:bodyPr anchor="ctr">
            <a:noAutofit/>
          </a:bodyPr>
          <a:lstStyle>
            <a:lvl1pPr>
              <a:lnSpc>
                <a:spcPts val="56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93443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eo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150" y="5089838"/>
            <a:ext cx="352299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1"/>
          </p:nvPr>
        </p:nvSpPr>
        <p:spPr>
          <a:xfrm>
            <a:off x="951040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331299" y="5089838"/>
            <a:ext cx="329907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5330542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9600498" y="5089838"/>
            <a:ext cx="329907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2" name="Picture Placeholder 6"/>
          <p:cNvSpPr>
            <a:spLocks noGrp="1" noChangeAspect="1"/>
          </p:cNvSpPr>
          <p:nvPr>
            <p:ph type="pic" sz="quarter" idx="15"/>
          </p:nvPr>
        </p:nvSpPr>
        <p:spPr>
          <a:xfrm>
            <a:off x="9578726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30543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55658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12277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3421009"/>
            <a:ext cx="6868287" cy="4730799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Aft>
                <a:spcPts val="800"/>
              </a:spcAft>
              <a:buNone/>
              <a:defRPr sz="2800" b="1"/>
            </a:lvl1pPr>
            <a:lvl2pPr marL="292100" indent="-292100">
              <a:lnSpc>
                <a:spcPts val="3000"/>
              </a:lnSpc>
              <a:spcAft>
                <a:spcPts val="800"/>
              </a:spcAft>
              <a:buFont typeface=".AppleSystemUIFont" charset="-120"/>
              <a:buChar char="-"/>
              <a:tabLst/>
              <a:defRPr sz="2800"/>
            </a:lvl2pPr>
            <a:lvl3pPr marL="583200" indent="-2916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tabLst/>
              <a:defRPr sz="2800"/>
            </a:lvl3pPr>
            <a:lvl4pPr marL="874800" indent="-291600">
              <a:lnSpc>
                <a:spcPts val="2800"/>
              </a:lnSpc>
              <a:spcAft>
                <a:spcPts val="800"/>
              </a:spcAft>
              <a:buFont typeface="Wingdings" charset="2"/>
              <a:buChar char="§"/>
              <a:defRPr sz="2800"/>
            </a:lvl4pPr>
            <a:lvl5pPr>
              <a:lnSpc>
                <a:spcPts val="3000"/>
              </a:lnSpc>
              <a:spcAft>
                <a:spcPts val="800"/>
              </a:spcAft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381599" y="1686788"/>
            <a:ext cx="6868287" cy="1554122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Aft>
                <a:spcPts val="0"/>
              </a:spcAft>
              <a:buNone/>
              <a:defRPr sz="3200" b="0">
                <a:solidFill>
                  <a:schemeClr val="accent4"/>
                </a:solidFill>
              </a:defRPr>
            </a:lvl1pPr>
            <a:lvl2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2pPr>
            <a:lvl3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tabLst/>
              <a:defRPr sz="2200"/>
            </a:lvl3pPr>
            <a:lvl4pPr>
              <a:lnSpc>
                <a:spcPts val="2800"/>
              </a:lnSpc>
              <a:spcAft>
                <a:spcPts val="800"/>
              </a:spcAft>
              <a:defRPr sz="2000"/>
            </a:lvl4pPr>
            <a:lvl5pPr>
              <a:lnSpc>
                <a:spcPts val="3000"/>
              </a:lnSpc>
              <a:spcAft>
                <a:spcPts val="800"/>
              </a:spcAft>
              <a:defRPr sz="22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8066314" y="1774371"/>
            <a:ext cx="4555880" cy="6585858"/>
          </a:xfrm>
          <a:solidFill>
            <a:schemeClr val="accent4"/>
          </a:solidFill>
        </p:spPr>
        <p:txBody>
          <a:bodyPr lIns="324000" tIns="216000">
            <a:noAutofit/>
          </a:bodyPr>
          <a:lstStyle>
            <a:lvl1pPr marL="0" indent="0"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230400" indent="-230400"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buFont typeface=".AppleSystemUIFont" charset="-120"/>
              <a:buChar char="-"/>
              <a:defRPr sz="2400">
                <a:solidFill>
                  <a:schemeClr val="bg1"/>
                </a:solidFill>
              </a:defRPr>
            </a:lvl2pPr>
            <a:lvl3pPr marL="460800" indent="-230400">
              <a:lnSpc>
                <a:spcPts val="2200"/>
              </a:lnSpc>
              <a:spcBef>
                <a:spcPts val="840"/>
              </a:spcBef>
              <a:spcAft>
                <a:spcPts val="0"/>
              </a:spcAft>
              <a:buFont typeface="Arial" charset="0"/>
              <a:buChar char="•"/>
              <a:tabLst/>
              <a:defRPr sz="2000">
                <a:solidFill>
                  <a:schemeClr val="bg1"/>
                </a:solidFill>
              </a:defRPr>
            </a:lvl3pPr>
            <a:lvl4pPr marL="691200" indent="-230400">
              <a:lnSpc>
                <a:spcPts val="2800"/>
              </a:lnSpc>
              <a:spcBef>
                <a:spcPts val="840"/>
              </a:spcBef>
              <a:spcAft>
                <a:spcPts val="0"/>
              </a:spcAft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4pPr>
            <a:lvl5pPr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58266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30"/>
          </p:nvPr>
        </p:nvSpPr>
        <p:spPr>
          <a:xfrm>
            <a:off x="936866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32"/>
          </p:nvPr>
        </p:nvSpPr>
        <p:spPr>
          <a:xfrm>
            <a:off x="936866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33"/>
          </p:nvPr>
        </p:nvSpPr>
        <p:spPr>
          <a:xfrm>
            <a:off x="4892812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34"/>
          </p:nvPr>
        </p:nvSpPr>
        <p:spPr>
          <a:xfrm>
            <a:off x="8848758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4"/>
          <p:cNvSpPr>
            <a:spLocks noGrp="1"/>
          </p:cNvSpPr>
          <p:nvPr>
            <p:ph type="body" sz="quarter" idx="35"/>
          </p:nvPr>
        </p:nvSpPr>
        <p:spPr>
          <a:xfrm>
            <a:off x="936866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4"/>
          <p:cNvSpPr>
            <a:spLocks noGrp="1"/>
          </p:cNvSpPr>
          <p:nvPr>
            <p:ph type="body" sz="quarter" idx="36"/>
          </p:nvPr>
        </p:nvSpPr>
        <p:spPr>
          <a:xfrm>
            <a:off x="4892812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4"/>
          <p:cNvSpPr>
            <a:spLocks noGrp="1"/>
          </p:cNvSpPr>
          <p:nvPr>
            <p:ph type="body" sz="quarter" idx="37"/>
          </p:nvPr>
        </p:nvSpPr>
        <p:spPr>
          <a:xfrm>
            <a:off x="8848758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4"/>
          <p:cNvSpPr>
            <a:spLocks noGrp="1"/>
          </p:cNvSpPr>
          <p:nvPr>
            <p:ph type="body" sz="quarter" idx="38"/>
          </p:nvPr>
        </p:nvSpPr>
        <p:spPr>
          <a:xfrm>
            <a:off x="4892812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4"/>
          <p:cNvSpPr>
            <a:spLocks noGrp="1"/>
          </p:cNvSpPr>
          <p:nvPr>
            <p:ph type="body" sz="quarter" idx="39"/>
          </p:nvPr>
        </p:nvSpPr>
        <p:spPr>
          <a:xfrm>
            <a:off x="8848758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678780"/>
            <a:ext cx="6813858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7794769" y="1705136"/>
            <a:ext cx="4734202" cy="333425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7359915" y="2038561"/>
            <a:ext cx="5477780" cy="688401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4852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- coloured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4038" y="4197614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16256"/>
            <a:ext cx="5284147" cy="604154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629835" y="-2259106"/>
            <a:ext cx="184731" cy="486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0472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text and graph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678780"/>
            <a:ext cx="6813858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7794769" y="1705136"/>
            <a:ext cx="4734202" cy="333425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7359915" y="2038561"/>
            <a:ext cx="5477780" cy="688401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55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572138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6472376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91874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0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6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4804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text and graph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572138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6472376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91874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0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6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71647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0987" y="1816288"/>
            <a:ext cx="12242519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380987" y="2139669"/>
            <a:ext cx="12242520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86214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on white background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380987" y="2139669"/>
            <a:ext cx="12242520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0987" y="1816288"/>
            <a:ext cx="12242519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955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text and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286132"/>
            <a:ext cx="12241906" cy="489372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8" y="1386934"/>
            <a:ext cx="7547059" cy="69318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Aft>
                <a:spcPts val="800"/>
              </a:spcAft>
              <a:buNone/>
              <a:defRPr sz="22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>
                <a:solidFill>
                  <a:schemeClr val="tx1"/>
                </a:solidFill>
              </a:defRPr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.AppleSystemUIFont" charset="-120"/>
              <a:buChar char="-"/>
              <a:defRPr sz="2200">
                <a:solidFill>
                  <a:schemeClr val="tx1"/>
                </a:solidFill>
              </a:defRPr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>
                <a:solidFill>
                  <a:schemeClr val="tx1"/>
                </a:solidFill>
              </a:defRPr>
            </a:lvl4pPr>
            <a:lvl5pPr marL="691200" indent="-230400">
              <a:lnSpc>
                <a:spcPts val="3000"/>
              </a:lnSpc>
              <a:spcAft>
                <a:spcPts val="800"/>
              </a:spcAft>
              <a:buFont typeface="Wingdings" charset="2"/>
              <a:buChar char="§"/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98" y="8563326"/>
            <a:ext cx="698400" cy="79963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995734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noProof="0" dirty="0">
                <a:solidFill>
                  <a:schemeClr val="tx1"/>
                </a:solidFill>
              </a:rPr>
              <a:t>Imperial means Intelligent Business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823700" y="9282751"/>
            <a:ext cx="799806" cy="27699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>
              <a:defRPr sz="1200"/>
            </a:lvl1pPr>
          </a:lstStyle>
          <a:p>
            <a:pPr lvl="0"/>
            <a:fld id="{1CF308DF-A0FB-984D-BFF5-BCA52FB96EDD}" type="slidenum">
              <a:rPr lang="en-GB" noProof="0" smtClean="0"/>
              <a:pPr lvl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2671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 - coloured ">
    <p:bg>
      <p:bgPr>
        <a:solidFill>
          <a:srgbClr val="D8E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170" y="4191843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rgbClr val="282828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rgbClr val="282828"/>
                </a:solidFill>
              </a:defRPr>
            </a:lvl1pPr>
          </a:lstStyle>
          <a:p>
            <a:r>
              <a:rPr lang="en-GB"/>
              <a:t>Smallprint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158"/>
            <a:ext cx="2424145" cy="5838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16256"/>
            <a:ext cx="5284146" cy="604154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629835" y="-2259106"/>
            <a:ext cx="184731" cy="486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0987"/>
            <a:ext cx="2296800" cy="549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83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- colou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88" y="3503387"/>
            <a:ext cx="7216810" cy="493297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794" y="4472484"/>
            <a:ext cx="7212004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85794" y="6175444"/>
            <a:ext cx="7212004" cy="51911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7221247"/>
            <a:ext cx="1879200" cy="21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4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800" y="8838000"/>
            <a:ext cx="2440800" cy="587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8586000"/>
            <a:ext cx="3099600" cy="7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ship slide">
    <p:bg>
      <p:bgPr>
        <a:solidFill>
          <a:srgbClr val="D8E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0" y="8784000"/>
            <a:ext cx="2440800" cy="5874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0988" y="4069096"/>
            <a:ext cx="12064788" cy="487313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0988" y="4804943"/>
            <a:ext cx="12064788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rgbClr val="282828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0988"/>
            <a:ext cx="3099600" cy="79067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517846" y="190005"/>
            <a:ext cx="3144858" cy="13821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46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688050"/>
            <a:ext cx="6158096" cy="6931843"/>
          </a:xfrm>
        </p:spPr>
        <p:txBody>
          <a:bodyPr>
            <a:noAutofit/>
          </a:bodyPr>
          <a:lstStyle>
            <a:lvl1pPr marL="291600" indent="-291600">
              <a:lnSpc>
                <a:spcPts val="4000"/>
              </a:lnSpc>
              <a:defRPr sz="3200"/>
            </a:lvl1pPr>
            <a:lvl2pPr marL="657225" indent="-291600">
              <a:lnSpc>
                <a:spcPts val="4000"/>
              </a:lnSpc>
              <a:tabLst/>
              <a:defRPr sz="3200"/>
            </a:lvl2pPr>
            <a:lvl3pPr>
              <a:lnSpc>
                <a:spcPts val="4000"/>
              </a:lnSpc>
              <a:defRPr sz="3200"/>
            </a:lvl3pPr>
            <a:lvl4pPr>
              <a:lnSpc>
                <a:spcPts val="4000"/>
              </a:lnSpc>
              <a:defRPr sz="3200"/>
            </a:lvl4pPr>
            <a:lvl5pPr>
              <a:lnSpc>
                <a:spcPts val="4000"/>
              </a:lnSpc>
              <a:defRPr sz="3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894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3014775" cy="9118584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600" y="309281"/>
            <a:ext cx="12241906" cy="48731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600" y="1688050"/>
            <a:ext cx="5920346" cy="69318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995734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noProof="0" dirty="0">
                <a:solidFill>
                  <a:schemeClr val="tx1"/>
                </a:solidFill>
              </a:rPr>
              <a:t>Imperial means Intelligent Business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83359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302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>
                <a:solidFill>
                  <a:schemeClr val="tx1"/>
                </a:solidFill>
              </a:rPr>
              <a:t>Imperial College Business School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823700" y="9282751"/>
            <a:ext cx="799806" cy="27699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>
              <a:defRPr sz="1200"/>
            </a:lvl1pPr>
          </a:lstStyle>
          <a:p>
            <a:pPr lvl="0"/>
            <a:fld id="{1CF308DF-A0FB-984D-BFF5-BCA52FB96EDD}" type="slidenum">
              <a:rPr lang="en-GB" noProof="0" smtClean="0"/>
              <a:pPr lvl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05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1" r:id="rId2"/>
    <p:sldLayoutId id="2147483733" r:id="rId3"/>
    <p:sldLayoutId id="2147483734" r:id="rId4"/>
    <p:sldLayoutId id="2147483735" r:id="rId5"/>
    <p:sldLayoutId id="2147483742" r:id="rId6"/>
    <p:sldLayoutId id="2147483698" r:id="rId7"/>
    <p:sldLayoutId id="2147483740" r:id="rId8"/>
    <p:sldLayoutId id="2147483741" r:id="rId9"/>
    <p:sldLayoutId id="2147483736" r:id="rId10"/>
    <p:sldLayoutId id="2147483700" r:id="rId11"/>
    <p:sldLayoutId id="2147483701" r:id="rId12"/>
    <p:sldLayoutId id="2147483702" r:id="rId13"/>
    <p:sldLayoutId id="2147483725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10" r:id="rId21"/>
    <p:sldLayoutId id="2147483709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23" r:id="rId29"/>
    <p:sldLayoutId id="2147483719" r:id="rId30"/>
    <p:sldLayoutId id="2147483720" r:id="rId31"/>
    <p:sldLayoutId id="2147483721" r:id="rId32"/>
    <p:sldLayoutId id="2147483737" r:id="rId33"/>
    <p:sldLayoutId id="2147483722" r:id="rId34"/>
    <p:sldLayoutId id="2147483724" r:id="rId35"/>
    <p:sldLayoutId id="2147483728" r:id="rId36"/>
    <p:sldLayoutId id="2147483726" r:id="rId37"/>
    <p:sldLayoutId id="2147483727" r:id="rId38"/>
    <p:sldLayoutId id="2147483729" r:id="rId39"/>
    <p:sldLayoutId id="2147483738" r:id="rId40"/>
    <p:sldLayoutId id="2147483730" r:id="rId41"/>
    <p:sldLayoutId id="2147483739" r:id="rId42"/>
    <p:sldLayoutId id="2147483731" r:id="rId43"/>
    <p:sldLayoutId id="2147483732" r:id="rId44"/>
    <p:sldLayoutId id="2147483743" r:id="rId45"/>
  </p:sldLayoutIdLst>
  <p:hf sldNum="0" hdr="0" dt="0"/>
  <p:txStyles>
    <p:titleStyle>
      <a:lvl1pPr algn="l" defTabSz="1300277" rtl="0" eaLnBrk="1" latinLnBrk="0" hangingPunct="1">
        <a:lnSpc>
          <a:spcPts val="38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6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.AppleSystemUIFont" charset="-120"/>
        <a:buChar char="-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832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8748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Wingdings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1113" indent="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13" indent="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1" userDrawn="1">
          <p15:clr>
            <a:srgbClr val="F26B43"/>
          </p15:clr>
        </p15:guide>
        <p15:guide id="2" pos="4096" userDrawn="1">
          <p15:clr>
            <a:srgbClr val="F26B43"/>
          </p15:clr>
        </p15:guide>
        <p15:guide id="3" pos="7952" userDrawn="1">
          <p15:clr>
            <a:srgbClr val="F26B43"/>
          </p15:clr>
        </p15:guide>
        <p15:guide id="4" pos="478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pendent.co.uk/life-style/gadgets-and-tech/want-to-have-sex-with-more-people-buy-an-iphone-and-stay-away-from-android-2050327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f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jp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demontjoye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6447" y="2459296"/>
            <a:ext cx="10930270" cy="1949252"/>
          </a:xfrm>
        </p:spPr>
        <p:txBody>
          <a:bodyPr/>
          <a:lstStyle/>
          <a:p>
            <a:r>
              <a:rPr lang="en-GB" sz="5400" dirty="0">
                <a:latin typeface="Abadi" panose="020B0604020104020204" pitchFamily="34" charset="0"/>
              </a:rPr>
              <a:t>Welcome to Analytics for Business</a:t>
            </a:r>
            <a:br>
              <a:rPr lang="en-GB" dirty="0">
                <a:latin typeface="Abadi" panose="020B0604020104020204" pitchFamily="34" charset="0"/>
              </a:rPr>
            </a:br>
            <a:br>
              <a:rPr lang="en-GB" dirty="0">
                <a:latin typeface="Abadi" panose="020B0604020104020204" pitchFamily="34" charset="0"/>
              </a:rPr>
            </a:br>
            <a:r>
              <a:rPr lang="en-GB" dirty="0">
                <a:latin typeface="Abadi" panose="020B0604020104020204" pitchFamily="34" charset="0"/>
              </a:rPr>
              <a:t>by Ralf Martin (r.martin@imperial.ac.uk)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15543-1A13-4E08-AF5C-F6570D44D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6788"/>
            <a:ext cx="6977575" cy="471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65581" y="473033"/>
            <a:ext cx="9829892" cy="948289"/>
          </a:xfrm>
        </p:spPr>
        <p:txBody>
          <a:bodyPr/>
          <a:lstStyle/>
          <a:p>
            <a:r>
              <a:rPr lang="en-US" sz="4400" dirty="0">
                <a:latin typeface="+mj-lt"/>
              </a:rPr>
              <a:t>Introduction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581" y="1487171"/>
            <a:ext cx="12476035" cy="7755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50138" indent="-650138">
              <a:buFont typeface="Arial" charset="0"/>
              <a:buChar char="•"/>
            </a:pPr>
            <a:r>
              <a:rPr lang="en-GB" sz="2800" dirty="0">
                <a:latin typeface="+mj-lt"/>
                <a:ea typeface="Palatino Linotype" charset="0"/>
                <a:cs typeface="Palatino Linotype" charset="0"/>
              </a:rPr>
              <a:t>In Business and Economic decisions making we (ideally) need to base decisions on evidence</a:t>
            </a:r>
          </a:p>
          <a:p>
            <a:pPr marL="650138" indent="-650138">
              <a:buFont typeface="Arial" charset="0"/>
              <a:buChar char="•"/>
            </a:pPr>
            <a:endParaRPr lang="en-GB" sz="2800" dirty="0">
              <a:latin typeface="+mj-lt"/>
              <a:ea typeface="Palatino Linotype" charset="0"/>
              <a:cs typeface="Palatino Linotype" charset="0"/>
            </a:endParaRPr>
          </a:p>
          <a:p>
            <a:pPr marL="650138" indent="-650138">
              <a:buFont typeface="Arial" charset="0"/>
              <a:buChar char="•"/>
            </a:pPr>
            <a:r>
              <a:rPr lang="en-GB" sz="2800" dirty="0">
                <a:latin typeface="+mj-lt"/>
                <a:ea typeface="Palatino Linotype" charset="0"/>
                <a:cs typeface="Palatino Linotype" charset="0"/>
              </a:rPr>
              <a:t>Sometimes case studies &amp; anecdotes</a:t>
            </a:r>
          </a:p>
          <a:p>
            <a:pPr marL="650138" indent="-650138">
              <a:buFont typeface="Arial" charset="0"/>
              <a:buChar char="•"/>
            </a:pPr>
            <a:endParaRPr lang="en-GB" sz="2800" dirty="0">
              <a:latin typeface="+mj-lt"/>
              <a:ea typeface="Palatino Linotype" charset="0"/>
              <a:cs typeface="Palatino Linotype" charset="0"/>
            </a:endParaRPr>
          </a:p>
          <a:p>
            <a:pPr marL="650138" indent="-650138">
              <a:buFont typeface="Arial" charset="0"/>
              <a:buChar char="•"/>
            </a:pPr>
            <a:r>
              <a:rPr lang="en-GB" sz="2800" dirty="0">
                <a:latin typeface="+mj-lt"/>
                <a:ea typeface="Palatino Linotype" charset="0"/>
                <a:cs typeface="Palatino Linotype" charset="0"/>
              </a:rPr>
              <a:t>More often: vast amounts of data</a:t>
            </a:r>
          </a:p>
          <a:p>
            <a:pPr marL="1300277" lvl="1" indent="-650138">
              <a:buFont typeface="Arial" charset="0"/>
              <a:buChar char="•"/>
            </a:pPr>
            <a:r>
              <a:rPr lang="en-GB" sz="2800" dirty="0">
                <a:latin typeface="+mj-lt"/>
                <a:ea typeface="Palatino Linotype" charset="0"/>
                <a:cs typeface="Palatino Linotype" charset="0"/>
              </a:rPr>
              <a:t>Consumer purchase decisions</a:t>
            </a:r>
          </a:p>
          <a:p>
            <a:pPr marL="1300277" lvl="1" indent="-650138">
              <a:buFont typeface="Arial" charset="0"/>
              <a:buChar char="•"/>
            </a:pPr>
            <a:r>
              <a:rPr lang="en-GB" sz="2800" dirty="0">
                <a:latin typeface="+mj-lt"/>
                <a:ea typeface="Palatino Linotype" charset="0"/>
                <a:cs typeface="Palatino Linotype" charset="0"/>
              </a:rPr>
              <a:t>Data for many different countries over long periods of time</a:t>
            </a:r>
          </a:p>
          <a:p>
            <a:pPr marL="1300277" lvl="1" indent="-650138">
              <a:buFont typeface="Arial" charset="0"/>
              <a:buChar char="•"/>
            </a:pPr>
            <a:r>
              <a:rPr lang="en-GB" sz="2800" dirty="0">
                <a:latin typeface="+mj-lt"/>
                <a:ea typeface="Palatino Linotype" charset="0"/>
                <a:cs typeface="Palatino Linotype" charset="0"/>
              </a:rPr>
              <a:t>Behaviour of workers: job search, unemployment, wages</a:t>
            </a:r>
          </a:p>
          <a:p>
            <a:pPr marL="1300277" lvl="1" indent="-650138">
              <a:buFont typeface="Arial" charset="0"/>
              <a:buChar char="•"/>
            </a:pPr>
            <a:r>
              <a:rPr lang="en-GB" sz="2800" dirty="0">
                <a:latin typeface="+mj-lt"/>
                <a:ea typeface="Palatino Linotype" charset="0"/>
                <a:cs typeface="Palatino Linotype" charset="0"/>
              </a:rPr>
              <a:t>Data on business outcomes</a:t>
            </a:r>
          </a:p>
          <a:p>
            <a:pPr marL="1300277" lvl="1" indent="-650138">
              <a:buFont typeface="Arial" charset="0"/>
              <a:buChar char="•"/>
            </a:pPr>
            <a:endParaRPr lang="en-GB" sz="2800" dirty="0">
              <a:latin typeface="+mj-lt"/>
              <a:ea typeface="Palatino Linotype" charset="0"/>
              <a:cs typeface="Palatino Linotype" charset="0"/>
            </a:endParaRPr>
          </a:p>
          <a:p>
            <a:pPr marL="650138" indent="-650138">
              <a:buFont typeface="Arial" charset="0"/>
              <a:buChar char="•"/>
            </a:pPr>
            <a:r>
              <a:rPr lang="en-GB" sz="2800" dirty="0">
                <a:latin typeface="+mj-lt"/>
                <a:ea typeface="Palatino Linotype" charset="0"/>
                <a:cs typeface="Palatino Linotype" charset="0"/>
              </a:rPr>
              <a:t>To make sense of this there is (traditionally) a sub discipline called </a:t>
            </a:r>
          </a:p>
          <a:p>
            <a:pPr marL="650138" indent="-650138">
              <a:buFont typeface="Arial" charset="0"/>
              <a:buChar char="•"/>
            </a:pPr>
            <a:endParaRPr lang="en-GB" sz="2800" dirty="0">
              <a:latin typeface="+mj-lt"/>
              <a:ea typeface="Palatino Linotype" charset="0"/>
              <a:cs typeface="Palatino Linotype" charset="0"/>
            </a:endParaRPr>
          </a:p>
          <a:p>
            <a:pPr algn="ctr"/>
            <a:r>
              <a:rPr lang="en-GB" sz="2800" dirty="0">
                <a:latin typeface="+mj-lt"/>
                <a:ea typeface="Palatino Linotype" charset="0"/>
                <a:cs typeface="Palatino Linotype" charset="0"/>
              </a:rPr>
              <a:t>Econometrics = Statistics + Economics</a:t>
            </a:r>
          </a:p>
          <a:p>
            <a:pPr algn="ctr"/>
            <a:endParaRPr lang="en-GB" sz="2800" dirty="0">
              <a:latin typeface="+mj-lt"/>
              <a:ea typeface="Palatino Linotype" charset="0"/>
              <a:cs typeface="Palatino Linotype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ea typeface="Palatino Linotype" charset="0"/>
                <a:cs typeface="Palatino Linotype" charset="0"/>
              </a:rPr>
              <a:t>Closely related: Biometrics, Data Science, Epidemiology </a:t>
            </a:r>
          </a:p>
          <a:p>
            <a:pPr algn="ctr"/>
            <a:endParaRPr lang="en-GB" sz="2800" dirty="0">
              <a:latin typeface="+mj-lt"/>
              <a:ea typeface="Palatino Linotype" charset="0"/>
              <a:cs typeface="Palatino Linotype" charset="0"/>
            </a:endParaRPr>
          </a:p>
          <a:p>
            <a:pPr marL="650138" indent="-650138">
              <a:buFont typeface="Arial" charset="0"/>
              <a:buChar char="•"/>
            </a:pPr>
            <a:endParaRPr lang="en-US" sz="2800" dirty="0">
              <a:latin typeface="+mj-lt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0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46EE-5D67-43DE-98A4-431EBE93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secret: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15DAA0-20D8-4C5F-B86E-B7CB6C2C6FCB}"/>
              </a:ext>
            </a:extLst>
          </p:cNvPr>
          <p:cNvSpPr txBox="1"/>
          <p:nvPr/>
        </p:nvSpPr>
        <p:spPr>
          <a:xfrm>
            <a:off x="616686" y="1758616"/>
            <a:ext cx="12007114" cy="58118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2800" dirty="0"/>
              <a:t>What makes a good data analyst or econometrician?</a:t>
            </a:r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r>
              <a:rPr lang="en-GB" sz="2800" dirty="0"/>
              <a:t>Mathematical skills?</a:t>
            </a:r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r>
              <a:rPr lang="en-GB" sz="2800" dirty="0"/>
              <a:t>Programming skills?</a:t>
            </a:r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endParaRPr lang="en-GB" sz="2800" dirty="0"/>
          </a:p>
          <a:p>
            <a:pPr>
              <a:spcAft>
                <a:spcPts val="500"/>
              </a:spcAft>
            </a:pPr>
            <a:r>
              <a:rPr lang="en-GB" sz="2800" dirty="0"/>
              <a:t>These are helpful, however a key ingredient is also to be an </a:t>
            </a:r>
            <a:r>
              <a:rPr lang="en-GB" sz="2800" u="sng" dirty="0"/>
              <a:t>imaginative</a:t>
            </a:r>
            <a:r>
              <a:rPr lang="en-GB" sz="2800" dirty="0"/>
              <a:t> story teller.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800" dirty="0"/>
          </a:p>
          <a:p>
            <a:pPr>
              <a:spcAft>
                <a:spcPts val="500"/>
              </a:spcAft>
            </a:pPr>
            <a:r>
              <a:rPr lang="en-GB" sz="2800" dirty="0"/>
              <a:t>This will help you to</a:t>
            </a:r>
          </a:p>
          <a:p>
            <a:pPr>
              <a:spcAft>
                <a:spcPts val="500"/>
              </a:spcAft>
            </a:pPr>
            <a:endParaRPr lang="en-GB" sz="2800" dirty="0"/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GB" sz="2800" dirty="0"/>
              <a:t>Have a clear idea of the story you want to explore with data</a:t>
            </a:r>
          </a:p>
          <a:p>
            <a:pPr>
              <a:spcAft>
                <a:spcPts val="500"/>
              </a:spcAft>
            </a:pPr>
            <a:endParaRPr lang="en-GB" sz="2800" dirty="0"/>
          </a:p>
          <a:p>
            <a:pPr>
              <a:spcAft>
                <a:spcPts val="500"/>
              </a:spcAft>
            </a:pPr>
            <a:r>
              <a:rPr lang="en-GB" sz="2800" dirty="0"/>
              <a:t>2.  Have an understanding of the story of the data</a:t>
            </a: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F47823BE-70AA-49BD-91E5-D47E5B589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492" y="0"/>
            <a:ext cx="4223895" cy="3423665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02CF9E7C-61C8-4785-ACFE-EB760425A35C}"/>
              </a:ext>
            </a:extLst>
          </p:cNvPr>
          <p:cNvSpPr/>
          <p:nvPr/>
        </p:nvSpPr>
        <p:spPr>
          <a:xfrm>
            <a:off x="3179135" y="7848784"/>
            <a:ext cx="9072344" cy="1093197"/>
          </a:xfrm>
          <a:prstGeom prst="wedgeRectCallout">
            <a:avLst>
              <a:gd name="adj1" fmla="val -18228"/>
              <a:gd name="adj2" fmla="val -67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GB" sz="2800" dirty="0"/>
              <a:t>What are the potential drivers that could have produced your data?</a:t>
            </a:r>
          </a:p>
        </p:txBody>
      </p:sp>
    </p:spTree>
    <p:extLst>
      <p:ext uri="{BB962C8B-B14F-4D97-AF65-F5344CB8AC3E}">
        <p14:creationId xmlns:p14="http://schemas.microsoft.com/office/powerpoint/2010/main" val="293653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39C66-8524-4096-AA0D-17423FED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important tool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B7A10B-8017-4680-B499-C2B8B610B7DD}"/>
              </a:ext>
            </a:extLst>
          </p:cNvPr>
          <p:cNvSpPr/>
          <p:nvPr/>
        </p:nvSpPr>
        <p:spPr>
          <a:xfrm>
            <a:off x="7240772" y="1336268"/>
            <a:ext cx="2615609" cy="12971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story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EDFA22-CF7F-4D77-82E3-B698CB934B3F}"/>
              </a:ext>
            </a:extLst>
          </p:cNvPr>
          <p:cNvSpPr/>
          <p:nvPr/>
        </p:nvSpPr>
        <p:spPr>
          <a:xfrm>
            <a:off x="2449033" y="1336268"/>
            <a:ext cx="2615609" cy="12971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Our story</a:t>
            </a:r>
          </a:p>
        </p:txBody>
      </p:sp>
      <p:sp>
        <p:nvSpPr>
          <p:cNvPr id="5" name="Rectangle: Top Corners Snipped 4">
            <a:extLst>
              <a:ext uri="{FF2B5EF4-FFF2-40B4-BE49-F238E27FC236}">
                <a16:creationId xmlns:a16="http://schemas.microsoft.com/office/drawing/2014/main" id="{C997DE62-5D90-4E0C-846D-75CE97A0B1E7}"/>
              </a:ext>
            </a:extLst>
          </p:cNvPr>
          <p:cNvSpPr/>
          <p:nvPr/>
        </p:nvSpPr>
        <p:spPr>
          <a:xfrm>
            <a:off x="4525537" y="4157330"/>
            <a:ext cx="2959783" cy="1807535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(Econometric or Statistical) </a:t>
            </a:r>
          </a:p>
          <a:p>
            <a:pPr algn="ctr"/>
            <a:r>
              <a:rPr lang="en-GB" dirty="0"/>
              <a:t>Model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DE7EB6-DC79-4D05-9DA0-CEECAA86FAE7}"/>
              </a:ext>
            </a:extLst>
          </p:cNvPr>
          <p:cNvCxnSpPr>
            <a:stCxn id="4" idx="2"/>
            <a:endCxn id="5" idx="3"/>
          </p:cNvCxnSpPr>
          <p:nvPr/>
        </p:nvCxnSpPr>
        <p:spPr>
          <a:xfrm>
            <a:off x="3756838" y="2633440"/>
            <a:ext cx="2248591" cy="15238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458EAF-93B0-4BE0-8A46-255B5DA50452}"/>
              </a:ext>
            </a:extLst>
          </p:cNvPr>
          <p:cNvCxnSpPr>
            <a:cxnSpLocks/>
            <a:stCxn id="3" idx="2"/>
            <a:endCxn id="5" idx="3"/>
          </p:cNvCxnSpPr>
          <p:nvPr/>
        </p:nvCxnSpPr>
        <p:spPr>
          <a:xfrm flipH="1">
            <a:off x="6005429" y="2633440"/>
            <a:ext cx="2543148" cy="15238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C882B5-54B0-4711-9D26-497B2273CCAC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6005429" y="5964865"/>
            <a:ext cx="0" cy="7230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05C46B-E67D-41B2-B744-F6D899A3858B}"/>
              </a:ext>
            </a:extLst>
          </p:cNvPr>
          <p:cNvSpPr/>
          <p:nvPr/>
        </p:nvSpPr>
        <p:spPr>
          <a:xfrm>
            <a:off x="1927841" y="6687879"/>
            <a:ext cx="8155173" cy="19670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Draw conclusions about the validity of our 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But also: understand to what extent our knowledge might be inconclusive</a:t>
            </a:r>
          </a:p>
        </p:txBody>
      </p:sp>
    </p:spTree>
    <p:extLst>
      <p:ext uri="{BB962C8B-B14F-4D97-AF65-F5344CB8AC3E}">
        <p14:creationId xmlns:p14="http://schemas.microsoft.com/office/powerpoint/2010/main" val="2937907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9B5C1-75EC-4A71-AFD6-9FC740A7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056" y="2081259"/>
            <a:ext cx="3678865" cy="874695"/>
          </a:xfrm>
        </p:spPr>
        <p:txBody>
          <a:bodyPr/>
          <a:lstStyle/>
          <a:p>
            <a:pPr algn="ctr"/>
            <a:r>
              <a:rPr lang="en-GB" dirty="0"/>
              <a:t>What is a Model?</a:t>
            </a:r>
          </a:p>
        </p:txBody>
      </p:sp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D8F8445-1E93-4DBA-8B95-F8637167C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033" y="0"/>
            <a:ext cx="2937355" cy="4152352"/>
          </a:xfrm>
          <a:prstGeom prst="rect">
            <a:avLst/>
          </a:prstGeom>
        </p:spPr>
      </p:pic>
      <p:pic>
        <p:nvPicPr>
          <p:cNvPr id="6" name="Picture 5" descr="A plane flying in the air&#10;&#10;Description automatically generated">
            <a:extLst>
              <a:ext uri="{FF2B5EF4-FFF2-40B4-BE49-F238E27FC236}">
                <a16:creationId xmlns:a16="http://schemas.microsoft.com/office/drawing/2014/main" id="{ADE07726-C83C-4F93-B95B-2BA4CBCA2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9"/>
            <a:ext cx="4762500" cy="41529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788A48-AFB6-4C56-BC83-F9183728DDA4}"/>
              </a:ext>
            </a:extLst>
          </p:cNvPr>
          <p:cNvSpPr/>
          <p:nvPr/>
        </p:nvSpPr>
        <p:spPr>
          <a:xfrm>
            <a:off x="1824373" y="5308656"/>
            <a:ext cx="9962707" cy="2195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A verbal or mathematical description of relationships between things we can (potentially) measure</a:t>
            </a:r>
          </a:p>
        </p:txBody>
      </p:sp>
    </p:spTree>
    <p:extLst>
      <p:ext uri="{BB962C8B-B14F-4D97-AF65-F5344CB8AC3E}">
        <p14:creationId xmlns:p14="http://schemas.microsoft.com/office/powerpoint/2010/main" val="4047658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35044" y="473033"/>
            <a:ext cx="10261544" cy="948289"/>
          </a:xfrm>
        </p:spPr>
        <p:txBody>
          <a:bodyPr/>
          <a:lstStyle/>
          <a:p>
            <a:r>
              <a:rPr lang="en-US" dirty="0">
                <a:latin typeface="+mj-lt"/>
              </a:rPr>
              <a:t>For example: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92193" y="1323333"/>
            <a:ext cx="8304395" cy="5404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11910F-7B8B-4C91-AD57-CAAD4B1853B0}"/>
              </a:ext>
            </a:extLst>
          </p:cNvPr>
          <p:cNvSpPr txBox="1"/>
          <p:nvPr/>
        </p:nvSpPr>
        <p:spPr>
          <a:xfrm>
            <a:off x="1499616" y="7488936"/>
            <a:ext cx="8996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2000" dirty="0"/>
              <a:t>Sex with 10 vs 6 people</a:t>
            </a:r>
          </a:p>
        </p:txBody>
      </p:sp>
    </p:spTree>
    <p:extLst>
      <p:ext uri="{BB962C8B-B14F-4D97-AF65-F5344CB8AC3E}">
        <p14:creationId xmlns:p14="http://schemas.microsoft.com/office/powerpoint/2010/main" val="3058160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35044" y="473033"/>
            <a:ext cx="10261544" cy="948289"/>
          </a:xfrm>
        </p:spPr>
        <p:txBody>
          <a:bodyPr/>
          <a:lstStyle/>
          <a:p>
            <a:r>
              <a:rPr lang="en-US" sz="4400" dirty="0">
                <a:latin typeface="+mj-lt"/>
              </a:rPr>
              <a:t>What’s the Independent’s (our) story?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7350" y="4069271"/>
            <a:ext cx="1700787" cy="7001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50" dirty="0" err="1">
                <a:latin typeface="+mj-lt"/>
                <a:cs typeface="Palatino Linotype"/>
              </a:rPr>
              <a:t>iphone</a:t>
            </a:r>
            <a:endParaRPr lang="en-US" sz="4550" dirty="0">
              <a:latin typeface="+mj-lt"/>
              <a:cs typeface="Palatino Linoty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3424" y="4069269"/>
            <a:ext cx="3651641" cy="7001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50" dirty="0">
                <a:latin typeface="+mj-lt"/>
                <a:cs typeface="Palatino Linotype"/>
              </a:rPr>
              <a:t>Amount of Sex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557E38-EE6D-42B2-8161-610000637F56}"/>
              </a:ext>
            </a:extLst>
          </p:cNvPr>
          <p:cNvSpPr txBox="1"/>
          <p:nvPr/>
        </p:nvSpPr>
        <p:spPr>
          <a:xfrm>
            <a:off x="384614" y="2960784"/>
            <a:ext cx="10620084" cy="525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413" b="1" dirty="0">
                <a:latin typeface="+mj-lt"/>
                <a:cs typeface="Palatino Linotype"/>
              </a:rPr>
              <a:t>Say it with arrows (your first econometric model):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0B0D00-A8C5-4484-A75B-3365320BE3A3}"/>
              </a:ext>
            </a:extLst>
          </p:cNvPr>
          <p:cNvCxnSpPr>
            <a:cxnSpLocks/>
          </p:cNvCxnSpPr>
          <p:nvPr/>
        </p:nvCxnSpPr>
        <p:spPr bwMode="auto">
          <a:xfrm>
            <a:off x="4485433" y="4481314"/>
            <a:ext cx="3334915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1F2D300-A2FE-49EB-B1F1-DA4B8A2B3D0B}"/>
              </a:ext>
            </a:extLst>
          </p:cNvPr>
          <p:cNvSpPr/>
          <p:nvPr/>
        </p:nvSpPr>
        <p:spPr>
          <a:xfrm>
            <a:off x="4212010" y="5138652"/>
            <a:ext cx="4582367" cy="1835011"/>
          </a:xfrm>
          <a:prstGeom prst="wedgeRoundRectCallout">
            <a:avLst>
              <a:gd name="adj1" fmla="val -20969"/>
              <a:gd name="adj2" fmla="val -72509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latin typeface="+mj-lt"/>
              </a:rPr>
              <a:t>Using arrows we can express causation: </a:t>
            </a:r>
            <a:r>
              <a:rPr lang="en-GB" sz="2400" dirty="0" err="1">
                <a:latin typeface="+mj-lt"/>
              </a:rPr>
              <a:t>iphone</a:t>
            </a:r>
            <a:r>
              <a:rPr lang="en-GB" sz="2400" dirty="0">
                <a:latin typeface="+mj-lt"/>
              </a:rPr>
              <a:t> causes more (as indicated by the +) sex amount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053AE3-C2B4-4862-9922-A334E5D9F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687" y="5025454"/>
            <a:ext cx="1835011" cy="18350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CE3E5D-22B9-4CE5-8284-57D4117C20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89510" y="5352742"/>
            <a:ext cx="1689897" cy="1415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FCA706-51E5-43D7-B868-57AC8B157508}"/>
              </a:ext>
            </a:extLst>
          </p:cNvPr>
          <p:cNvSpPr txBox="1"/>
          <p:nvPr/>
        </p:nvSpPr>
        <p:spPr>
          <a:xfrm>
            <a:off x="5964537" y="3804206"/>
            <a:ext cx="3767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4400" dirty="0"/>
              <a:t>+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90DA362-3E87-4049-A2FC-05AE3FFAE7E0}"/>
              </a:ext>
            </a:extLst>
          </p:cNvPr>
          <p:cNvSpPr/>
          <p:nvPr/>
        </p:nvSpPr>
        <p:spPr>
          <a:xfrm>
            <a:off x="4212009" y="7269142"/>
            <a:ext cx="8561599" cy="1835011"/>
          </a:xfrm>
          <a:prstGeom prst="wedgeRoundRectCallout">
            <a:avLst>
              <a:gd name="adj1" fmla="val -20969"/>
              <a:gd name="adj2" fmla="val -72509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latin typeface="+mj-lt"/>
              </a:rPr>
              <a:t>It also important to think of potential reasons for such a relationship; e.g. </a:t>
            </a:r>
            <a:r>
              <a:rPr lang="en-GB" sz="2400" dirty="0" err="1">
                <a:latin typeface="+mj-lt"/>
              </a:rPr>
              <a:t>iphone</a:t>
            </a:r>
            <a:r>
              <a:rPr lang="en-GB" sz="2400" dirty="0">
                <a:latin typeface="+mj-lt"/>
              </a:rPr>
              <a:t> signals wealth, style, taste ….?  (Really?)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D94037A-E9F3-4878-8ECA-BAE34EA1DBB6}"/>
              </a:ext>
            </a:extLst>
          </p:cNvPr>
          <p:cNvSpPr/>
          <p:nvPr/>
        </p:nvSpPr>
        <p:spPr>
          <a:xfrm>
            <a:off x="3526971" y="1502229"/>
            <a:ext cx="7725747" cy="1219730"/>
          </a:xfrm>
          <a:prstGeom prst="wedgeRoundRectCallout">
            <a:avLst>
              <a:gd name="adj1" fmla="val -20969"/>
              <a:gd name="adj2" fmla="val -72509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latin typeface="+mj-lt"/>
              </a:rPr>
              <a:t>It’s about </a:t>
            </a:r>
            <a:r>
              <a:rPr lang="en-GB" sz="2400" b="1" u="sng" dirty="0">
                <a:latin typeface="+mj-lt"/>
              </a:rPr>
              <a:t>causal</a:t>
            </a:r>
            <a:r>
              <a:rPr lang="en-GB" sz="2400" dirty="0">
                <a:latin typeface="+mj-lt"/>
              </a:rPr>
              <a:t> (not casual)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64058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35044" y="473033"/>
            <a:ext cx="10261544" cy="948289"/>
          </a:xfrm>
        </p:spPr>
        <p:txBody>
          <a:bodyPr/>
          <a:lstStyle/>
          <a:p>
            <a:r>
              <a:rPr lang="en-US" dirty="0">
                <a:latin typeface="+mj-lt"/>
              </a:rPr>
              <a:t>What could be the story of the data?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1F2D300-A2FE-49EB-B1F1-DA4B8A2B3D0B}"/>
              </a:ext>
            </a:extLst>
          </p:cNvPr>
          <p:cNvSpPr/>
          <p:nvPr/>
        </p:nvSpPr>
        <p:spPr>
          <a:xfrm>
            <a:off x="1217377" y="1394306"/>
            <a:ext cx="10261544" cy="1379351"/>
          </a:xfrm>
          <a:prstGeom prst="wedgeRoundRectCallout">
            <a:avLst>
              <a:gd name="adj1" fmla="val -20969"/>
              <a:gd name="adj2" fmla="val -72509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413" dirty="0"/>
              <a:t>Your suggestions please?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6C969-3CDA-4511-A559-229EC6F5B1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87" y="3701640"/>
            <a:ext cx="1821289" cy="18212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B1FD05-F1F3-4AE1-A83F-E073760D6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194" y="2927120"/>
            <a:ext cx="1408611" cy="1415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635654-B546-4424-BF84-2773F880C1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848047" y="4913735"/>
            <a:ext cx="1454790" cy="121838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7B2E85-E455-41C0-8DEB-B42C894CE400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 bwMode="auto">
          <a:xfrm flipV="1">
            <a:off x="7039776" y="3634765"/>
            <a:ext cx="1836418" cy="9775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91AFD2-F555-4403-8473-0E1570284096}"/>
              </a:ext>
            </a:extLst>
          </p:cNvPr>
          <p:cNvCxnSpPr>
            <a:cxnSpLocks/>
            <a:stCxn id="4" idx="3"/>
            <a:endCxn id="20" idx="1"/>
          </p:cNvCxnSpPr>
          <p:nvPr/>
        </p:nvCxnSpPr>
        <p:spPr bwMode="auto">
          <a:xfrm>
            <a:off x="7039776" y="4612285"/>
            <a:ext cx="1808271" cy="91064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0955CE6-5AD9-46D6-87D1-28CEDE75C95A}"/>
              </a:ext>
            </a:extLst>
          </p:cNvPr>
          <p:cNvSpPr/>
          <p:nvPr/>
        </p:nvSpPr>
        <p:spPr>
          <a:xfrm>
            <a:off x="2440559" y="3865254"/>
            <a:ext cx="2646276" cy="1379351"/>
          </a:xfrm>
          <a:prstGeom prst="wedgeRoundRectCallout">
            <a:avLst>
              <a:gd name="adj1" fmla="val 57052"/>
              <a:gd name="adj2" fmla="val 22361"/>
              <a:gd name="adj3" fmla="val 1666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1" dirty="0"/>
              <a:t>Another factor (e.g.) money drives both </a:t>
            </a:r>
            <a:r>
              <a:rPr lang="en-GB" sz="1991" dirty="0" err="1"/>
              <a:t>iphone</a:t>
            </a:r>
            <a:r>
              <a:rPr lang="en-GB" sz="1991" dirty="0"/>
              <a:t> ownership and sex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FAC1A2-274E-4CB6-AF19-7AA3459647CC}"/>
              </a:ext>
            </a:extLst>
          </p:cNvPr>
          <p:cNvSpPr txBox="1"/>
          <p:nvPr/>
        </p:nvSpPr>
        <p:spPr>
          <a:xfrm>
            <a:off x="7588844" y="3446417"/>
            <a:ext cx="3767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4400" dirty="0"/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24D2E0-EB45-4D4E-92B0-558B3DCC266F}"/>
              </a:ext>
            </a:extLst>
          </p:cNvPr>
          <p:cNvSpPr txBox="1"/>
          <p:nvPr/>
        </p:nvSpPr>
        <p:spPr>
          <a:xfrm>
            <a:off x="7614586" y="5108236"/>
            <a:ext cx="3767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44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1F3E7-51F0-4C1E-A0BE-9EF2B478ED2E}"/>
              </a:ext>
            </a:extLst>
          </p:cNvPr>
          <p:cNvSpPr txBox="1"/>
          <p:nvPr/>
        </p:nvSpPr>
        <p:spPr>
          <a:xfrm>
            <a:off x="694944" y="6336202"/>
            <a:ext cx="12042648" cy="28443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2000" dirty="0"/>
              <a:t>Note: 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Because Money is positively related to both sex and </a:t>
            </a:r>
            <a:r>
              <a:rPr lang="en-GB" sz="2000" dirty="0" err="1"/>
              <a:t>iphone</a:t>
            </a:r>
            <a:r>
              <a:rPr lang="en-GB" sz="2000" dirty="0"/>
              <a:t> </a:t>
            </a:r>
            <a:r>
              <a:rPr lang="en-GB" sz="2000" dirty="0" err="1"/>
              <a:t>ownerhsip</a:t>
            </a:r>
            <a:r>
              <a:rPr lang="en-GB" sz="2000" dirty="0"/>
              <a:t> we would see a positive correlation between the two in the data even if there is no causal effect from </a:t>
            </a:r>
            <a:r>
              <a:rPr lang="en-GB" sz="2000" dirty="0" err="1"/>
              <a:t>iphone</a:t>
            </a:r>
            <a:r>
              <a:rPr lang="en-GB" sz="2000" dirty="0"/>
              <a:t> to sex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If</a:t>
            </a:r>
            <a:r>
              <a:rPr lang="en-GB" sz="2000" dirty="0"/>
              <a:t> there is a positive causal effect from </a:t>
            </a:r>
            <a:r>
              <a:rPr lang="en-GB" sz="2000" dirty="0" err="1"/>
              <a:t>iphone</a:t>
            </a:r>
            <a:r>
              <a:rPr lang="en-GB" sz="2000" dirty="0"/>
              <a:t> to sex, the money effect would make it seems stronger (we see the combined effect of money and </a:t>
            </a:r>
            <a:r>
              <a:rPr lang="en-GB" sz="2000" dirty="0" err="1"/>
              <a:t>iphone</a:t>
            </a:r>
            <a:r>
              <a:rPr lang="en-GB" sz="2000" dirty="0"/>
              <a:t> in the data)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pPr algn="ctr">
              <a:spcAft>
                <a:spcPts val="500"/>
              </a:spcAft>
            </a:pPr>
            <a:r>
              <a:rPr lang="en-GB" sz="2400" b="1" dirty="0"/>
              <a:t>Upward bias:  Our estimated effect is larger than the true one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4D54BF0-B528-4449-9DD9-CC1D5C169A92}"/>
              </a:ext>
            </a:extLst>
          </p:cNvPr>
          <p:cNvSpPr/>
          <p:nvPr/>
        </p:nvSpPr>
        <p:spPr>
          <a:xfrm>
            <a:off x="10039388" y="3794869"/>
            <a:ext cx="914400" cy="1821289"/>
          </a:xfrm>
          <a:prstGeom prst="arc">
            <a:avLst>
              <a:gd name="adj1" fmla="val 16200000"/>
              <a:gd name="adj2" fmla="val 5475013"/>
            </a:avLst>
          </a:prstGeom>
          <a:ln w="76200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0A10E9-50F7-4691-BB45-03F3FF3F805E}"/>
              </a:ext>
            </a:extLst>
          </p:cNvPr>
          <p:cNvSpPr txBox="1"/>
          <p:nvPr/>
        </p:nvSpPr>
        <p:spPr>
          <a:xfrm>
            <a:off x="11124063" y="4390499"/>
            <a:ext cx="3767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4400" dirty="0"/>
              <a:t>+</a:t>
            </a:r>
          </a:p>
        </p:txBody>
      </p:sp>
      <p:sp>
        <p:nvSpPr>
          <p:cNvPr id="22" name="Callout: Line 21">
            <a:extLst>
              <a:ext uri="{FF2B5EF4-FFF2-40B4-BE49-F238E27FC236}">
                <a16:creationId xmlns:a16="http://schemas.microsoft.com/office/drawing/2014/main" id="{BF3D4C92-2002-40C8-A834-662A328754E1}"/>
              </a:ext>
            </a:extLst>
          </p:cNvPr>
          <p:cNvSpPr/>
          <p:nvPr/>
        </p:nvSpPr>
        <p:spPr>
          <a:xfrm>
            <a:off x="1117600" y="5622539"/>
            <a:ext cx="2438561" cy="614054"/>
          </a:xfrm>
          <a:prstGeom prst="borderCallout1">
            <a:avLst>
              <a:gd name="adj1" fmla="val 91029"/>
              <a:gd name="adj2" fmla="val 104718"/>
              <a:gd name="adj3" fmla="val -153974"/>
              <a:gd name="adj4" fmla="val 2407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We need both arrows for there to be a problem!!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52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  <p:bldP spid="26" grpId="0"/>
      <p:bldP spid="8" grpId="0"/>
      <p:bldP spid="9" grpId="0" animBg="1"/>
      <p:bldP spid="19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35044" y="473033"/>
            <a:ext cx="10261544" cy="948289"/>
          </a:xfrm>
        </p:spPr>
        <p:txBody>
          <a:bodyPr/>
          <a:lstStyle/>
          <a:p>
            <a:r>
              <a:rPr lang="en-US" dirty="0">
                <a:latin typeface="+mj-lt"/>
              </a:rPr>
              <a:t>Another potential data story: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6C969-3CDA-4511-A559-229EC6F5B1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51" y="2288260"/>
            <a:ext cx="1821289" cy="18212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B1FD05-F1F3-4AE1-A83F-E073760D6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194" y="2927120"/>
            <a:ext cx="1408611" cy="1415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635654-B546-4424-BF84-2773F880C1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848047" y="4913735"/>
            <a:ext cx="1454790" cy="1218387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91AFD2-F555-4403-8473-0E1570284096}"/>
              </a:ext>
            </a:extLst>
          </p:cNvPr>
          <p:cNvCxnSpPr>
            <a:cxnSpLocks/>
            <a:stCxn id="4" idx="2"/>
            <a:endCxn id="20" idx="1"/>
          </p:cNvCxnSpPr>
          <p:nvPr/>
        </p:nvCxnSpPr>
        <p:spPr bwMode="auto">
          <a:xfrm>
            <a:off x="5473396" y="4109549"/>
            <a:ext cx="3374651" cy="14133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724D2E0-EB45-4D4E-92B0-558B3DCC266F}"/>
              </a:ext>
            </a:extLst>
          </p:cNvPr>
          <p:cNvSpPr txBox="1"/>
          <p:nvPr/>
        </p:nvSpPr>
        <p:spPr>
          <a:xfrm>
            <a:off x="6595663" y="4736163"/>
            <a:ext cx="3767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44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1F3E7-51F0-4C1E-A0BE-9EF2B478ED2E}"/>
              </a:ext>
            </a:extLst>
          </p:cNvPr>
          <p:cNvSpPr txBox="1"/>
          <p:nvPr/>
        </p:nvSpPr>
        <p:spPr>
          <a:xfrm>
            <a:off x="914400" y="6146748"/>
            <a:ext cx="10451592" cy="321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(Good) Sex takes time 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To make money (some of us) have to work hard, which leaves us less time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Hence, it is possible that people with more money have less time and less sex.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If they also buy more </a:t>
            </a:r>
            <a:r>
              <a:rPr lang="en-GB" sz="2000" dirty="0" err="1"/>
              <a:t>iphones</a:t>
            </a:r>
            <a:r>
              <a:rPr lang="en-GB" sz="2000" dirty="0"/>
              <a:t> we could expect to find a dataset where </a:t>
            </a:r>
            <a:r>
              <a:rPr lang="en-GB" sz="2000" dirty="0" err="1"/>
              <a:t>iphone</a:t>
            </a:r>
            <a:r>
              <a:rPr lang="en-GB" sz="2000" dirty="0"/>
              <a:t> usage is negatively correlated with sex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If</a:t>
            </a:r>
            <a:r>
              <a:rPr lang="en-GB" sz="2000" dirty="0"/>
              <a:t> we find a dataset with a positive correlation this would imply that the actual causal effect is even larger </a:t>
            </a:r>
          </a:p>
          <a:p>
            <a:pPr algn="ctr">
              <a:spcAft>
                <a:spcPts val="500"/>
              </a:spcAft>
            </a:pPr>
            <a:r>
              <a:rPr lang="en-GB" sz="2400" b="1" dirty="0" err="1"/>
              <a:t>Downard</a:t>
            </a:r>
            <a:r>
              <a:rPr lang="en-GB" sz="2400" b="1" dirty="0"/>
              <a:t> bias:  Our estimated effect is smaller than the true one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4D54BF0-B528-4449-9DD9-CC1D5C169A92}"/>
              </a:ext>
            </a:extLst>
          </p:cNvPr>
          <p:cNvSpPr/>
          <p:nvPr/>
        </p:nvSpPr>
        <p:spPr>
          <a:xfrm>
            <a:off x="9786838" y="3705469"/>
            <a:ext cx="1166950" cy="1910690"/>
          </a:xfrm>
          <a:prstGeom prst="arc">
            <a:avLst>
              <a:gd name="adj1" fmla="val 16296016"/>
              <a:gd name="adj2" fmla="val 5475013"/>
            </a:avLst>
          </a:prstGeom>
          <a:ln w="76200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2ECF1E5-BCE6-40A4-AD9D-802416CFD2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892"/>
          <a:stretch/>
        </p:blipFill>
        <p:spPr>
          <a:xfrm>
            <a:off x="1059156" y="2608515"/>
            <a:ext cx="1550955" cy="118077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1F9616-C8A0-4ECB-8314-A7D7CD124B79}"/>
              </a:ext>
            </a:extLst>
          </p:cNvPr>
          <p:cNvCxnSpPr>
            <a:cxnSpLocks/>
            <a:stCxn id="7" idx="3"/>
            <a:endCxn id="4" idx="1"/>
          </p:cNvCxnSpPr>
          <p:nvPr/>
        </p:nvCxnSpPr>
        <p:spPr bwMode="auto">
          <a:xfrm>
            <a:off x="2610111" y="3198904"/>
            <a:ext cx="1952640" cy="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2243553-794F-4A84-A331-BD08E26B5FAC}"/>
              </a:ext>
            </a:extLst>
          </p:cNvPr>
          <p:cNvSpPr txBox="1"/>
          <p:nvPr/>
        </p:nvSpPr>
        <p:spPr>
          <a:xfrm>
            <a:off x="3275255" y="3212095"/>
            <a:ext cx="3767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4400" dirty="0"/>
              <a:t>+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A2496A-C5F6-4013-962F-0DC80EB2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1663" y="816374"/>
            <a:ext cx="895782" cy="103563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7CA40CA-F326-4EC0-BBD0-98CE425B6771}"/>
              </a:ext>
            </a:extLst>
          </p:cNvPr>
          <p:cNvCxnSpPr>
            <a:cxnSpLocks/>
            <a:stCxn id="7" idx="0"/>
            <a:endCxn id="29" idx="1"/>
          </p:cNvCxnSpPr>
          <p:nvPr/>
        </p:nvCxnSpPr>
        <p:spPr bwMode="auto">
          <a:xfrm flipV="1">
            <a:off x="1834634" y="1334189"/>
            <a:ext cx="5927029" cy="127432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C9A196D-E47A-4D07-B2B4-E8314DA0C3ED}"/>
              </a:ext>
            </a:extLst>
          </p:cNvPr>
          <p:cNvSpPr txBox="1"/>
          <p:nvPr/>
        </p:nvSpPr>
        <p:spPr>
          <a:xfrm>
            <a:off x="4562751" y="1198355"/>
            <a:ext cx="23083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54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5601" name="TextBox 25600">
            <a:extLst>
              <a:ext uri="{FF2B5EF4-FFF2-40B4-BE49-F238E27FC236}">
                <a16:creationId xmlns:a16="http://schemas.microsoft.com/office/drawing/2014/main" id="{BE9189B9-C216-4279-8890-41BFE245B104}"/>
              </a:ext>
            </a:extLst>
          </p:cNvPr>
          <p:cNvSpPr txBox="1"/>
          <p:nvPr/>
        </p:nvSpPr>
        <p:spPr>
          <a:xfrm>
            <a:off x="1103267" y="3811539"/>
            <a:ext cx="150684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2000" dirty="0"/>
              <a:t>Hard Work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FEFE649-1B67-4C36-A9BD-809814C6849E}"/>
              </a:ext>
            </a:extLst>
          </p:cNvPr>
          <p:cNvCxnSpPr>
            <a:cxnSpLocks/>
            <a:stCxn id="29" idx="3"/>
            <a:endCxn id="18" idx="0"/>
          </p:cNvCxnSpPr>
          <p:nvPr/>
        </p:nvCxnSpPr>
        <p:spPr bwMode="auto">
          <a:xfrm>
            <a:off x="8657445" y="1334189"/>
            <a:ext cx="923055" cy="15929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4BF926D-605B-4ADE-BD12-E1DA153C75D1}"/>
              </a:ext>
            </a:extLst>
          </p:cNvPr>
          <p:cNvSpPr txBox="1"/>
          <p:nvPr/>
        </p:nvSpPr>
        <p:spPr>
          <a:xfrm>
            <a:off x="7456132" y="508597"/>
            <a:ext cx="150684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2000" dirty="0"/>
              <a:t>Time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C07B95-CC5B-4E2F-9623-56837E287947}"/>
              </a:ext>
            </a:extLst>
          </p:cNvPr>
          <p:cNvSpPr txBox="1"/>
          <p:nvPr/>
        </p:nvSpPr>
        <p:spPr>
          <a:xfrm>
            <a:off x="9132719" y="1595259"/>
            <a:ext cx="3767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4400" dirty="0"/>
              <a:t>+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FAE1D5-AF36-4B37-9F59-D05A2A41C611}"/>
              </a:ext>
            </a:extLst>
          </p:cNvPr>
          <p:cNvSpPr txBox="1"/>
          <p:nvPr/>
        </p:nvSpPr>
        <p:spPr>
          <a:xfrm>
            <a:off x="11151848" y="4347325"/>
            <a:ext cx="94096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4400" dirty="0">
                <a:solidFill>
                  <a:srgbClr val="FF0000"/>
                </a:solidFill>
              </a:rPr>
              <a:t>- </a:t>
            </a:r>
            <a:r>
              <a:rPr lang="en-GB" sz="4400" dirty="0">
                <a:solidFill>
                  <a:srgbClr val="282828"/>
                </a:solidFill>
              </a:rPr>
              <a:t>/</a:t>
            </a:r>
            <a:r>
              <a:rPr lang="en-GB" sz="44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8349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/>
      <p:bldP spid="9" grpId="0" animBg="1"/>
      <p:bldP spid="24" grpId="0"/>
      <p:bldP spid="34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35044" y="152884"/>
            <a:ext cx="10261544" cy="948289"/>
          </a:xfrm>
        </p:spPr>
        <p:txBody>
          <a:bodyPr/>
          <a:lstStyle/>
          <a:p>
            <a:r>
              <a:rPr lang="en-US" dirty="0">
                <a:latin typeface="+mj-lt"/>
              </a:rPr>
              <a:t>What is the problem and what could be a solution?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6C969-3CDA-4511-A559-229EC6F5B1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51" y="2288260"/>
            <a:ext cx="1821289" cy="18212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B1FD05-F1F3-4AE1-A83F-E073760D6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194" y="2927120"/>
            <a:ext cx="1408611" cy="1415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635654-B546-4424-BF84-2773F880C1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848047" y="4913735"/>
            <a:ext cx="1454790" cy="1218387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91AFD2-F555-4403-8473-0E1570284096}"/>
              </a:ext>
            </a:extLst>
          </p:cNvPr>
          <p:cNvCxnSpPr>
            <a:cxnSpLocks/>
            <a:stCxn id="4" idx="2"/>
            <a:endCxn id="20" idx="1"/>
          </p:cNvCxnSpPr>
          <p:nvPr/>
        </p:nvCxnSpPr>
        <p:spPr bwMode="auto">
          <a:xfrm>
            <a:off x="5473396" y="4109549"/>
            <a:ext cx="3374651" cy="14133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724D2E0-EB45-4D4E-92B0-558B3DCC266F}"/>
              </a:ext>
            </a:extLst>
          </p:cNvPr>
          <p:cNvSpPr txBox="1"/>
          <p:nvPr/>
        </p:nvSpPr>
        <p:spPr>
          <a:xfrm>
            <a:off x="6595663" y="4736163"/>
            <a:ext cx="3767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44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1F3E7-51F0-4C1E-A0BE-9EF2B478ED2E}"/>
              </a:ext>
            </a:extLst>
          </p:cNvPr>
          <p:cNvSpPr txBox="1"/>
          <p:nvPr/>
        </p:nvSpPr>
        <p:spPr>
          <a:xfrm>
            <a:off x="914400" y="6393589"/>
            <a:ext cx="10451592" cy="2534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Key Problem:</a:t>
            </a:r>
            <a:r>
              <a:rPr lang="en-GB" sz="2000" dirty="0"/>
              <a:t> The explanatory variable of interest (</a:t>
            </a:r>
            <a:r>
              <a:rPr lang="en-GB" sz="2000" dirty="0" err="1"/>
              <a:t>iphone</a:t>
            </a:r>
            <a:r>
              <a:rPr lang="en-GB" sz="2000" dirty="0"/>
              <a:t>) is driven by factors (e.g. money) that exert their own causal effect on the outcome variable of interest (sex)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Hence, to get an </a:t>
            </a:r>
            <a:r>
              <a:rPr lang="en-GB" sz="2800" b="1" u="sng" dirty="0"/>
              <a:t>unbiased</a:t>
            </a:r>
            <a:r>
              <a:rPr lang="en-GB" sz="2000" b="1" dirty="0"/>
              <a:t> estimate of the causal effect of </a:t>
            </a:r>
            <a:r>
              <a:rPr lang="en-GB" sz="2000" b="1" dirty="0" err="1"/>
              <a:t>iphones</a:t>
            </a:r>
            <a:r>
              <a:rPr lang="en-GB" sz="2000" b="1" dirty="0"/>
              <a:t> we need a dataset where variation in </a:t>
            </a:r>
            <a:r>
              <a:rPr lang="en-GB" sz="2000" b="1" dirty="0" err="1"/>
              <a:t>iphone</a:t>
            </a:r>
            <a:r>
              <a:rPr lang="en-GB" sz="2000" b="1" dirty="0"/>
              <a:t> ownership is not driven by such factors</a:t>
            </a:r>
            <a:endParaRPr lang="en-GB" sz="2400" b="1" dirty="0"/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How?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4D54BF0-B528-4449-9DD9-CC1D5C169A92}"/>
              </a:ext>
            </a:extLst>
          </p:cNvPr>
          <p:cNvSpPr/>
          <p:nvPr/>
        </p:nvSpPr>
        <p:spPr>
          <a:xfrm>
            <a:off x="9786838" y="3705469"/>
            <a:ext cx="1166950" cy="1910690"/>
          </a:xfrm>
          <a:prstGeom prst="arc">
            <a:avLst>
              <a:gd name="adj1" fmla="val 16296016"/>
              <a:gd name="adj2" fmla="val 5475013"/>
            </a:avLst>
          </a:prstGeom>
          <a:ln w="76200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2ECF1E5-BCE6-40A4-AD9D-802416CFD2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892"/>
          <a:stretch/>
        </p:blipFill>
        <p:spPr>
          <a:xfrm>
            <a:off x="1059156" y="2608515"/>
            <a:ext cx="1550955" cy="118077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1F9616-C8A0-4ECB-8314-A7D7CD124B79}"/>
              </a:ext>
            </a:extLst>
          </p:cNvPr>
          <p:cNvCxnSpPr>
            <a:cxnSpLocks/>
            <a:stCxn id="7" idx="3"/>
            <a:endCxn id="4" idx="1"/>
          </p:cNvCxnSpPr>
          <p:nvPr/>
        </p:nvCxnSpPr>
        <p:spPr bwMode="auto">
          <a:xfrm>
            <a:off x="2610111" y="3198904"/>
            <a:ext cx="1952640" cy="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2243553-794F-4A84-A331-BD08E26B5FAC}"/>
              </a:ext>
            </a:extLst>
          </p:cNvPr>
          <p:cNvSpPr txBox="1"/>
          <p:nvPr/>
        </p:nvSpPr>
        <p:spPr>
          <a:xfrm>
            <a:off x="3275255" y="3212095"/>
            <a:ext cx="3767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4400" dirty="0"/>
              <a:t>+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A2496A-C5F6-4013-962F-0DC80EB2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1663" y="816374"/>
            <a:ext cx="895782" cy="103563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7CA40CA-F326-4EC0-BBD0-98CE425B6771}"/>
              </a:ext>
            </a:extLst>
          </p:cNvPr>
          <p:cNvCxnSpPr>
            <a:cxnSpLocks/>
            <a:stCxn id="7" idx="0"/>
            <a:endCxn id="29" idx="1"/>
          </p:cNvCxnSpPr>
          <p:nvPr/>
        </p:nvCxnSpPr>
        <p:spPr bwMode="auto">
          <a:xfrm flipV="1">
            <a:off x="1834634" y="1334189"/>
            <a:ext cx="5927029" cy="127432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C9A196D-E47A-4D07-B2B4-E8314DA0C3ED}"/>
              </a:ext>
            </a:extLst>
          </p:cNvPr>
          <p:cNvSpPr txBox="1"/>
          <p:nvPr/>
        </p:nvSpPr>
        <p:spPr>
          <a:xfrm>
            <a:off x="4562751" y="1198355"/>
            <a:ext cx="23083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54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5601" name="TextBox 25600">
            <a:extLst>
              <a:ext uri="{FF2B5EF4-FFF2-40B4-BE49-F238E27FC236}">
                <a16:creationId xmlns:a16="http://schemas.microsoft.com/office/drawing/2014/main" id="{BE9189B9-C216-4279-8890-41BFE245B104}"/>
              </a:ext>
            </a:extLst>
          </p:cNvPr>
          <p:cNvSpPr txBox="1"/>
          <p:nvPr/>
        </p:nvSpPr>
        <p:spPr>
          <a:xfrm>
            <a:off x="1103267" y="3811539"/>
            <a:ext cx="150684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2000" dirty="0"/>
              <a:t>Hard Work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FEFE649-1B67-4C36-A9BD-809814C6849E}"/>
              </a:ext>
            </a:extLst>
          </p:cNvPr>
          <p:cNvCxnSpPr>
            <a:cxnSpLocks/>
            <a:stCxn id="29" idx="3"/>
            <a:endCxn id="18" idx="0"/>
          </p:cNvCxnSpPr>
          <p:nvPr/>
        </p:nvCxnSpPr>
        <p:spPr bwMode="auto">
          <a:xfrm>
            <a:off x="8657445" y="1334189"/>
            <a:ext cx="923055" cy="15929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4C07B95-CC5B-4E2F-9623-56837E287947}"/>
              </a:ext>
            </a:extLst>
          </p:cNvPr>
          <p:cNvSpPr txBox="1"/>
          <p:nvPr/>
        </p:nvSpPr>
        <p:spPr>
          <a:xfrm>
            <a:off x="9132719" y="1595259"/>
            <a:ext cx="3767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4400" dirty="0"/>
              <a:t>+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FAE1D5-AF36-4B37-9F59-D05A2A41C611}"/>
              </a:ext>
            </a:extLst>
          </p:cNvPr>
          <p:cNvSpPr txBox="1"/>
          <p:nvPr/>
        </p:nvSpPr>
        <p:spPr>
          <a:xfrm>
            <a:off x="11151848" y="4347325"/>
            <a:ext cx="94096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4400" dirty="0">
                <a:solidFill>
                  <a:srgbClr val="FF0000"/>
                </a:solidFill>
              </a:rPr>
              <a:t>- </a:t>
            </a:r>
            <a:r>
              <a:rPr lang="en-GB" sz="4400" dirty="0">
                <a:solidFill>
                  <a:srgbClr val="282828"/>
                </a:solidFill>
              </a:rPr>
              <a:t>/</a:t>
            </a:r>
            <a:r>
              <a:rPr lang="en-GB" sz="4400" dirty="0"/>
              <a:t>+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90B0D0-19FE-4A5D-BC41-40CCF13968C8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 bwMode="auto">
          <a:xfrm>
            <a:off x="6384040" y="3198905"/>
            <a:ext cx="2492154" cy="4358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F4D1EE8-94EF-4CC8-A813-F5029137D92B}"/>
              </a:ext>
            </a:extLst>
          </p:cNvPr>
          <p:cNvSpPr txBox="1"/>
          <p:nvPr/>
        </p:nvSpPr>
        <p:spPr>
          <a:xfrm>
            <a:off x="7245451" y="2736672"/>
            <a:ext cx="37670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4400" dirty="0"/>
              <a:t>+</a:t>
            </a: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13F64C78-D8E4-44AE-B972-1712D0018A54}"/>
              </a:ext>
            </a:extLst>
          </p:cNvPr>
          <p:cNvSpPr/>
          <p:nvPr/>
        </p:nvSpPr>
        <p:spPr>
          <a:xfrm>
            <a:off x="6348493" y="3955416"/>
            <a:ext cx="2020824" cy="1812612"/>
          </a:xfrm>
          <a:prstGeom prst="mathMultiply">
            <a:avLst>
              <a:gd name="adj1" fmla="val 73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0671CC5-3D65-43AB-99F5-0D35A0B12AA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302837" y="5895093"/>
            <a:ext cx="1541885" cy="10144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A06E731-D580-4C97-9952-69EAC630CB0D}"/>
              </a:ext>
            </a:extLst>
          </p:cNvPr>
          <p:cNvSpPr/>
          <p:nvPr/>
        </p:nvSpPr>
        <p:spPr>
          <a:xfrm>
            <a:off x="2147431" y="5287554"/>
            <a:ext cx="4077477" cy="831474"/>
          </a:xfrm>
          <a:prstGeom prst="wedgeRectCallout">
            <a:avLst>
              <a:gd name="adj1" fmla="val 51362"/>
              <a:gd name="adj2" fmla="val -1483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Endogenous Variation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→Endogeneity Problem</a:t>
            </a:r>
            <a:endParaRPr lang="en-GB" dirty="0"/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D69FACC9-B80D-439A-A852-2030205B43D1}"/>
              </a:ext>
            </a:extLst>
          </p:cNvPr>
          <p:cNvSpPr/>
          <p:nvPr/>
        </p:nvSpPr>
        <p:spPr>
          <a:xfrm>
            <a:off x="8848047" y="8090426"/>
            <a:ext cx="4077477" cy="831474"/>
          </a:xfrm>
          <a:prstGeom prst="wedgeRectCallout">
            <a:avLst>
              <a:gd name="adj1" fmla="val 22758"/>
              <a:gd name="adj2" fmla="val -195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Instead we need Exogenous Variation</a:t>
            </a:r>
          </a:p>
        </p:txBody>
      </p:sp>
    </p:spTree>
    <p:extLst>
      <p:ext uri="{BB962C8B-B14F-4D97-AF65-F5344CB8AC3E}">
        <p14:creationId xmlns:p14="http://schemas.microsoft.com/office/powerpoint/2010/main" val="202617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97923" y="182775"/>
            <a:ext cx="10261544" cy="706543"/>
          </a:xfrm>
        </p:spPr>
        <p:txBody>
          <a:bodyPr/>
          <a:lstStyle/>
          <a:p>
            <a:r>
              <a:rPr lang="en-US" dirty="0">
                <a:latin typeface="+mj-lt"/>
              </a:rPr>
              <a:t>Randomized Control Trials (RCT)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1F2D300-A2FE-49EB-B1F1-DA4B8A2B3D0B}"/>
              </a:ext>
            </a:extLst>
          </p:cNvPr>
          <p:cNvSpPr/>
          <p:nvPr/>
        </p:nvSpPr>
        <p:spPr>
          <a:xfrm>
            <a:off x="732245" y="888229"/>
            <a:ext cx="11108592" cy="1269755"/>
          </a:xfrm>
          <a:prstGeom prst="wedgeRoundRectCallout">
            <a:avLst>
              <a:gd name="adj1" fmla="val -20484"/>
              <a:gd name="adj2" fmla="val 97451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How about giving people </a:t>
            </a:r>
            <a:r>
              <a:rPr lang="en-GB" sz="2400" dirty="0" err="1">
                <a:latin typeface="+mj-lt"/>
              </a:rPr>
              <a:t>iphone’s</a:t>
            </a:r>
            <a:r>
              <a:rPr lang="en-GB" sz="2400" dirty="0">
                <a:latin typeface="+mj-lt"/>
              </a:rPr>
              <a:t> at random to a “treatment group”?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Ensures that </a:t>
            </a:r>
            <a:r>
              <a:rPr lang="en-GB" sz="2400" dirty="0" err="1">
                <a:latin typeface="+mj-lt"/>
              </a:rPr>
              <a:t>iphone</a:t>
            </a:r>
            <a:r>
              <a:rPr lang="en-GB" sz="2400" dirty="0">
                <a:latin typeface="+mj-lt"/>
              </a:rPr>
              <a:t> ownership is not </a:t>
            </a:r>
            <a:r>
              <a:rPr lang="en-GB" sz="2400" dirty="0" err="1">
                <a:latin typeface="+mj-lt"/>
              </a:rPr>
              <a:t>drivey</a:t>
            </a:r>
            <a:r>
              <a:rPr lang="en-GB" sz="2400" dirty="0">
                <a:latin typeface="+mj-lt"/>
              </a:rPr>
              <a:t> by money or other factors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6C969-3CDA-4511-A559-229EC6F5B1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95" y="4096809"/>
            <a:ext cx="1821289" cy="1068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B1FD05-F1F3-4AE1-A83F-E073760D6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61" y="3923407"/>
            <a:ext cx="1408611" cy="141528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7B2E85-E455-41C0-8DEB-B42C894CE400}"/>
              </a:ext>
            </a:extLst>
          </p:cNvPr>
          <p:cNvCxnSpPr>
            <a:cxnSpLocks/>
            <a:endCxn id="18" idx="1"/>
          </p:cNvCxnSpPr>
          <p:nvPr/>
        </p:nvCxnSpPr>
        <p:spPr bwMode="auto">
          <a:xfrm flipV="1">
            <a:off x="6469421" y="4631053"/>
            <a:ext cx="1361139" cy="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50" name="Picture 2" descr="Image result for dice">
            <a:extLst>
              <a:ext uri="{FF2B5EF4-FFF2-40B4-BE49-F238E27FC236}">
                <a16:creationId xmlns:a16="http://schemas.microsoft.com/office/drawing/2014/main" id="{9C72EB39-9330-4A3A-ACBC-D3661326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73" y="3066635"/>
            <a:ext cx="3277760" cy="283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51353F8-FAF4-4366-A54A-889E32BB762C}"/>
              </a:ext>
            </a:extLst>
          </p:cNvPr>
          <p:cNvCxnSpPr>
            <a:cxnSpLocks/>
          </p:cNvCxnSpPr>
          <p:nvPr/>
        </p:nvCxnSpPr>
        <p:spPr bwMode="auto">
          <a:xfrm flipV="1">
            <a:off x="4448120" y="4631054"/>
            <a:ext cx="1361139" cy="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9E50B7C2-17FD-46F6-A4D8-F903C300477F}"/>
              </a:ext>
            </a:extLst>
          </p:cNvPr>
          <p:cNvSpPr/>
          <p:nvPr/>
        </p:nvSpPr>
        <p:spPr>
          <a:xfrm>
            <a:off x="9576555" y="3974262"/>
            <a:ext cx="2612544" cy="1484147"/>
          </a:xfrm>
          <a:prstGeom prst="wedgeRoundRectCallout">
            <a:avLst>
              <a:gd name="adj1" fmla="val -57111"/>
              <a:gd name="adj2" fmla="val -20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6">
                <a:latin typeface="+mj-lt"/>
              </a:rPr>
              <a:t>The data story is aligned with “our” story so our conclusions are informative about the story of interest.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852DF094-EC6B-47A4-9F1A-B5D661D3C2C4}"/>
              </a:ext>
            </a:extLst>
          </p:cNvPr>
          <p:cNvSpPr/>
          <p:nvPr/>
        </p:nvSpPr>
        <p:spPr>
          <a:xfrm>
            <a:off x="97923" y="6304449"/>
            <a:ext cx="12746208" cy="2818514"/>
          </a:xfrm>
          <a:prstGeom prst="wedgeRoundRectCallout">
            <a:avLst>
              <a:gd name="adj1" fmla="val -20793"/>
              <a:gd name="adj2" fmla="val -61675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latin typeface="+mj-lt"/>
              </a:rPr>
              <a:t>Randomized Control Trials (RCT) increasingly common in economic/business research</a:t>
            </a:r>
          </a:p>
          <a:p>
            <a:pPr marL="406337" indent="-406337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Giving firms management practices</a:t>
            </a:r>
          </a:p>
          <a:p>
            <a:pPr marL="406337" indent="-406337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Energy consumption feedback</a:t>
            </a:r>
          </a:p>
          <a:p>
            <a:pPr marL="406337" indent="-406337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Fuel consumption feed to Airline pilots</a:t>
            </a:r>
          </a:p>
          <a:p>
            <a:pPr marL="406337" indent="-406337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Giving students in Hong Kong incentives to protest</a:t>
            </a:r>
          </a:p>
          <a:p>
            <a:pPr marL="406337" indent="-406337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Giving men in Saudi Arabia Information to induce them to let their wives work</a:t>
            </a:r>
          </a:p>
          <a:p>
            <a:pPr marL="406337" indent="-406337">
              <a:buFont typeface="Arial" panose="020B0604020202020204" pitchFamily="34" charset="0"/>
              <a:buChar char="•"/>
            </a:pPr>
            <a:endParaRPr lang="en-GB" sz="2400" dirty="0">
              <a:latin typeface="+mj-lt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1E05255-51EA-490F-BBDD-A885F177F821}"/>
              </a:ext>
            </a:extLst>
          </p:cNvPr>
          <p:cNvSpPr/>
          <p:nvPr/>
        </p:nvSpPr>
        <p:spPr>
          <a:xfrm>
            <a:off x="9239172" y="6993410"/>
            <a:ext cx="3456527" cy="1188856"/>
          </a:xfrm>
          <a:prstGeom prst="wedgeRoundRectCallout">
            <a:avLst>
              <a:gd name="adj1" fmla="val -59087"/>
              <a:gd name="adj2" fmla="val 11083"/>
              <a:gd name="adj3" fmla="val 1666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+mj-lt"/>
              </a:rPr>
              <a:t>But RCTs are not always feasible. What then?</a:t>
            </a:r>
          </a:p>
        </p:txBody>
      </p:sp>
    </p:spTree>
    <p:extLst>
      <p:ext uri="{BB962C8B-B14F-4D97-AF65-F5344CB8AC3E}">
        <p14:creationId xmlns:p14="http://schemas.microsoft.com/office/powerpoint/2010/main" val="420775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65581" y="473033"/>
            <a:ext cx="9829892" cy="948289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Course objective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581" y="1246910"/>
            <a:ext cx="12250214" cy="2451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87604" indent="-487604">
              <a:buFont typeface="Arial" charset="0"/>
              <a:buChar char="•"/>
            </a:pPr>
            <a:r>
              <a:rPr lang="en-GB" sz="3982" dirty="0">
                <a:latin typeface="Abadi" panose="020B0604020104020204" pitchFamily="34" charset="0"/>
                <a:ea typeface="Palatino Linotype" charset="0"/>
                <a:cs typeface="Palatino Linotype" charset="0"/>
              </a:rPr>
              <a:t>Equip you with basic data analysis tools used in economics and business. </a:t>
            </a:r>
          </a:p>
          <a:p>
            <a:pPr marL="487604" indent="-487604">
              <a:buFont typeface="Arial" charset="0"/>
              <a:buChar char="•"/>
            </a:pPr>
            <a:endParaRPr lang="en-GB" sz="3982" dirty="0">
              <a:latin typeface="Abadi" panose="020B0604020104020204" pitchFamily="34" charset="0"/>
              <a:ea typeface="Palatino Linotype" charset="0"/>
              <a:cs typeface="Palatino Linotype" charset="0"/>
            </a:endParaRPr>
          </a:p>
          <a:p>
            <a:pPr marL="487604" indent="-487604">
              <a:buFont typeface="Arial" charset="0"/>
              <a:buChar char="•"/>
            </a:pPr>
            <a:r>
              <a:rPr lang="en-GB" sz="3982" dirty="0">
                <a:latin typeface="Abadi" panose="020B0604020104020204" pitchFamily="34" charset="0"/>
                <a:ea typeface="Palatino Linotype" charset="0"/>
                <a:cs typeface="Palatino Linotype" charset="0"/>
              </a:rPr>
              <a:t>Expect to get your hands dirty with data and coding. </a:t>
            </a:r>
            <a:endParaRPr lang="en-US" sz="3982" dirty="0">
              <a:latin typeface="Abadi" panose="020B0604020104020204" pitchFamily="34" charset="0"/>
              <a:ea typeface="Palatino Linotype" charset="0"/>
              <a:cs typeface="Palatino Linotyp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322" y="5075362"/>
            <a:ext cx="6101259" cy="405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7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F83B3-B289-47CF-8F00-4672A195F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Frome arrows to formulas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15E84-ABBD-4F27-8A2C-3A5D14947058}"/>
              </a:ext>
            </a:extLst>
          </p:cNvPr>
          <p:cNvSpPr txBox="1"/>
          <p:nvPr/>
        </p:nvSpPr>
        <p:spPr>
          <a:xfrm>
            <a:off x="381599" y="1335024"/>
            <a:ext cx="12242200" cy="2282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800" dirty="0"/>
              <a:t>Using Arrows and +/- signs to describe relationships of variables is one valid modelling approach </a:t>
            </a:r>
            <a:r>
              <a:rPr lang="en-GB" sz="2800" b="1" dirty="0"/>
              <a:t>(also known as Directed Acrylic Graphs, DAG)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800" dirty="0"/>
              <a:t>However, to come up with precise quantification of these relationships we need to start modelling with mathematical formulas 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800" dirty="0"/>
          </a:p>
        </p:txBody>
      </p:sp>
      <p:pic>
        <p:nvPicPr>
          <p:cNvPr id="8" name="Picture 7" descr="A close up of a blackboard&#10;&#10;Description automatically generated">
            <a:extLst>
              <a:ext uri="{FF2B5EF4-FFF2-40B4-BE49-F238E27FC236}">
                <a16:creationId xmlns:a16="http://schemas.microsoft.com/office/drawing/2014/main" id="{6E6B8E75-10C0-4962-8D62-26835B1EC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520" y="3947700"/>
            <a:ext cx="7567099" cy="504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71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085B0-C771-46CF-B8BA-65F6B1B16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86" y="370846"/>
            <a:ext cx="10333964" cy="948289"/>
          </a:xfrm>
        </p:spPr>
        <p:txBody>
          <a:bodyPr/>
          <a:lstStyle/>
          <a:p>
            <a:r>
              <a:rPr lang="en-GB"/>
              <a:t>Another example: UK xenophobia in the UK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28066-D5EF-40E0-892D-B92970C08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25" y="1348821"/>
            <a:ext cx="8939345" cy="6325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E02BE-B615-4762-8F97-9785D1CC6D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50" y="121"/>
            <a:ext cx="2525485" cy="1894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A3C4BD-B74A-4DA4-84B8-3809E596E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3358">
            <a:off x="732977" y="1367577"/>
            <a:ext cx="2834289" cy="3703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E7282-0291-4DF4-99CD-65E187E6B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8872" y="6051414"/>
            <a:ext cx="2705662" cy="3085507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914A9E8-76CF-455A-9AF8-297FA78B79EB}"/>
              </a:ext>
            </a:extLst>
          </p:cNvPr>
          <p:cNvSpPr/>
          <p:nvPr/>
        </p:nvSpPr>
        <p:spPr>
          <a:xfrm>
            <a:off x="505570" y="6909377"/>
            <a:ext cx="8327534" cy="1959055"/>
          </a:xfrm>
          <a:prstGeom prst="wedgeRoundRectCallout">
            <a:avLst>
              <a:gd name="adj1" fmla="val -17857"/>
              <a:gd name="adj2" fmla="val -63201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706"/>
              <a:t>Since at least 2010 the UK government together with large parts of the media engaged in a virulent campaign of xenophobia and institutional discrimination against people without UK passports living in the UK. This involved blaming foreign born residents for all manner of things including crime.</a:t>
            </a:r>
          </a:p>
          <a:p>
            <a:endParaRPr lang="en-GB" sz="1706"/>
          </a:p>
          <a:p>
            <a:r>
              <a:rPr lang="en-GB" sz="1706"/>
              <a:t>Story: Foreigners cause crime</a:t>
            </a:r>
          </a:p>
        </p:txBody>
      </p:sp>
    </p:spTree>
    <p:extLst>
      <p:ext uri="{BB962C8B-B14F-4D97-AF65-F5344CB8AC3E}">
        <p14:creationId xmlns:p14="http://schemas.microsoft.com/office/powerpoint/2010/main" val="2677795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17D61-5768-4149-B993-1C432E6F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data?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4F594A-F7EB-4747-BCF6-411F833454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69" y="95690"/>
            <a:ext cx="1974192" cy="3183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33D2C-C672-4490-90AB-187A14DA42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81" y="312401"/>
            <a:ext cx="1974192" cy="3183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78DC51-B92A-48F9-B456-810941FC7F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192" y="529113"/>
            <a:ext cx="1974192" cy="31831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83343B-08A3-4EDE-8B23-219F895031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04" y="745824"/>
            <a:ext cx="1974192" cy="31831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323E7-D0F8-4EA1-8CE3-865DE5988F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15" y="962536"/>
            <a:ext cx="1974192" cy="31831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739BAE-F767-4275-84E1-DD012D032C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063" y="53474"/>
            <a:ext cx="1974192" cy="31831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E7A3F6-C9B7-45FB-8A57-17A59EAA3F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75" y="270185"/>
            <a:ext cx="1974192" cy="31831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0961740-4C03-418C-B49F-2E0B9AD4ED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86" y="486897"/>
            <a:ext cx="1974192" cy="31831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FDB5A0-3083-4923-9D84-F1E085AF05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98" y="703608"/>
            <a:ext cx="1974192" cy="31831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124D74D-50A4-438D-A856-690F2D6F1F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09" y="920319"/>
            <a:ext cx="1974192" cy="31831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5E7EE3E-093E-441F-8DF1-C453F672B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738" y="229409"/>
            <a:ext cx="1197234" cy="11919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16C250-DB64-472D-9369-D76429099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449" y="446121"/>
            <a:ext cx="1197234" cy="11919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41897E1-B854-49A4-9CDF-C1615CF1D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60" y="662832"/>
            <a:ext cx="1197234" cy="11919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679909B-AD5F-4CA0-BE2E-3058A72C6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72" y="879544"/>
            <a:ext cx="1197234" cy="11919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52D3C67-EED2-49D1-9F35-3AF0E78FC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583" y="1096255"/>
            <a:ext cx="1197234" cy="11919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31E58A-91CC-44CA-8C3A-0FFFEDBC0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295" y="1312966"/>
            <a:ext cx="1197234" cy="119191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DFF9A35-B818-406D-87FE-DFEFEEE884AB}"/>
              </a:ext>
            </a:extLst>
          </p:cNvPr>
          <p:cNvSpPr txBox="1"/>
          <p:nvPr/>
        </p:nvSpPr>
        <p:spPr>
          <a:xfrm>
            <a:off x="463420" y="4538245"/>
            <a:ext cx="12321591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87604" indent="-487604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  <a:cs typeface="Palatino Linotype"/>
              </a:rPr>
              <a:t>Hard to do RCTs here</a:t>
            </a:r>
          </a:p>
          <a:p>
            <a:pPr marL="487604" indent="-487604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  <a:cs typeface="Palatino Linotype"/>
              </a:rPr>
              <a:t>Key to data is to have </a:t>
            </a:r>
            <a:r>
              <a:rPr lang="en-GB" sz="3200" b="1" dirty="0">
                <a:latin typeface="+mj-lt"/>
                <a:cs typeface="Palatino Linotype"/>
              </a:rPr>
              <a:t>variation</a:t>
            </a:r>
          </a:p>
          <a:p>
            <a:pPr marL="487604" indent="-487604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  <a:cs typeface="Palatino Linotype"/>
              </a:rPr>
              <a:t>Two basic ways</a:t>
            </a:r>
          </a:p>
          <a:p>
            <a:endParaRPr lang="en-GB" sz="3200" dirty="0">
              <a:latin typeface="+mj-lt"/>
              <a:cs typeface="Palatino Linotype"/>
            </a:endParaRPr>
          </a:p>
          <a:p>
            <a:pPr marL="1137742" lvl="1" indent="-487604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  <a:cs typeface="Palatino Linotype"/>
              </a:rPr>
              <a:t>Between similar units: 	</a:t>
            </a:r>
            <a:r>
              <a:rPr lang="en-GB" sz="3200" b="1" dirty="0">
                <a:latin typeface="+mj-lt"/>
                <a:cs typeface="Palatino Linotype"/>
              </a:rPr>
              <a:t>Cross Sectional Data</a:t>
            </a:r>
          </a:p>
          <a:p>
            <a:pPr marL="1137742" lvl="1" indent="-487604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  <a:cs typeface="Palatino Linotype"/>
              </a:rPr>
              <a:t>Same unit over time:	</a:t>
            </a:r>
            <a:r>
              <a:rPr lang="en-GB" sz="3200" b="1" dirty="0">
                <a:latin typeface="+mj-lt"/>
                <a:cs typeface="Palatino Linotype"/>
              </a:rPr>
              <a:t>Time Series Data</a:t>
            </a:r>
          </a:p>
          <a:p>
            <a:pPr marL="487604" indent="-487604">
              <a:buFont typeface="Arial" panose="020B0604020202020204" pitchFamily="34" charset="0"/>
              <a:buChar char="•"/>
            </a:pPr>
            <a:endParaRPr lang="en-GB" sz="3200" dirty="0">
              <a:latin typeface="+mj-lt"/>
              <a:cs typeface="Palatino Linotype"/>
            </a:endParaRPr>
          </a:p>
          <a:p>
            <a:pPr marL="487604" indent="-487604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  <a:cs typeface="Palatino Linotype"/>
              </a:rPr>
              <a:t>For the story at hand: Let’s look at local authorities (about 350) across the UK; i.e. Cross Sectional</a:t>
            </a:r>
          </a:p>
        </p:txBody>
      </p:sp>
      <p:sp>
        <p:nvSpPr>
          <p:cNvPr id="38" name="Rounded Rectangular Callout 6">
            <a:extLst>
              <a:ext uri="{FF2B5EF4-FFF2-40B4-BE49-F238E27FC236}">
                <a16:creationId xmlns:a16="http://schemas.microsoft.com/office/drawing/2014/main" id="{29C88D74-7E5F-4E64-96D1-67BD84EED41A}"/>
              </a:ext>
            </a:extLst>
          </p:cNvPr>
          <p:cNvSpPr/>
          <p:nvPr/>
        </p:nvSpPr>
        <p:spPr>
          <a:xfrm>
            <a:off x="7612219" y="4673705"/>
            <a:ext cx="5092409" cy="1151365"/>
          </a:xfrm>
          <a:prstGeom prst="wedgeRoundRectCallout">
            <a:avLst>
              <a:gd name="adj1" fmla="val -58228"/>
              <a:gd name="adj2" fmla="val 9188"/>
              <a:gd name="adj3" fmla="val 16667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75"/>
              <a:t>Things need to change from one data point to the next</a:t>
            </a:r>
          </a:p>
        </p:txBody>
      </p:sp>
    </p:spTree>
    <p:extLst>
      <p:ext uri="{BB962C8B-B14F-4D97-AF65-F5344CB8AC3E}">
        <p14:creationId xmlns:p14="http://schemas.microsoft.com/office/powerpoint/2010/main" val="167778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65581" y="473033"/>
            <a:ext cx="9829892" cy="948289"/>
          </a:xfrm>
        </p:spPr>
        <p:txBody>
          <a:bodyPr/>
          <a:lstStyle/>
          <a:p>
            <a:r>
              <a:rPr lang="en-US" dirty="0">
                <a:latin typeface="+mj-lt"/>
              </a:rPr>
              <a:t>Crime and foreigners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65581" y="1421323"/>
            <a:ext cx="8865465" cy="1770246"/>
          </a:xfrm>
          <a:prstGeom prst="wedgeRoundRectCallout">
            <a:avLst>
              <a:gd name="adj1" fmla="val -27315"/>
              <a:gd name="adj2" fmla="val 6210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91"/>
              <a:t>Whenever we first look at data it is a good idea to make ourselves aware what is being measured exactly and what kind of units it is in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01923" y="7535864"/>
            <a:ext cx="12402542" cy="1140236"/>
          </a:xfrm>
          <a:prstGeom prst="wedgeRoundRectCallout">
            <a:avLst>
              <a:gd name="adj1" fmla="val -20607"/>
              <a:gd name="adj2" fmla="val -9128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So what would you say? Should we blame foreigners for crime?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4DE3F-BB09-4017-8B0E-5373C55A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672" y="3690307"/>
            <a:ext cx="4998435" cy="3084749"/>
          </a:xfrm>
          <a:prstGeom prst="rect">
            <a:avLst/>
          </a:prstGeom>
        </p:spPr>
      </p:pic>
      <p:sp>
        <p:nvSpPr>
          <p:cNvPr id="8" name="Callout: Left Arrow 7">
            <a:extLst>
              <a:ext uri="{FF2B5EF4-FFF2-40B4-BE49-F238E27FC236}">
                <a16:creationId xmlns:a16="http://schemas.microsoft.com/office/drawing/2014/main" id="{3BE8B101-08AF-4160-BFA4-00C5AC58BED1}"/>
              </a:ext>
            </a:extLst>
          </p:cNvPr>
          <p:cNvSpPr/>
          <p:nvPr/>
        </p:nvSpPr>
        <p:spPr>
          <a:xfrm>
            <a:off x="7068311" y="4700016"/>
            <a:ext cx="4998435" cy="114023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Correlation of 0.433</a:t>
            </a:r>
          </a:p>
        </p:txBody>
      </p:sp>
    </p:spTree>
    <p:extLst>
      <p:ext uri="{BB962C8B-B14F-4D97-AF65-F5344CB8AC3E}">
        <p14:creationId xmlns:p14="http://schemas.microsoft.com/office/powerpoint/2010/main" val="136894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A0082-E035-4C79-89CC-006271AF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Adding a trendline = Modelling the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3E047-862A-49EA-AFA1-3A0F7697A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99" y="1507231"/>
            <a:ext cx="10779038" cy="7866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78AC23-FB08-4B1D-A8CE-C88577836DE5}"/>
                  </a:ext>
                </a:extLst>
              </p:cNvPr>
              <p:cNvSpPr txBox="1"/>
              <p:nvPr/>
            </p:nvSpPr>
            <p:spPr>
              <a:xfrm>
                <a:off x="959519" y="7671897"/>
                <a:ext cx="7676098" cy="17038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1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𝐶𝑟𝑖𝑚𝑒</m:t>
                      </m:r>
                      <m:r>
                        <a:rPr lang="en-GB" sz="3413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413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𝑓𝑜𝑟𝑒𝑖𝑔𝑛</m:t>
                          </m:r>
                        </m:e>
                        <m:sub/>
                      </m:sSub>
                    </m:oMath>
                  </m:oMathPara>
                </a14:m>
                <a:endParaRPr lang="en-GB" sz="3413" dirty="0">
                  <a:solidFill>
                    <a:schemeClr val="bg2"/>
                  </a:solidFill>
                </a:endParaRPr>
              </a:p>
              <a:p>
                <a:pPr>
                  <a:spcAft>
                    <a:spcPts val="501"/>
                  </a:spcAft>
                </a:pPr>
                <a:r>
                  <a:rPr lang="en-GB" sz="3413" dirty="0">
                    <a:solidFill>
                      <a:schemeClr val="bg2"/>
                    </a:solidFill>
                  </a:rPr>
                  <a:t>				</a:t>
                </a:r>
              </a:p>
              <a:p>
                <a:pPr>
                  <a:spcAft>
                    <a:spcPts val="501"/>
                  </a:spcAft>
                </a:pPr>
                <a:endParaRPr lang="en-GB" sz="3413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78AC23-FB08-4B1D-A8CE-C88577836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519" y="7671897"/>
                <a:ext cx="7676098" cy="17038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1E107F-7D7E-490F-9F1F-55DB5B72EDDC}"/>
              </a:ext>
            </a:extLst>
          </p:cNvPr>
          <p:cNvCxnSpPr>
            <a:cxnSpLocks/>
          </p:cNvCxnSpPr>
          <p:nvPr/>
        </p:nvCxnSpPr>
        <p:spPr>
          <a:xfrm flipV="1">
            <a:off x="959519" y="3972345"/>
            <a:ext cx="6447811" cy="1267962"/>
          </a:xfrm>
          <a:prstGeom prst="line">
            <a:avLst/>
          </a:prstGeom>
          <a:ln w="38100">
            <a:solidFill>
              <a:srgbClr val="0080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CF315A7E-C67D-4314-AB07-9125A56A17D8}"/>
              </a:ext>
            </a:extLst>
          </p:cNvPr>
          <p:cNvSpPr/>
          <p:nvPr/>
        </p:nvSpPr>
        <p:spPr>
          <a:xfrm>
            <a:off x="3298263" y="3101010"/>
            <a:ext cx="3689405" cy="4794636"/>
          </a:xfrm>
          <a:prstGeom prst="arc">
            <a:avLst>
              <a:gd name="adj1" fmla="val 19287190"/>
              <a:gd name="adj2" fmla="val 4471715"/>
            </a:avLst>
          </a:prstGeom>
          <a:ln w="76200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76038F-B07B-4313-842B-21265DFC3214}"/>
              </a:ext>
            </a:extLst>
          </p:cNvPr>
          <p:cNvCxnSpPr/>
          <p:nvPr/>
        </p:nvCxnSpPr>
        <p:spPr>
          <a:xfrm flipH="1">
            <a:off x="4809010" y="4368972"/>
            <a:ext cx="29658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828ECA69-E05D-43DB-9873-960A4063769C}"/>
              </a:ext>
            </a:extLst>
          </p:cNvPr>
          <p:cNvSpPr/>
          <p:nvPr/>
        </p:nvSpPr>
        <p:spPr>
          <a:xfrm flipH="1">
            <a:off x="592000" y="4175762"/>
            <a:ext cx="4638428" cy="4591217"/>
          </a:xfrm>
          <a:prstGeom prst="arc">
            <a:avLst>
              <a:gd name="adj1" fmla="val 19679401"/>
              <a:gd name="adj2" fmla="val 7581990"/>
            </a:avLst>
          </a:prstGeom>
          <a:ln w="76200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47FA5B72-7671-4D1A-A36D-179854E97C37}"/>
                  </a:ext>
                </a:extLst>
              </p:cNvPr>
              <p:cNvSpPr/>
              <p:nvPr/>
            </p:nvSpPr>
            <p:spPr>
              <a:xfrm>
                <a:off x="1407381" y="827509"/>
                <a:ext cx="11583938" cy="236891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0" dirty="0">
                    <a:latin typeface="Cambria Math" panose="02040503050406030204" pitchFamily="18" charset="0"/>
                  </a:rPr>
                  <a:t>Adding a trendline = modelling the foreigner crime impact as </a:t>
                </a:r>
                <a:r>
                  <a:rPr lang="en-GB" sz="1800" b="0" u="sng" dirty="0">
                    <a:latin typeface="Cambria Math" panose="02040503050406030204" pitchFamily="18" charset="0"/>
                  </a:rPr>
                  <a:t>linear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800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800" dirty="0"/>
                  <a:t> is the intercept (amount of crime with 0% foreigners)</a:t>
                </a:r>
                <a:r>
                  <a:rPr lang="en-GB" sz="1800" baseline="-25000" dirty="0"/>
                  <a:t> </a:t>
                </a:r>
              </a:p>
              <a:p>
                <a:endParaRPr lang="en-GB" sz="1800" baseline="-25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800" dirty="0"/>
                  <a:t> is the slope: how many crimes extra can we expect if the share of foreigners goes up by 1 percentage point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800" baseline="-25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800" dirty="0"/>
                  <a:t> is the causal effect we would be interested in</a:t>
                </a:r>
              </a:p>
              <a:p>
                <a:pPr marL="457200" indent="-457200" algn="ctr">
                  <a:buFont typeface="Arial" panose="020B0604020202020204" pitchFamily="34" charset="0"/>
                  <a:buChar char="•"/>
                </a:pPr>
                <a:endParaRPr lang="en-GB" sz="1800" baseline="-25000" dirty="0"/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47FA5B72-7671-4D1A-A36D-179854E97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381" y="827509"/>
                <a:ext cx="11583938" cy="236891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D57B264-C88D-4A16-B9E9-6B93F7A1E8DB}"/>
              </a:ext>
            </a:extLst>
          </p:cNvPr>
          <p:cNvSpPr/>
          <p:nvPr/>
        </p:nvSpPr>
        <p:spPr>
          <a:xfrm>
            <a:off x="9252324" y="1033788"/>
            <a:ext cx="3310737" cy="538148"/>
          </a:xfrm>
          <a:prstGeom prst="wedgeRoundRectCallout">
            <a:avLst>
              <a:gd name="adj1" fmla="val -68090"/>
              <a:gd name="adj2" fmla="val -18764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Simplest case</a:t>
            </a:r>
          </a:p>
        </p:txBody>
      </p:sp>
    </p:spTree>
    <p:extLst>
      <p:ext uri="{BB962C8B-B14F-4D97-AF65-F5344CB8AC3E}">
        <p14:creationId xmlns:p14="http://schemas.microsoft.com/office/powerpoint/2010/main" val="22727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A0082-E035-4C79-89CC-006271AF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really model the data we need to do a bit more: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3E047-862A-49EA-AFA1-3A0F7697A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13" y="1268692"/>
            <a:ext cx="10779038" cy="7866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78AC23-FB08-4B1D-A8CE-C88577836DE5}"/>
                  </a:ext>
                </a:extLst>
              </p:cNvPr>
              <p:cNvSpPr txBox="1"/>
              <p:nvPr/>
            </p:nvSpPr>
            <p:spPr>
              <a:xfrm>
                <a:off x="1175733" y="7433358"/>
                <a:ext cx="7676098" cy="17038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1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𝐶𝑟𝑖𝑚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413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𝑓𝑜𝑟𝑒𝑖𝑔𝑛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3413" dirty="0">
                  <a:solidFill>
                    <a:schemeClr val="accent1"/>
                  </a:solidFill>
                </a:endParaRPr>
              </a:p>
              <a:p>
                <a:pPr>
                  <a:spcAft>
                    <a:spcPts val="501"/>
                  </a:spcAft>
                </a:pPr>
                <a:r>
                  <a:rPr lang="en-GB" sz="3413" dirty="0">
                    <a:solidFill>
                      <a:schemeClr val="accent1"/>
                    </a:solidFill>
                  </a:rPr>
                  <a:t>				</a:t>
                </a:r>
              </a:p>
              <a:p>
                <a:pPr>
                  <a:spcAft>
                    <a:spcPts val="501"/>
                  </a:spcAft>
                </a:pPr>
                <a:endParaRPr lang="en-GB" sz="3413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78AC23-FB08-4B1D-A8CE-C88577836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733" y="7433358"/>
                <a:ext cx="7676098" cy="17038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1E107F-7D7E-490F-9F1F-55DB5B72EDDC}"/>
              </a:ext>
            </a:extLst>
          </p:cNvPr>
          <p:cNvCxnSpPr>
            <a:cxnSpLocks/>
          </p:cNvCxnSpPr>
          <p:nvPr/>
        </p:nvCxnSpPr>
        <p:spPr>
          <a:xfrm flipV="1">
            <a:off x="1175733" y="3733806"/>
            <a:ext cx="6447811" cy="1267962"/>
          </a:xfrm>
          <a:prstGeom prst="line">
            <a:avLst/>
          </a:prstGeom>
          <a:ln w="38100">
            <a:solidFill>
              <a:srgbClr val="0080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CF315A7E-C67D-4314-AB07-9125A56A17D8}"/>
              </a:ext>
            </a:extLst>
          </p:cNvPr>
          <p:cNvSpPr/>
          <p:nvPr/>
        </p:nvSpPr>
        <p:spPr>
          <a:xfrm>
            <a:off x="5740346" y="2711395"/>
            <a:ext cx="3689405" cy="4945712"/>
          </a:xfrm>
          <a:prstGeom prst="arc">
            <a:avLst>
              <a:gd name="adj1" fmla="val 16341415"/>
              <a:gd name="adj2" fmla="val 4891377"/>
            </a:avLst>
          </a:prstGeom>
          <a:ln w="76200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B12E7548-764D-4BB3-B340-584191BC47C2}"/>
              </a:ext>
            </a:extLst>
          </p:cNvPr>
          <p:cNvSpPr/>
          <p:nvPr/>
        </p:nvSpPr>
        <p:spPr>
          <a:xfrm>
            <a:off x="7315696" y="1582309"/>
            <a:ext cx="307848" cy="2226365"/>
          </a:xfrm>
          <a:prstGeom prst="rightBrace">
            <a:avLst>
              <a:gd name="adj1" fmla="val 8840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134A6FA-3BE2-45E8-B3E6-18A6D9921A1D}"/>
                  </a:ext>
                </a:extLst>
              </p:cNvPr>
              <p:cNvSpPr/>
              <p:nvPr/>
            </p:nvSpPr>
            <p:spPr>
              <a:xfrm>
                <a:off x="5792514" y="4492487"/>
                <a:ext cx="6969329" cy="208068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0" dirty="0">
                    <a:latin typeface="+mj-lt"/>
                  </a:rPr>
                  <a:t>To describe every individual data point we introduce for every observation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sz="1800" baseline="-25000" dirty="0">
                    <a:latin typeface="+mj-lt"/>
                  </a:rPr>
                  <a:t> </a:t>
                </a:r>
                <a:r>
                  <a:rPr lang="en-GB" sz="1800" dirty="0">
                    <a:latin typeface="+mj-lt"/>
                  </a:rPr>
                  <a:t>an additional variable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GB" sz="18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GB" sz="1800" dirty="0">
                    <a:latin typeface="+mj-lt"/>
                  </a:rPr>
                  <a:t> measures the gap between an observation and the trendline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latin typeface="+mj-lt"/>
                  </a:rPr>
                  <a:t>Also called “residual” or “error term”. Everything the first term of the model cannot account for.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800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134A6FA-3BE2-45E8-B3E6-18A6D9921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2514" y="4492487"/>
                <a:ext cx="6969329" cy="208068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4B2B95-34F0-4A03-B243-9850D14B4647}"/>
              </a:ext>
            </a:extLst>
          </p:cNvPr>
          <p:cNvCxnSpPr/>
          <p:nvPr/>
        </p:nvCxnSpPr>
        <p:spPr>
          <a:xfrm>
            <a:off x="3220278" y="8078525"/>
            <a:ext cx="278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A0082-E035-4C79-89CC-006271AF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a bit more: True model driving the data vs estimate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3E047-862A-49EA-AFA1-3A0F7697A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13" y="1268692"/>
            <a:ext cx="10779038" cy="7866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78AC23-FB08-4B1D-A8CE-C88577836DE5}"/>
                  </a:ext>
                </a:extLst>
              </p:cNvPr>
              <p:cNvSpPr txBox="1"/>
              <p:nvPr/>
            </p:nvSpPr>
            <p:spPr>
              <a:xfrm>
                <a:off x="1175733" y="7433358"/>
                <a:ext cx="7676098" cy="617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1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𝐶𝑟𝑖𝑚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3413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3413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413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3413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3413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𝑓𝑜𝑟𝑒𝑖𝑔𝑛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3413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3413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3413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78AC23-FB08-4B1D-A8CE-C88577836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733" y="7433358"/>
                <a:ext cx="7676098" cy="6177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1E107F-7D7E-490F-9F1F-55DB5B72EDDC}"/>
              </a:ext>
            </a:extLst>
          </p:cNvPr>
          <p:cNvCxnSpPr>
            <a:cxnSpLocks/>
          </p:cNvCxnSpPr>
          <p:nvPr/>
        </p:nvCxnSpPr>
        <p:spPr>
          <a:xfrm flipV="1">
            <a:off x="1175733" y="3733806"/>
            <a:ext cx="6447811" cy="1267962"/>
          </a:xfrm>
          <a:prstGeom prst="line">
            <a:avLst/>
          </a:prstGeom>
          <a:ln w="38100">
            <a:solidFill>
              <a:srgbClr val="0080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CF315A7E-C67D-4314-AB07-9125A56A17D8}"/>
              </a:ext>
            </a:extLst>
          </p:cNvPr>
          <p:cNvSpPr/>
          <p:nvPr/>
        </p:nvSpPr>
        <p:spPr>
          <a:xfrm>
            <a:off x="5740346" y="3733805"/>
            <a:ext cx="3689405" cy="3923301"/>
          </a:xfrm>
          <a:prstGeom prst="arc">
            <a:avLst>
              <a:gd name="adj1" fmla="val 16456863"/>
              <a:gd name="adj2" fmla="val 4891377"/>
            </a:avLst>
          </a:prstGeom>
          <a:ln w="76200"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CD3D5A-1D6A-4E9D-937F-70FA39037F5B}"/>
              </a:ext>
            </a:extLst>
          </p:cNvPr>
          <p:cNvCxnSpPr>
            <a:cxnSpLocks/>
          </p:cNvCxnSpPr>
          <p:nvPr/>
        </p:nvCxnSpPr>
        <p:spPr>
          <a:xfrm flipV="1">
            <a:off x="1175733" y="2993858"/>
            <a:ext cx="6195374" cy="274723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B56632-B853-4D9C-AE8D-D8A512407972}"/>
                  </a:ext>
                </a:extLst>
              </p:cNvPr>
              <p:cNvSpPr txBox="1"/>
              <p:nvPr/>
            </p:nvSpPr>
            <p:spPr>
              <a:xfrm>
                <a:off x="1175733" y="8118685"/>
                <a:ext cx="7676098" cy="5893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1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𝐶𝑟𝑖𝑚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413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𝑓𝑜𝑟𝑒𝑖𝑔𝑛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3413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B56632-B853-4D9C-AE8D-D8A512407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733" y="8118685"/>
                <a:ext cx="7676098" cy="589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c 16">
            <a:extLst>
              <a:ext uri="{FF2B5EF4-FFF2-40B4-BE49-F238E27FC236}">
                <a16:creationId xmlns:a16="http://schemas.microsoft.com/office/drawing/2014/main" id="{F0B00672-9970-488D-BEAA-84759AB5181A}"/>
              </a:ext>
            </a:extLst>
          </p:cNvPr>
          <p:cNvSpPr/>
          <p:nvPr/>
        </p:nvSpPr>
        <p:spPr>
          <a:xfrm>
            <a:off x="5778841" y="2918136"/>
            <a:ext cx="4214731" cy="5494342"/>
          </a:xfrm>
          <a:prstGeom prst="arc">
            <a:avLst>
              <a:gd name="adj1" fmla="val 15868187"/>
              <a:gd name="adj2" fmla="val 5264035"/>
            </a:avLst>
          </a:prstGeom>
          <a:ln w="76200">
            <a:solidFill>
              <a:srgbClr val="00B05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close up of a hat&#10;&#10;Description automatically generated">
            <a:extLst>
              <a:ext uri="{FF2B5EF4-FFF2-40B4-BE49-F238E27FC236}">
                <a16:creationId xmlns:a16="http://schemas.microsoft.com/office/drawing/2014/main" id="{A7B33C59-69EE-4A42-B3B2-E226F717D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501" y="7017860"/>
            <a:ext cx="2280307" cy="127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9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6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B390B-7FCB-414A-AE46-8926991F0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Reasons for differences between true model and estimated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1CEF73-2330-4B6C-995E-B1A2B6287190}"/>
                  </a:ext>
                </a:extLst>
              </p:cNvPr>
              <p:cNvSpPr txBox="1"/>
              <p:nvPr/>
            </p:nvSpPr>
            <p:spPr>
              <a:xfrm>
                <a:off x="1883400" y="1183976"/>
                <a:ext cx="7676098" cy="617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1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𝐶𝑟𝑖𝑚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3413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3413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413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3413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3413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341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𝑓𝑜𝑟𝑒𝑖𝑔𝑛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3413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3413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GB" sz="3413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3413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1CEF73-2330-4B6C-995E-B1A2B6287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400" y="1183976"/>
                <a:ext cx="7676098" cy="6177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53082-B94A-48E7-B857-976BC3D29422}"/>
                  </a:ext>
                </a:extLst>
              </p:cNvPr>
              <p:cNvSpPr txBox="1"/>
              <p:nvPr/>
            </p:nvSpPr>
            <p:spPr>
              <a:xfrm>
                <a:off x="1883400" y="1869303"/>
                <a:ext cx="7676098" cy="5893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1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𝐶𝑟𝑖𝑚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413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𝑓𝑜𝑟𝑒𝑖𝑔𝑛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3413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53082-B94A-48E7-B857-976BC3D29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400" y="1869303"/>
                <a:ext cx="7676098" cy="589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585973F-0829-4F08-B9D3-B0B7E8C5B19B}"/>
              </a:ext>
            </a:extLst>
          </p:cNvPr>
          <p:cNvSpPr txBox="1"/>
          <p:nvPr/>
        </p:nvSpPr>
        <p:spPr>
          <a:xfrm>
            <a:off x="747424" y="3321322"/>
            <a:ext cx="11934906" cy="53091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3200" dirty="0"/>
              <a:t>1. It’s based on a sample of finite data</a:t>
            </a:r>
          </a:p>
          <a:p>
            <a:pPr>
              <a:spcAft>
                <a:spcPts val="500"/>
              </a:spcAft>
            </a:pPr>
            <a:r>
              <a:rPr lang="en-GB" sz="3200" dirty="0"/>
              <a:t>That means we are wrong but not systematically wrong: i.e. we took another sample of similar data we are </a:t>
            </a:r>
            <a:r>
              <a:rPr lang="en-GB" sz="3200" u="sng" dirty="0"/>
              <a:t>unlikely to make the same</a:t>
            </a:r>
            <a:r>
              <a:rPr lang="en-GB" sz="3200" dirty="0"/>
              <a:t> mistake</a:t>
            </a:r>
          </a:p>
          <a:p>
            <a:pPr>
              <a:spcAft>
                <a:spcPts val="500"/>
              </a:spcAft>
            </a:pPr>
            <a:endParaRPr lang="en-GB" sz="3200" dirty="0"/>
          </a:p>
          <a:p>
            <a:pPr>
              <a:spcAft>
                <a:spcPts val="500"/>
              </a:spcAft>
            </a:pPr>
            <a:endParaRPr lang="en-GB" sz="3200" dirty="0"/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GB" sz="3200" dirty="0"/>
          </a:p>
          <a:p>
            <a:pPr>
              <a:spcAft>
                <a:spcPts val="500"/>
              </a:spcAft>
            </a:pPr>
            <a:r>
              <a:rPr lang="en-GB" sz="3200" dirty="0"/>
              <a:t>2. There could be confounding factors that make us systematically over- or under- estimate the actual parameters.</a:t>
            </a: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GB" sz="3200" dirty="0"/>
          </a:p>
        </p:txBody>
      </p:sp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9EE2E3C-B305-4C14-8DAD-F4E26E2009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5" t="23586" r="21009" b="-12899"/>
          <a:stretch/>
        </p:blipFill>
        <p:spPr>
          <a:xfrm>
            <a:off x="2155372" y="5066521"/>
            <a:ext cx="2202290" cy="2174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08E963-C3E7-4C3C-92DD-F2E96C7A33EF}"/>
                  </a:ext>
                </a:extLst>
              </p:cNvPr>
              <p:cNvSpPr txBox="1"/>
              <p:nvPr/>
            </p:nvSpPr>
            <p:spPr>
              <a:xfrm>
                <a:off x="4553337" y="5822006"/>
                <a:ext cx="7352523" cy="4415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GB" sz="2000" b="0" dirty="0"/>
                  <a:t>Sample Average 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4+5+6+6+3</m:t>
                        </m:r>
                      </m:num>
                      <m:den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2000" dirty="0"/>
                  <a:t>=4.8.  Actual (True) Average: 3.5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08E963-C3E7-4C3C-92DD-F2E96C7A3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337" y="5822006"/>
                <a:ext cx="7352523" cy="441596"/>
              </a:xfrm>
              <a:prstGeom prst="rect">
                <a:avLst/>
              </a:prstGeom>
              <a:blipFill>
                <a:blip r:embed="rId5"/>
                <a:stretch>
                  <a:fillRect l="-2156" t="-2778" b="-20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3047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16F6-8AA3-49F2-9D75-2F84FAEDD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37" y="588691"/>
            <a:ext cx="12238715" cy="558820"/>
          </a:xfrm>
        </p:spPr>
        <p:txBody>
          <a:bodyPr/>
          <a:lstStyle/>
          <a:p>
            <a:r>
              <a:rPr lang="en-GB">
                <a:latin typeface="+mj-lt"/>
              </a:rPr>
              <a:t>The story of the data?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FF0BC96-5707-49A5-80D7-D63E58108CD9}"/>
              </a:ext>
            </a:extLst>
          </p:cNvPr>
          <p:cNvSpPr/>
          <p:nvPr/>
        </p:nvSpPr>
        <p:spPr>
          <a:xfrm>
            <a:off x="383838" y="1362443"/>
            <a:ext cx="12401860" cy="924514"/>
          </a:xfrm>
          <a:prstGeom prst="wedgeRoundRectCallout">
            <a:avLst>
              <a:gd name="adj1" fmla="val -28183"/>
              <a:gd name="adj2" fmla="val -58746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+mj-lt"/>
              </a:rPr>
              <a:t>What are factors that could be driving the data (apart from foreigners being criminals)?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71455-A6FE-4B83-A378-E114361853D1}"/>
              </a:ext>
            </a:extLst>
          </p:cNvPr>
          <p:cNvSpPr txBox="1"/>
          <p:nvPr/>
        </p:nvSpPr>
        <p:spPr>
          <a:xfrm>
            <a:off x="2251919" y="2495408"/>
            <a:ext cx="2168863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413" dirty="0">
                <a:latin typeface="+mj-lt"/>
                <a:cs typeface="Palatino Linotype"/>
              </a:rPr>
              <a:t>Foreigners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D20FE-D766-43CF-B7E3-015ABCAEF79B}"/>
              </a:ext>
            </a:extLst>
          </p:cNvPr>
          <p:cNvSpPr txBox="1"/>
          <p:nvPr/>
        </p:nvSpPr>
        <p:spPr>
          <a:xfrm>
            <a:off x="10071040" y="2488513"/>
            <a:ext cx="1203856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413">
                <a:latin typeface="+mj-lt"/>
                <a:cs typeface="Palatino Linotype"/>
              </a:rPr>
              <a:t>Crime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5E9BE-F850-4A62-8806-9A846AEE2549}"/>
              </a:ext>
            </a:extLst>
          </p:cNvPr>
          <p:cNvSpPr txBox="1"/>
          <p:nvPr/>
        </p:nvSpPr>
        <p:spPr>
          <a:xfrm>
            <a:off x="4301065" y="4022437"/>
            <a:ext cx="5073505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413" dirty="0">
                <a:latin typeface="+mj-lt"/>
                <a:cs typeface="Palatino Linotype"/>
              </a:rPr>
              <a:t>Big Cities=High Population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C10DCA-DE57-49C7-A55A-E16A24C24B1D}"/>
              </a:ext>
            </a:extLst>
          </p:cNvPr>
          <p:cNvCxnSpPr>
            <a:cxnSpLocks/>
            <a:stCxn id="6" idx="3"/>
            <a:endCxn id="5" idx="2"/>
          </p:cNvCxnSpPr>
          <p:nvPr/>
        </p:nvCxnSpPr>
        <p:spPr bwMode="auto">
          <a:xfrm flipV="1">
            <a:off x="9374570" y="3013721"/>
            <a:ext cx="1298398" cy="127132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A1790D-6F8E-4B02-AF98-99CA01E575CD}"/>
              </a:ext>
            </a:extLst>
          </p:cNvPr>
          <p:cNvCxnSpPr>
            <a:cxnSpLocks/>
            <a:stCxn id="6" idx="1"/>
            <a:endCxn id="4" idx="2"/>
          </p:cNvCxnSpPr>
          <p:nvPr/>
        </p:nvCxnSpPr>
        <p:spPr bwMode="auto">
          <a:xfrm flipH="1" flipV="1">
            <a:off x="3336351" y="3020616"/>
            <a:ext cx="964714" cy="126442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FC76C92-CB99-4BAE-871D-4B7F1DE81EB2}"/>
              </a:ext>
            </a:extLst>
          </p:cNvPr>
          <p:cNvSpPr txBox="1"/>
          <p:nvPr/>
        </p:nvSpPr>
        <p:spPr>
          <a:xfrm>
            <a:off x="2830947" y="6015492"/>
            <a:ext cx="2168863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413" dirty="0">
                <a:latin typeface="+mj-lt"/>
                <a:cs typeface="Palatino Linotype"/>
              </a:rPr>
              <a:t>Foreigners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0E3FB7-4FE3-4259-B3B5-5B10EA28E1CE}"/>
              </a:ext>
            </a:extLst>
          </p:cNvPr>
          <p:cNvSpPr txBox="1"/>
          <p:nvPr/>
        </p:nvSpPr>
        <p:spPr>
          <a:xfrm>
            <a:off x="8867184" y="6009679"/>
            <a:ext cx="1203856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413" dirty="0">
                <a:latin typeface="+mj-lt"/>
                <a:cs typeface="Palatino Linotype"/>
              </a:rPr>
              <a:t>Crime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C6AD15-48A8-44F6-80E6-3A7F59F174A4}"/>
              </a:ext>
            </a:extLst>
          </p:cNvPr>
          <p:cNvSpPr txBox="1"/>
          <p:nvPr/>
        </p:nvSpPr>
        <p:spPr>
          <a:xfrm>
            <a:off x="4999810" y="7444986"/>
            <a:ext cx="2787623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413">
                <a:latin typeface="+mj-lt"/>
                <a:cs typeface="Palatino Linotype"/>
              </a:rPr>
              <a:t>Unemployment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347FD9-78E9-46F4-9BFE-EA7AB4A8CEFE}"/>
              </a:ext>
            </a:extLst>
          </p:cNvPr>
          <p:cNvCxnSpPr>
            <a:cxnSpLocks/>
            <a:stCxn id="19" idx="3"/>
            <a:endCxn id="18" idx="2"/>
          </p:cNvCxnSpPr>
          <p:nvPr/>
        </p:nvCxnSpPr>
        <p:spPr bwMode="auto">
          <a:xfrm flipV="1">
            <a:off x="7787433" y="6534887"/>
            <a:ext cx="1681679" cy="1172703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75B2CE-5044-44F5-9DA7-FF006DCE4CA2}"/>
              </a:ext>
            </a:extLst>
          </p:cNvPr>
          <p:cNvCxnSpPr>
            <a:cxnSpLocks/>
            <a:stCxn id="19" idx="1"/>
            <a:endCxn id="17" idx="2"/>
          </p:cNvCxnSpPr>
          <p:nvPr/>
        </p:nvCxnSpPr>
        <p:spPr bwMode="auto">
          <a:xfrm flipH="1" flipV="1">
            <a:off x="3915379" y="6540700"/>
            <a:ext cx="1084431" cy="116689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25348F0-F4BA-4B94-B484-B8772B89507A}"/>
              </a:ext>
            </a:extLst>
          </p:cNvPr>
          <p:cNvSpPr txBox="1"/>
          <p:nvPr/>
        </p:nvSpPr>
        <p:spPr>
          <a:xfrm>
            <a:off x="4008351" y="6919778"/>
            <a:ext cx="145874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3413" dirty="0">
                <a:latin typeface="+mj-lt"/>
                <a:cs typeface="Palatino Linotype"/>
              </a:rPr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42F75-D60D-43C4-95DB-E5E70324EBBE}"/>
              </a:ext>
            </a:extLst>
          </p:cNvPr>
          <p:cNvSpPr txBox="1"/>
          <p:nvPr/>
        </p:nvSpPr>
        <p:spPr>
          <a:xfrm>
            <a:off x="10215401" y="3378353"/>
            <a:ext cx="291747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413" dirty="0">
                <a:latin typeface="+mj-lt"/>
                <a:cs typeface="Palatino Linotype"/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72DDF5-9AEB-44B7-BDD2-BD60D72A2EDC}"/>
              </a:ext>
            </a:extLst>
          </p:cNvPr>
          <p:cNvSpPr txBox="1"/>
          <p:nvPr/>
        </p:nvSpPr>
        <p:spPr>
          <a:xfrm>
            <a:off x="8984298" y="7060052"/>
            <a:ext cx="291747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413">
                <a:latin typeface="+mj-lt"/>
                <a:cs typeface="Palatino Linotype"/>
              </a:rPr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2BA17A-17F4-4191-8F96-B4FD36E4D371}"/>
              </a:ext>
            </a:extLst>
          </p:cNvPr>
          <p:cNvSpPr txBox="1"/>
          <p:nvPr/>
        </p:nvSpPr>
        <p:spPr>
          <a:xfrm>
            <a:off x="3449846" y="3428317"/>
            <a:ext cx="291747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413">
                <a:latin typeface="+mj-lt"/>
                <a:cs typeface="Palatino Linotype"/>
              </a:rPr>
              <a:t>+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72EC861-49BF-4816-904F-BDA66965CFB6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 bwMode="auto">
          <a:xfrm flipV="1">
            <a:off x="4999810" y="6272283"/>
            <a:ext cx="3867374" cy="5813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BE1F52E-68E4-4290-BC2A-70392DD6751A}"/>
              </a:ext>
            </a:extLst>
          </p:cNvPr>
          <p:cNvSpPr txBox="1"/>
          <p:nvPr/>
        </p:nvSpPr>
        <p:spPr>
          <a:xfrm>
            <a:off x="6894513" y="5846495"/>
            <a:ext cx="403643" cy="525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413" dirty="0">
                <a:latin typeface="+mj-lt"/>
                <a:cs typeface="Palatino Linotype"/>
              </a:rPr>
              <a:t>-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615E364-4DAC-41EA-8F72-C41367BE341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 bwMode="auto">
          <a:xfrm flipV="1">
            <a:off x="4420782" y="2751117"/>
            <a:ext cx="5650258" cy="6895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EF38A96-7A42-4838-A41C-8A9B715CDB2C}"/>
              </a:ext>
            </a:extLst>
          </p:cNvPr>
          <p:cNvSpPr txBox="1"/>
          <p:nvPr/>
        </p:nvSpPr>
        <p:spPr>
          <a:xfrm>
            <a:off x="6748329" y="2225909"/>
            <a:ext cx="403643" cy="525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413" dirty="0">
                <a:latin typeface="+mj-lt"/>
                <a:cs typeface="Palatino Linotype"/>
              </a:rPr>
              <a:t>+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B3345063-12D5-4625-8951-58F39679F46E}"/>
              </a:ext>
            </a:extLst>
          </p:cNvPr>
          <p:cNvSpPr/>
          <p:nvPr/>
        </p:nvSpPr>
        <p:spPr>
          <a:xfrm>
            <a:off x="1796995" y="4654356"/>
            <a:ext cx="10376452" cy="830158"/>
          </a:xfrm>
          <a:prstGeom prst="wedgeRectCallout">
            <a:avLst>
              <a:gd name="adj1" fmla="val -17836"/>
              <a:gd name="adj2" fmla="val -598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Foreigners could be attracted by bigger cities</a:t>
            </a:r>
          </a:p>
          <a:p>
            <a:pPr algn="ctr"/>
            <a:r>
              <a:rPr lang="en-GB" sz="2000" dirty="0"/>
              <a:t>Bigger cities have more crime </a:t>
            </a:r>
          </a:p>
        </p:txBody>
      </p:sp>
      <p:sp>
        <p:nvSpPr>
          <p:cNvPr id="33" name="Speech Bubble: Rectangle 32">
            <a:extLst>
              <a:ext uri="{FF2B5EF4-FFF2-40B4-BE49-F238E27FC236}">
                <a16:creationId xmlns:a16="http://schemas.microsoft.com/office/drawing/2014/main" id="{39C4FAB1-D65C-4E9F-AA91-9D20066853A8}"/>
              </a:ext>
            </a:extLst>
          </p:cNvPr>
          <p:cNvSpPr/>
          <p:nvPr/>
        </p:nvSpPr>
        <p:spPr>
          <a:xfrm>
            <a:off x="4501816" y="2906994"/>
            <a:ext cx="4967296" cy="595290"/>
          </a:xfrm>
          <a:prstGeom prst="wedgeRectCallout">
            <a:avLst>
              <a:gd name="adj1" fmla="val -14474"/>
              <a:gd name="adj2" fmla="val -63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We would see a spurious + relationship</a:t>
            </a:r>
          </a:p>
        </p:txBody>
      </p:sp>
      <p:sp>
        <p:nvSpPr>
          <p:cNvPr id="34" name="Speech Bubble: Rectangle 33">
            <a:extLst>
              <a:ext uri="{FF2B5EF4-FFF2-40B4-BE49-F238E27FC236}">
                <a16:creationId xmlns:a16="http://schemas.microsoft.com/office/drawing/2014/main" id="{741713CC-E97F-4048-A928-B8B137AD2C62}"/>
              </a:ext>
            </a:extLst>
          </p:cNvPr>
          <p:cNvSpPr/>
          <p:nvPr/>
        </p:nvSpPr>
        <p:spPr>
          <a:xfrm>
            <a:off x="4826005" y="6476388"/>
            <a:ext cx="4137015" cy="595290"/>
          </a:xfrm>
          <a:prstGeom prst="wedgeRectCallout">
            <a:avLst>
              <a:gd name="adj1" fmla="val -14474"/>
              <a:gd name="adj2" fmla="val -63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We would see a spurious - relationship</a:t>
            </a:r>
          </a:p>
        </p:txBody>
      </p:sp>
      <p:sp>
        <p:nvSpPr>
          <p:cNvPr id="35" name="Speech Bubble: Rectangle 34">
            <a:extLst>
              <a:ext uri="{FF2B5EF4-FFF2-40B4-BE49-F238E27FC236}">
                <a16:creationId xmlns:a16="http://schemas.microsoft.com/office/drawing/2014/main" id="{951FEE16-8B37-4452-B7C6-17C667075E55}"/>
              </a:ext>
            </a:extLst>
          </p:cNvPr>
          <p:cNvSpPr/>
          <p:nvPr/>
        </p:nvSpPr>
        <p:spPr>
          <a:xfrm>
            <a:off x="1745270" y="8120233"/>
            <a:ext cx="10877281" cy="830158"/>
          </a:xfrm>
          <a:prstGeom prst="wedgeRectCallout">
            <a:avLst>
              <a:gd name="adj1" fmla="val -17836"/>
              <a:gd name="adj2" fmla="val -598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Foreigners often come to work</a:t>
            </a:r>
          </a:p>
          <a:p>
            <a:pPr algn="ctr"/>
            <a:r>
              <a:rPr lang="en-GB" sz="2000" dirty="0"/>
              <a:t>Hence they go to areas with less unemployment = more work, which also might have less crime</a:t>
            </a:r>
          </a:p>
        </p:txBody>
      </p:sp>
    </p:spTree>
    <p:extLst>
      <p:ext uri="{BB962C8B-B14F-4D97-AF65-F5344CB8AC3E}">
        <p14:creationId xmlns:p14="http://schemas.microsoft.com/office/powerpoint/2010/main" val="32365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7" grpId="0"/>
      <p:bldP spid="18" grpId="0"/>
      <p:bldP spid="19" grpId="0"/>
      <p:bldP spid="23" grpId="0"/>
      <p:bldP spid="24" grpId="0"/>
      <p:bldP spid="27" grpId="0"/>
      <p:bldP spid="29" grpId="0"/>
      <p:bldP spid="36" grpId="0"/>
      <p:bldP spid="39" grpId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C65EC-E65B-6D45-8D23-CCEB0C21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43" y="310583"/>
            <a:ext cx="12238420" cy="664563"/>
          </a:xfrm>
        </p:spPr>
        <p:txBody>
          <a:bodyPr anchor="ctr"/>
          <a:lstStyle/>
          <a:p>
            <a:r>
              <a:rPr lang="en-US" dirty="0"/>
              <a:t>Confounding factors in the linear model: Consider population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4C022B9-92B5-4FD0-8603-0CDA6528C28A}"/>
                  </a:ext>
                </a:extLst>
              </p:cNvPr>
              <p:cNvSpPr txBox="1"/>
              <p:nvPr/>
            </p:nvSpPr>
            <p:spPr>
              <a:xfrm>
                <a:off x="7841509" y="3379829"/>
                <a:ext cx="4386739" cy="3717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1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999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𝐶𝑟𝑖𝑚𝑒</m:t>
                          </m:r>
                        </m:e>
                        <m:sub>
                          <m: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999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999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𝐹𝑜𝑟𝑒𝑖𝑔𝑛𝑒𝑟𝑠</m:t>
                          </m:r>
                        </m:e>
                        <m:sub>
                          <m: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999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1999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999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4C022B9-92B5-4FD0-8603-0CDA6528C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509" y="3379829"/>
                <a:ext cx="4386739" cy="371768"/>
              </a:xfrm>
              <a:prstGeom prst="rect">
                <a:avLst/>
              </a:prstGeom>
              <a:blipFill>
                <a:blip r:embed="rId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6640EDF-EDE4-4B96-A85E-1A7DAA5DA0E0}"/>
              </a:ext>
            </a:extLst>
          </p:cNvPr>
          <p:cNvCxnSpPr/>
          <p:nvPr/>
        </p:nvCxnSpPr>
        <p:spPr>
          <a:xfrm>
            <a:off x="1947479" y="7516612"/>
            <a:ext cx="920443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E17DFD6-AAA8-4404-AE59-1262CFD6ADF9}"/>
              </a:ext>
            </a:extLst>
          </p:cNvPr>
          <p:cNvCxnSpPr>
            <a:cxnSpLocks/>
          </p:cNvCxnSpPr>
          <p:nvPr/>
        </p:nvCxnSpPr>
        <p:spPr>
          <a:xfrm flipV="1">
            <a:off x="1947479" y="4011485"/>
            <a:ext cx="15760" cy="35051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3F656566-FD7C-497A-8135-E7B39788E366}"/>
              </a:ext>
            </a:extLst>
          </p:cNvPr>
          <p:cNvSpPr txBox="1"/>
          <p:nvPr/>
        </p:nvSpPr>
        <p:spPr>
          <a:xfrm>
            <a:off x="6053561" y="7553728"/>
            <a:ext cx="1226298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Foreigners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AD3CFA0-3FB6-4E74-A884-B46580FCCBF4}"/>
              </a:ext>
            </a:extLst>
          </p:cNvPr>
          <p:cNvSpPr txBox="1"/>
          <p:nvPr/>
        </p:nvSpPr>
        <p:spPr>
          <a:xfrm>
            <a:off x="1104220" y="5435400"/>
            <a:ext cx="682879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Crime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F7FD205-516F-490C-B7F7-F1CA0D4C69F3}"/>
              </a:ext>
            </a:extLst>
          </p:cNvPr>
          <p:cNvCxnSpPr>
            <a:cxnSpLocks/>
          </p:cNvCxnSpPr>
          <p:nvPr/>
        </p:nvCxnSpPr>
        <p:spPr>
          <a:xfrm flipV="1">
            <a:off x="1947479" y="5723390"/>
            <a:ext cx="8739074" cy="60979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100A4AF7-3D83-47A7-8501-C33F391802D4}"/>
              </a:ext>
            </a:extLst>
          </p:cNvPr>
          <p:cNvSpPr txBox="1"/>
          <p:nvPr/>
        </p:nvSpPr>
        <p:spPr>
          <a:xfrm>
            <a:off x="10810651" y="5521876"/>
            <a:ext cx="1232710" cy="3076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 dirty="0">
                <a:solidFill>
                  <a:srgbClr val="00B050"/>
                </a:solidFill>
              </a:rPr>
              <a:t>True model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400A137-6576-4446-AC96-0CA4AA94A2A1}"/>
              </a:ext>
            </a:extLst>
          </p:cNvPr>
          <p:cNvSpPr txBox="1"/>
          <p:nvPr/>
        </p:nvSpPr>
        <p:spPr>
          <a:xfrm>
            <a:off x="4162403" y="6531658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36D848D-9F48-47DB-AFCC-F990BFA8504A}"/>
              </a:ext>
            </a:extLst>
          </p:cNvPr>
          <p:cNvSpPr txBox="1"/>
          <p:nvPr/>
        </p:nvSpPr>
        <p:spPr>
          <a:xfrm>
            <a:off x="4556428" y="6544503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F3C9022-50D1-41DA-A3FB-C6B107E426D0}"/>
              </a:ext>
            </a:extLst>
          </p:cNvPr>
          <p:cNvSpPr txBox="1"/>
          <p:nvPr/>
        </p:nvSpPr>
        <p:spPr>
          <a:xfrm>
            <a:off x="5214104" y="6417215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0F7034-A645-4E71-861C-78937F490231}"/>
              </a:ext>
            </a:extLst>
          </p:cNvPr>
          <p:cNvSpPr txBox="1"/>
          <p:nvPr/>
        </p:nvSpPr>
        <p:spPr>
          <a:xfrm>
            <a:off x="5008706" y="6565846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21A9611-ED56-4BFA-9970-1B4A2575515E}"/>
              </a:ext>
            </a:extLst>
          </p:cNvPr>
          <p:cNvSpPr txBox="1"/>
          <p:nvPr/>
        </p:nvSpPr>
        <p:spPr>
          <a:xfrm>
            <a:off x="5683434" y="6333188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4B4B4D9-988C-4738-B9FC-68ED1F0598F5}"/>
              </a:ext>
            </a:extLst>
          </p:cNvPr>
          <p:cNvSpPr txBox="1"/>
          <p:nvPr/>
        </p:nvSpPr>
        <p:spPr>
          <a:xfrm>
            <a:off x="6396970" y="5773785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5F7B8C7-58D6-496E-82B1-668A2AA649F9}"/>
              </a:ext>
            </a:extLst>
          </p:cNvPr>
          <p:cNvSpPr txBox="1"/>
          <p:nvPr/>
        </p:nvSpPr>
        <p:spPr>
          <a:xfrm>
            <a:off x="7989932" y="5391625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C181C7-28AD-4FFE-B12F-09D2B79FE1C1}"/>
              </a:ext>
            </a:extLst>
          </p:cNvPr>
          <p:cNvSpPr txBox="1"/>
          <p:nvPr/>
        </p:nvSpPr>
        <p:spPr>
          <a:xfrm>
            <a:off x="7589905" y="5585834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C4C164D-246D-4632-8846-75192355CCC7}"/>
              </a:ext>
            </a:extLst>
          </p:cNvPr>
          <p:cNvSpPr txBox="1"/>
          <p:nvPr/>
        </p:nvSpPr>
        <p:spPr>
          <a:xfrm>
            <a:off x="8114030" y="5334973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18E24A2-19FD-42A6-9A37-EBE8E340D06E}"/>
              </a:ext>
            </a:extLst>
          </p:cNvPr>
          <p:cNvSpPr txBox="1"/>
          <p:nvPr/>
        </p:nvSpPr>
        <p:spPr>
          <a:xfrm>
            <a:off x="8740756" y="4974443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B8FFD16-A0B6-4160-9269-93445BB644B0}"/>
              </a:ext>
            </a:extLst>
          </p:cNvPr>
          <p:cNvSpPr txBox="1"/>
          <p:nvPr/>
        </p:nvSpPr>
        <p:spPr>
          <a:xfrm>
            <a:off x="9125617" y="5064061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3B2B83F-42A0-45C9-B288-1E3DDABDA5F9}"/>
              </a:ext>
            </a:extLst>
          </p:cNvPr>
          <p:cNvSpPr txBox="1"/>
          <p:nvPr/>
        </p:nvSpPr>
        <p:spPr>
          <a:xfrm>
            <a:off x="9433729" y="4840823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5EC8CD5-2484-4C4B-8085-A456A79762BF}"/>
              </a:ext>
            </a:extLst>
          </p:cNvPr>
          <p:cNvSpPr txBox="1"/>
          <p:nvPr/>
        </p:nvSpPr>
        <p:spPr>
          <a:xfrm>
            <a:off x="8732483" y="5237782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1573A07-AD0D-45DD-90E1-74BD01B3122D}"/>
              </a:ext>
            </a:extLst>
          </p:cNvPr>
          <p:cNvSpPr txBox="1"/>
          <p:nvPr/>
        </p:nvSpPr>
        <p:spPr>
          <a:xfrm>
            <a:off x="4424534" y="6726142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914DC8C-E2A5-4A7E-8ABF-2301F15A44F3}"/>
              </a:ext>
            </a:extLst>
          </p:cNvPr>
          <p:cNvSpPr txBox="1"/>
          <p:nvPr/>
        </p:nvSpPr>
        <p:spPr>
          <a:xfrm>
            <a:off x="3851467" y="6713467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AA8CB05-EF3A-4C60-952C-20ADEE5F8730}"/>
              </a:ext>
            </a:extLst>
          </p:cNvPr>
          <p:cNvSpPr txBox="1"/>
          <p:nvPr/>
        </p:nvSpPr>
        <p:spPr>
          <a:xfrm>
            <a:off x="3317306" y="6648126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AFCA1D9-3FC6-4070-9AB9-CED10CC5094D}"/>
              </a:ext>
            </a:extLst>
          </p:cNvPr>
          <p:cNvSpPr txBox="1"/>
          <p:nvPr/>
        </p:nvSpPr>
        <p:spPr>
          <a:xfrm>
            <a:off x="3364782" y="6803706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E920E67-02DB-4FA5-BB5E-39C41ABF9A47}"/>
              </a:ext>
            </a:extLst>
          </p:cNvPr>
          <p:cNvSpPr txBox="1"/>
          <p:nvPr/>
        </p:nvSpPr>
        <p:spPr>
          <a:xfrm>
            <a:off x="3103401" y="6860995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4DC5E2F-0B11-47ED-B026-124EC9CD4676}"/>
              </a:ext>
            </a:extLst>
          </p:cNvPr>
          <p:cNvSpPr txBox="1"/>
          <p:nvPr/>
        </p:nvSpPr>
        <p:spPr>
          <a:xfrm>
            <a:off x="3045703" y="7062773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82E405F-5E83-4A91-BD90-C8F90EE06585}"/>
              </a:ext>
            </a:extLst>
          </p:cNvPr>
          <p:cNvSpPr txBox="1"/>
          <p:nvPr/>
        </p:nvSpPr>
        <p:spPr>
          <a:xfrm>
            <a:off x="4009977" y="6822128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AB776C5-3070-433A-A182-A0C86D0307A9}"/>
              </a:ext>
            </a:extLst>
          </p:cNvPr>
          <p:cNvSpPr txBox="1"/>
          <p:nvPr/>
        </p:nvSpPr>
        <p:spPr>
          <a:xfrm>
            <a:off x="6959966" y="5585834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8106FEB-0291-4FCC-92C9-2C93D3DA6D69}"/>
              </a:ext>
            </a:extLst>
          </p:cNvPr>
          <p:cNvSpPr txBox="1"/>
          <p:nvPr/>
        </p:nvSpPr>
        <p:spPr>
          <a:xfrm>
            <a:off x="7383244" y="5415742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A64717D-8F6D-4098-A076-882C33FCF8A1}"/>
              </a:ext>
            </a:extLst>
          </p:cNvPr>
          <p:cNvSpPr txBox="1"/>
          <p:nvPr/>
        </p:nvSpPr>
        <p:spPr>
          <a:xfrm>
            <a:off x="5520105" y="6314678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8552163-3FB7-4067-A28D-7977994790BA}"/>
              </a:ext>
            </a:extLst>
          </p:cNvPr>
          <p:cNvSpPr txBox="1"/>
          <p:nvPr/>
        </p:nvSpPr>
        <p:spPr>
          <a:xfrm>
            <a:off x="9461777" y="4687330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35611AF-EFBA-4A8D-86FF-C508E2EB03A1}"/>
              </a:ext>
            </a:extLst>
          </p:cNvPr>
          <p:cNvSpPr txBox="1"/>
          <p:nvPr/>
        </p:nvSpPr>
        <p:spPr>
          <a:xfrm>
            <a:off x="7692472" y="5174254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509FB0F-3483-4D44-87AA-24A6EB1B86E6}"/>
              </a:ext>
            </a:extLst>
          </p:cNvPr>
          <p:cNvSpPr txBox="1"/>
          <p:nvPr/>
        </p:nvSpPr>
        <p:spPr>
          <a:xfrm>
            <a:off x="6136652" y="6311267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E7AE49B-A641-45BE-AB27-7354C7CA3D59}"/>
              </a:ext>
            </a:extLst>
          </p:cNvPr>
          <p:cNvSpPr txBox="1"/>
          <p:nvPr/>
        </p:nvSpPr>
        <p:spPr>
          <a:xfrm>
            <a:off x="4771501" y="6476489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15B70C0-E8E1-4692-AF26-2474429D4504}"/>
              </a:ext>
            </a:extLst>
          </p:cNvPr>
          <p:cNvSpPr txBox="1"/>
          <p:nvPr/>
        </p:nvSpPr>
        <p:spPr>
          <a:xfrm>
            <a:off x="4621572" y="6707150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88AC7D9-2F76-493D-8391-9763EFE5E64C}"/>
              </a:ext>
            </a:extLst>
          </p:cNvPr>
          <p:cNvSpPr txBox="1"/>
          <p:nvPr/>
        </p:nvSpPr>
        <p:spPr>
          <a:xfrm>
            <a:off x="5841046" y="6152787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1B4AFC3-DC3A-44A1-85E1-93E4A4291D2C}"/>
              </a:ext>
            </a:extLst>
          </p:cNvPr>
          <p:cNvSpPr txBox="1"/>
          <p:nvPr/>
        </p:nvSpPr>
        <p:spPr>
          <a:xfrm>
            <a:off x="7242773" y="5642662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38E98C9-3EFC-4F79-AEFC-B06D44269617}"/>
              </a:ext>
            </a:extLst>
          </p:cNvPr>
          <p:cNvSpPr txBox="1"/>
          <p:nvPr/>
        </p:nvSpPr>
        <p:spPr>
          <a:xfrm>
            <a:off x="4234665" y="6629987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EC3C1AA-0FD2-44C1-9A22-4953BEB2727C}"/>
              </a:ext>
            </a:extLst>
          </p:cNvPr>
          <p:cNvSpPr txBox="1"/>
          <p:nvPr/>
        </p:nvSpPr>
        <p:spPr>
          <a:xfrm>
            <a:off x="3244718" y="6994587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9D3DC9E-47BA-4CD2-BE32-661DE2FE5886}"/>
              </a:ext>
            </a:extLst>
          </p:cNvPr>
          <p:cNvSpPr txBox="1"/>
          <p:nvPr/>
        </p:nvSpPr>
        <p:spPr>
          <a:xfrm>
            <a:off x="3684779" y="6892692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1C92292-2B7E-4933-A091-7AE53C8B1B55}"/>
              </a:ext>
            </a:extLst>
          </p:cNvPr>
          <p:cNvSpPr txBox="1"/>
          <p:nvPr/>
        </p:nvSpPr>
        <p:spPr>
          <a:xfrm>
            <a:off x="8456058" y="5191186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12783A4-8805-468C-A103-1FEF3C7DB00C}"/>
              </a:ext>
            </a:extLst>
          </p:cNvPr>
          <p:cNvCxnSpPr>
            <a:cxnSpLocks/>
          </p:cNvCxnSpPr>
          <p:nvPr/>
        </p:nvCxnSpPr>
        <p:spPr>
          <a:xfrm flipV="1">
            <a:off x="2447655" y="4927732"/>
            <a:ext cx="7455333" cy="24427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A6A1E888-DC28-47F9-B2FC-DF9F5119BB39}"/>
              </a:ext>
            </a:extLst>
          </p:cNvPr>
          <p:cNvSpPr txBox="1"/>
          <p:nvPr/>
        </p:nvSpPr>
        <p:spPr>
          <a:xfrm>
            <a:off x="10363868" y="4574781"/>
            <a:ext cx="1825821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 dirty="0">
                <a:solidFill>
                  <a:srgbClr val="FF0000"/>
                </a:solidFill>
              </a:rPr>
              <a:t>Estimated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DF388368-8832-40BA-8FAB-0AA08540E45F}"/>
                  </a:ext>
                </a:extLst>
              </p:cNvPr>
              <p:cNvSpPr txBox="1"/>
              <p:nvPr/>
            </p:nvSpPr>
            <p:spPr>
              <a:xfrm>
                <a:off x="7664424" y="3802160"/>
                <a:ext cx="4201980" cy="3881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1"/>
                  </a:spcAft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999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999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𝐶𝑟𝑖𝑚𝑒</m:t>
                          </m:r>
                        </m:e>
                        <m:sub>
                          <m:r>
                            <a:rPr lang="en-GB" sz="1999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999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GB" sz="1999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999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999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GB" sz="1999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en-GB" sz="1999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GB" sz="1999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999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999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GB" sz="1999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GB" sz="1999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999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𝐹𝑜𝑟𝑒𝑖𝑔𝑛𝑒𝑟𝑠</m:t>
                          </m:r>
                        </m:e>
                        <m:sub>
                          <m:r>
                            <a:rPr lang="en-GB" sz="1999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999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GB" sz="1999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999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999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1999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1999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DF388368-8832-40BA-8FAB-0AA08540E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424" y="3802160"/>
                <a:ext cx="4201980" cy="3881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Speech Bubble: Rectangle with Corners Rounded 55">
                <a:extLst>
                  <a:ext uri="{FF2B5EF4-FFF2-40B4-BE49-F238E27FC236}">
                    <a16:creationId xmlns:a16="http://schemas.microsoft.com/office/drawing/2014/main" id="{C1FE07AC-46DD-434B-9A4C-CF950B4F3001}"/>
                  </a:ext>
                </a:extLst>
              </p:cNvPr>
              <p:cNvSpPr/>
              <p:nvPr/>
            </p:nvSpPr>
            <p:spPr>
              <a:xfrm>
                <a:off x="1355462" y="2596908"/>
                <a:ext cx="5447848" cy="1188508"/>
              </a:xfrm>
              <a:prstGeom prst="wedgeRoundRectCallout">
                <a:avLst>
                  <a:gd name="adj1" fmla="val 52218"/>
                  <a:gd name="adj2" fmla="val 192540"/>
                  <a:gd name="adj3" fmla="val 16667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991" dirty="0"/>
                  <a:t>Areas with more foreigners also have more population which means </a:t>
                </a:r>
                <a14:m>
                  <m:oMath xmlns:m="http://schemas.openxmlformats.org/officeDocument/2006/math">
                    <m:r>
                      <a:rPr lang="en-GB" sz="1991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GB" sz="1991" dirty="0"/>
                  <a:t> is big (i.e. positive) when foreign is big  (i.e. a positive correlation)</a:t>
                </a:r>
              </a:p>
            </p:txBody>
          </p:sp>
        </mc:Choice>
        <mc:Fallback xmlns="">
          <p:sp>
            <p:nvSpPr>
              <p:cNvPr id="56" name="Speech Bubble: Rectangle with Corners Rounded 55">
                <a:extLst>
                  <a:ext uri="{FF2B5EF4-FFF2-40B4-BE49-F238E27FC236}">
                    <a16:creationId xmlns:a16="http://schemas.microsoft.com/office/drawing/2014/main" id="{C1FE07AC-46DD-434B-9A4C-CF950B4F30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462" y="2596908"/>
                <a:ext cx="5447848" cy="1188508"/>
              </a:xfrm>
              <a:prstGeom prst="wedgeRoundRectCallout">
                <a:avLst>
                  <a:gd name="adj1" fmla="val 52218"/>
                  <a:gd name="adj2" fmla="val 19254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B09A1F3-B209-463D-95B9-79786700DEDE}"/>
                  </a:ext>
                </a:extLst>
              </p:cNvPr>
              <p:cNvSpPr txBox="1"/>
              <p:nvPr/>
            </p:nvSpPr>
            <p:spPr>
              <a:xfrm>
                <a:off x="587012" y="1104775"/>
                <a:ext cx="7676098" cy="5893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1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𝐶𝑟𝑖𝑚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413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𝑓𝑜𝑟𝑒𝑖𝑔𝑛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3413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B09A1F3-B209-463D-95B9-79786700D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12" y="1104775"/>
                <a:ext cx="7676098" cy="5893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91F3672-BFDF-47E9-9FE0-BF2552056E78}"/>
              </a:ext>
            </a:extLst>
          </p:cNvPr>
          <p:cNvSpPr txBox="1"/>
          <p:nvPr/>
        </p:nvSpPr>
        <p:spPr>
          <a:xfrm>
            <a:off x="8943467" y="1621922"/>
            <a:ext cx="2699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3200" dirty="0"/>
              <a:t>Population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1211649-0069-4D1A-929A-4AB0C96829C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91855" y="1431236"/>
            <a:ext cx="1882842" cy="26286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B183C7D-6982-4364-AED1-17F56B737AC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20105" y="1583636"/>
            <a:ext cx="3754592" cy="30700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26C17C93-AE26-4B11-8344-5983CBB95E7B}"/>
              </a:ext>
            </a:extLst>
          </p:cNvPr>
          <p:cNvSpPr txBox="1"/>
          <p:nvPr/>
        </p:nvSpPr>
        <p:spPr>
          <a:xfrm>
            <a:off x="8310184" y="1096714"/>
            <a:ext cx="291747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413" dirty="0">
                <a:latin typeface="+mj-lt"/>
                <a:cs typeface="Palatino Linotype"/>
              </a:rPr>
              <a:t>+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BD25B4A-1F11-42A0-9009-0172BCE94452}"/>
              </a:ext>
            </a:extLst>
          </p:cNvPr>
          <p:cNvSpPr txBox="1"/>
          <p:nvPr/>
        </p:nvSpPr>
        <p:spPr>
          <a:xfrm>
            <a:off x="7521532" y="1720784"/>
            <a:ext cx="291747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413" dirty="0">
                <a:latin typeface="+mj-lt"/>
                <a:cs typeface="Palatino Linotype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Speech Bubble: Rectangle with Corners Rounded 110">
                <a:extLst>
                  <a:ext uri="{FF2B5EF4-FFF2-40B4-BE49-F238E27FC236}">
                    <a16:creationId xmlns:a16="http://schemas.microsoft.com/office/drawing/2014/main" id="{B6314E03-B07A-4C01-B6B4-23DC73551D08}"/>
                  </a:ext>
                </a:extLst>
              </p:cNvPr>
              <p:cNvSpPr/>
              <p:nvPr/>
            </p:nvSpPr>
            <p:spPr>
              <a:xfrm>
                <a:off x="1680899" y="7920835"/>
                <a:ext cx="10007660" cy="1125440"/>
              </a:xfrm>
              <a:prstGeom prst="wedgeRoundRectCallout">
                <a:avLst>
                  <a:gd name="adj1" fmla="val -28999"/>
                  <a:gd name="adj2" fmla="val -121871"/>
                  <a:gd name="adj3" fmla="val 16667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991" dirty="0"/>
                  <a:t>If we estimate the true relationship by a trendline we </a:t>
                </a:r>
                <a:r>
                  <a:rPr lang="en-GB" sz="1991" b="1" u="sng" dirty="0"/>
                  <a:t>overestimate </a:t>
                </a:r>
                <a:r>
                  <a:rPr lang="en-GB" sz="1991" dirty="0"/>
                  <a:t>the strength of the actual relationship;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991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991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991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991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91" b="1" u="sng" dirty="0"/>
                  <a:t>is estimated with </a:t>
                </a:r>
                <a:r>
                  <a:rPr lang="en-GB" sz="2800" b="1" u="sng" dirty="0"/>
                  <a:t>upward bias</a:t>
                </a:r>
                <a:endParaRPr lang="en-GB" sz="1991" b="1" u="sng" dirty="0"/>
              </a:p>
            </p:txBody>
          </p:sp>
        </mc:Choice>
        <mc:Fallback xmlns="">
          <p:sp>
            <p:nvSpPr>
              <p:cNvPr id="111" name="Speech Bubble: Rectangle with Corners Rounded 110">
                <a:extLst>
                  <a:ext uri="{FF2B5EF4-FFF2-40B4-BE49-F238E27FC236}">
                    <a16:creationId xmlns:a16="http://schemas.microsoft.com/office/drawing/2014/main" id="{B6314E03-B07A-4C01-B6B4-23DC73551D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899" y="7920835"/>
                <a:ext cx="10007660" cy="1125440"/>
              </a:xfrm>
              <a:prstGeom prst="wedgeRoundRectCallout">
                <a:avLst>
                  <a:gd name="adj1" fmla="val -28999"/>
                  <a:gd name="adj2" fmla="val -121871"/>
                  <a:gd name="adj3" fmla="val 16667"/>
                </a:avLst>
              </a:prstGeom>
              <a:blipFill>
                <a:blip r:embed="rId6"/>
                <a:stretch>
                  <a:fillRect b="-625"/>
                </a:stretch>
              </a:blip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DFBCCCB4-DF10-46DC-863B-D3BC2D9AA732}"/>
              </a:ext>
            </a:extLst>
          </p:cNvPr>
          <p:cNvSpPr/>
          <p:nvPr/>
        </p:nvSpPr>
        <p:spPr>
          <a:xfrm>
            <a:off x="9553395" y="5047884"/>
            <a:ext cx="363617" cy="74808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D1500A5-F229-4373-8B63-8E0B56CEF807}"/>
                  </a:ext>
                </a:extLst>
              </p:cNvPr>
              <p:cNvSpPr txBox="1"/>
              <p:nvPr/>
            </p:nvSpPr>
            <p:spPr>
              <a:xfrm>
                <a:off x="10010795" y="5267467"/>
                <a:ext cx="203710" cy="3718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D1500A5-F229-4373-8B63-8E0B56CEF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795" y="5267467"/>
                <a:ext cx="203710" cy="371897"/>
              </a:xfrm>
              <a:prstGeom prst="rect">
                <a:avLst/>
              </a:prstGeom>
              <a:blipFill>
                <a:blip r:embed="rId7"/>
                <a:stretch>
                  <a:fillRect l="-323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ight Brace 111">
            <a:extLst>
              <a:ext uri="{FF2B5EF4-FFF2-40B4-BE49-F238E27FC236}">
                <a16:creationId xmlns:a16="http://schemas.microsoft.com/office/drawing/2014/main" id="{324FD845-23D0-4FA6-95F7-50FB96F24525}"/>
              </a:ext>
            </a:extLst>
          </p:cNvPr>
          <p:cNvSpPr/>
          <p:nvPr/>
        </p:nvSpPr>
        <p:spPr>
          <a:xfrm>
            <a:off x="3194099" y="6240054"/>
            <a:ext cx="363617" cy="74808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8F27493-FAAD-4B9F-8106-D5617564C998}"/>
                  </a:ext>
                </a:extLst>
              </p:cNvPr>
              <p:cNvSpPr txBox="1"/>
              <p:nvPr/>
            </p:nvSpPr>
            <p:spPr>
              <a:xfrm>
                <a:off x="3651499" y="6459637"/>
                <a:ext cx="203710" cy="3718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8F27493-FAAD-4B9F-8106-D5617564C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499" y="6459637"/>
                <a:ext cx="203710" cy="371897"/>
              </a:xfrm>
              <a:prstGeom prst="rect">
                <a:avLst/>
              </a:prstGeom>
              <a:blipFill>
                <a:blip r:embed="rId8"/>
                <a:stretch>
                  <a:fillRect l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25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  <p:bldP spid="66" grpId="0"/>
      <p:bldP spid="110" grpId="0"/>
      <p:bldP spid="1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6D532-3F54-4301-8D48-6900C1303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should you study for this course?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A108A1-9ECA-4EA9-96FD-A8E1E06AD858}"/>
              </a:ext>
            </a:extLst>
          </p:cNvPr>
          <p:cNvSpPr/>
          <p:nvPr/>
        </p:nvSpPr>
        <p:spPr>
          <a:xfrm>
            <a:off x="791464" y="1311188"/>
            <a:ext cx="10702544" cy="3643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Data is everywhere and as an consultant or analyst you need to be able to draw conclusions from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Even if you have people who will do the analysis for you its vital to understand how conclusions are derived and what they mean.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You most likely will have to deal with developers in your career. To do that effectively you need a basic grasp of coding.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DAE153-F024-45B0-93D7-3D26115E0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228" y="5884257"/>
            <a:ext cx="5718620" cy="32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33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6640EDF-EDE4-4B96-A85E-1A7DAA5DA0E0}"/>
              </a:ext>
            </a:extLst>
          </p:cNvPr>
          <p:cNvCxnSpPr/>
          <p:nvPr/>
        </p:nvCxnSpPr>
        <p:spPr>
          <a:xfrm>
            <a:off x="1947479" y="7516612"/>
            <a:ext cx="920443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E17DFD6-AAA8-4404-AE59-1262CFD6ADF9}"/>
              </a:ext>
            </a:extLst>
          </p:cNvPr>
          <p:cNvCxnSpPr>
            <a:cxnSpLocks/>
          </p:cNvCxnSpPr>
          <p:nvPr/>
        </p:nvCxnSpPr>
        <p:spPr>
          <a:xfrm flipV="1">
            <a:off x="1947479" y="4011485"/>
            <a:ext cx="15760" cy="35051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3F656566-FD7C-497A-8135-E7B39788E366}"/>
              </a:ext>
            </a:extLst>
          </p:cNvPr>
          <p:cNvSpPr txBox="1"/>
          <p:nvPr/>
        </p:nvSpPr>
        <p:spPr>
          <a:xfrm>
            <a:off x="6053561" y="7553728"/>
            <a:ext cx="11637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 dirty="0"/>
              <a:t>Foreigners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AD3CFA0-3FB6-4E74-A884-B46580FCCBF4}"/>
              </a:ext>
            </a:extLst>
          </p:cNvPr>
          <p:cNvSpPr txBox="1"/>
          <p:nvPr/>
        </p:nvSpPr>
        <p:spPr>
          <a:xfrm>
            <a:off x="1104219" y="5435400"/>
            <a:ext cx="626775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 dirty="0"/>
              <a:t>Crime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F7FD205-516F-490C-B7F7-F1CA0D4C69F3}"/>
              </a:ext>
            </a:extLst>
          </p:cNvPr>
          <p:cNvCxnSpPr>
            <a:cxnSpLocks/>
          </p:cNvCxnSpPr>
          <p:nvPr/>
        </p:nvCxnSpPr>
        <p:spPr>
          <a:xfrm flipV="1">
            <a:off x="2856789" y="4315383"/>
            <a:ext cx="6755432" cy="367467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100A4AF7-3D83-47A7-8501-C33F391802D4}"/>
              </a:ext>
            </a:extLst>
          </p:cNvPr>
          <p:cNvSpPr txBox="1"/>
          <p:nvPr/>
        </p:nvSpPr>
        <p:spPr>
          <a:xfrm>
            <a:off x="9645459" y="4233148"/>
            <a:ext cx="123271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>
                <a:solidFill>
                  <a:srgbClr val="00B050"/>
                </a:solidFill>
              </a:rPr>
              <a:t>True model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400A137-6576-4446-AC96-0CA4AA94A2A1}"/>
              </a:ext>
            </a:extLst>
          </p:cNvPr>
          <p:cNvSpPr txBox="1"/>
          <p:nvPr/>
        </p:nvSpPr>
        <p:spPr>
          <a:xfrm>
            <a:off x="4162403" y="6531658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36D848D-9F48-47DB-AFCC-F990BFA8504A}"/>
              </a:ext>
            </a:extLst>
          </p:cNvPr>
          <p:cNvSpPr txBox="1"/>
          <p:nvPr/>
        </p:nvSpPr>
        <p:spPr>
          <a:xfrm>
            <a:off x="4556428" y="6544503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F3C9022-50D1-41DA-A3FB-C6B107E426D0}"/>
              </a:ext>
            </a:extLst>
          </p:cNvPr>
          <p:cNvSpPr txBox="1"/>
          <p:nvPr/>
        </p:nvSpPr>
        <p:spPr>
          <a:xfrm>
            <a:off x="5214104" y="6417215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0F7034-A645-4E71-861C-78937F490231}"/>
              </a:ext>
            </a:extLst>
          </p:cNvPr>
          <p:cNvSpPr txBox="1"/>
          <p:nvPr/>
        </p:nvSpPr>
        <p:spPr>
          <a:xfrm>
            <a:off x="5008706" y="6565846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21A9611-ED56-4BFA-9970-1B4A2575515E}"/>
              </a:ext>
            </a:extLst>
          </p:cNvPr>
          <p:cNvSpPr txBox="1"/>
          <p:nvPr/>
        </p:nvSpPr>
        <p:spPr>
          <a:xfrm>
            <a:off x="5683434" y="6333188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4B4B4D9-988C-4738-B9FC-68ED1F0598F5}"/>
              </a:ext>
            </a:extLst>
          </p:cNvPr>
          <p:cNvSpPr txBox="1"/>
          <p:nvPr/>
        </p:nvSpPr>
        <p:spPr>
          <a:xfrm>
            <a:off x="6396970" y="5773785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5F7B8C7-58D6-496E-82B1-668A2AA649F9}"/>
              </a:ext>
            </a:extLst>
          </p:cNvPr>
          <p:cNvSpPr txBox="1"/>
          <p:nvPr/>
        </p:nvSpPr>
        <p:spPr>
          <a:xfrm>
            <a:off x="7989932" y="5391625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C181C7-28AD-4FFE-B12F-09D2B79FE1C1}"/>
              </a:ext>
            </a:extLst>
          </p:cNvPr>
          <p:cNvSpPr txBox="1"/>
          <p:nvPr/>
        </p:nvSpPr>
        <p:spPr>
          <a:xfrm>
            <a:off x="7589905" y="5585834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C4C164D-246D-4632-8846-75192355CCC7}"/>
              </a:ext>
            </a:extLst>
          </p:cNvPr>
          <p:cNvSpPr txBox="1"/>
          <p:nvPr/>
        </p:nvSpPr>
        <p:spPr>
          <a:xfrm>
            <a:off x="8114030" y="5334973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18E24A2-19FD-42A6-9A37-EBE8E340D06E}"/>
              </a:ext>
            </a:extLst>
          </p:cNvPr>
          <p:cNvSpPr txBox="1"/>
          <p:nvPr/>
        </p:nvSpPr>
        <p:spPr>
          <a:xfrm>
            <a:off x="8740756" y="4974443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B8FFD16-A0B6-4160-9269-93445BB644B0}"/>
              </a:ext>
            </a:extLst>
          </p:cNvPr>
          <p:cNvSpPr txBox="1"/>
          <p:nvPr/>
        </p:nvSpPr>
        <p:spPr>
          <a:xfrm>
            <a:off x="9125617" y="5064061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3B2B83F-42A0-45C9-B288-1E3DDABDA5F9}"/>
              </a:ext>
            </a:extLst>
          </p:cNvPr>
          <p:cNvSpPr txBox="1"/>
          <p:nvPr/>
        </p:nvSpPr>
        <p:spPr>
          <a:xfrm>
            <a:off x="9433729" y="4840823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5EC8CD5-2484-4C4B-8085-A456A79762BF}"/>
              </a:ext>
            </a:extLst>
          </p:cNvPr>
          <p:cNvSpPr txBox="1"/>
          <p:nvPr/>
        </p:nvSpPr>
        <p:spPr>
          <a:xfrm>
            <a:off x="8732483" y="5237782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1573A07-AD0D-45DD-90E1-74BD01B3122D}"/>
              </a:ext>
            </a:extLst>
          </p:cNvPr>
          <p:cNvSpPr txBox="1"/>
          <p:nvPr/>
        </p:nvSpPr>
        <p:spPr>
          <a:xfrm>
            <a:off x="4424534" y="6726142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914DC8C-E2A5-4A7E-8ABF-2301F15A44F3}"/>
              </a:ext>
            </a:extLst>
          </p:cNvPr>
          <p:cNvSpPr txBox="1"/>
          <p:nvPr/>
        </p:nvSpPr>
        <p:spPr>
          <a:xfrm>
            <a:off x="3851467" y="6713467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AA8CB05-EF3A-4C60-952C-20ADEE5F8730}"/>
              </a:ext>
            </a:extLst>
          </p:cNvPr>
          <p:cNvSpPr txBox="1"/>
          <p:nvPr/>
        </p:nvSpPr>
        <p:spPr>
          <a:xfrm>
            <a:off x="3317306" y="6648126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AFCA1D9-3FC6-4070-9AB9-CED10CC5094D}"/>
              </a:ext>
            </a:extLst>
          </p:cNvPr>
          <p:cNvSpPr txBox="1"/>
          <p:nvPr/>
        </p:nvSpPr>
        <p:spPr>
          <a:xfrm>
            <a:off x="3364782" y="6803706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E920E67-02DB-4FA5-BB5E-39C41ABF9A47}"/>
              </a:ext>
            </a:extLst>
          </p:cNvPr>
          <p:cNvSpPr txBox="1"/>
          <p:nvPr/>
        </p:nvSpPr>
        <p:spPr>
          <a:xfrm>
            <a:off x="3103401" y="6860995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4DC5E2F-0B11-47ED-B026-124EC9CD4676}"/>
              </a:ext>
            </a:extLst>
          </p:cNvPr>
          <p:cNvSpPr txBox="1"/>
          <p:nvPr/>
        </p:nvSpPr>
        <p:spPr>
          <a:xfrm>
            <a:off x="3045703" y="7062773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82E405F-5E83-4A91-BD90-C8F90EE06585}"/>
              </a:ext>
            </a:extLst>
          </p:cNvPr>
          <p:cNvSpPr txBox="1"/>
          <p:nvPr/>
        </p:nvSpPr>
        <p:spPr>
          <a:xfrm>
            <a:off x="4009977" y="6822128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AB776C5-3070-433A-A182-A0C86D0307A9}"/>
              </a:ext>
            </a:extLst>
          </p:cNvPr>
          <p:cNvSpPr txBox="1"/>
          <p:nvPr/>
        </p:nvSpPr>
        <p:spPr>
          <a:xfrm>
            <a:off x="6959966" y="5585834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8106FEB-0291-4FCC-92C9-2C93D3DA6D69}"/>
              </a:ext>
            </a:extLst>
          </p:cNvPr>
          <p:cNvSpPr txBox="1"/>
          <p:nvPr/>
        </p:nvSpPr>
        <p:spPr>
          <a:xfrm>
            <a:off x="7383244" y="5415742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A64717D-8F6D-4098-A076-882C33FCF8A1}"/>
              </a:ext>
            </a:extLst>
          </p:cNvPr>
          <p:cNvSpPr txBox="1"/>
          <p:nvPr/>
        </p:nvSpPr>
        <p:spPr>
          <a:xfrm>
            <a:off x="5520105" y="6314678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8552163-3FB7-4067-A28D-7977994790BA}"/>
              </a:ext>
            </a:extLst>
          </p:cNvPr>
          <p:cNvSpPr txBox="1"/>
          <p:nvPr/>
        </p:nvSpPr>
        <p:spPr>
          <a:xfrm>
            <a:off x="9461777" y="4687330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35611AF-EFBA-4A8D-86FF-C508E2EB03A1}"/>
              </a:ext>
            </a:extLst>
          </p:cNvPr>
          <p:cNvSpPr txBox="1"/>
          <p:nvPr/>
        </p:nvSpPr>
        <p:spPr>
          <a:xfrm>
            <a:off x="7692472" y="5174254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509FB0F-3483-4D44-87AA-24A6EB1B86E6}"/>
              </a:ext>
            </a:extLst>
          </p:cNvPr>
          <p:cNvSpPr txBox="1"/>
          <p:nvPr/>
        </p:nvSpPr>
        <p:spPr>
          <a:xfrm>
            <a:off x="6136652" y="6311267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E7AE49B-A641-45BE-AB27-7354C7CA3D59}"/>
              </a:ext>
            </a:extLst>
          </p:cNvPr>
          <p:cNvSpPr txBox="1"/>
          <p:nvPr/>
        </p:nvSpPr>
        <p:spPr>
          <a:xfrm>
            <a:off x="4771501" y="6476489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15B70C0-E8E1-4692-AF26-2474429D4504}"/>
              </a:ext>
            </a:extLst>
          </p:cNvPr>
          <p:cNvSpPr txBox="1"/>
          <p:nvPr/>
        </p:nvSpPr>
        <p:spPr>
          <a:xfrm>
            <a:off x="4621572" y="6707150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88AC7D9-2F76-493D-8391-9763EFE5E64C}"/>
              </a:ext>
            </a:extLst>
          </p:cNvPr>
          <p:cNvSpPr txBox="1"/>
          <p:nvPr/>
        </p:nvSpPr>
        <p:spPr>
          <a:xfrm>
            <a:off x="5841046" y="6152787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1B4AFC3-DC3A-44A1-85E1-93E4A4291D2C}"/>
              </a:ext>
            </a:extLst>
          </p:cNvPr>
          <p:cNvSpPr txBox="1"/>
          <p:nvPr/>
        </p:nvSpPr>
        <p:spPr>
          <a:xfrm>
            <a:off x="7242773" y="5642662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38E98C9-3EFC-4F79-AEFC-B06D44269617}"/>
              </a:ext>
            </a:extLst>
          </p:cNvPr>
          <p:cNvSpPr txBox="1"/>
          <p:nvPr/>
        </p:nvSpPr>
        <p:spPr>
          <a:xfrm>
            <a:off x="4234665" y="6629987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EC3C1AA-0FD2-44C1-9A22-4953BEB2727C}"/>
              </a:ext>
            </a:extLst>
          </p:cNvPr>
          <p:cNvSpPr txBox="1"/>
          <p:nvPr/>
        </p:nvSpPr>
        <p:spPr>
          <a:xfrm>
            <a:off x="3244718" y="6994587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9D3DC9E-47BA-4CD2-BE32-661DE2FE5886}"/>
              </a:ext>
            </a:extLst>
          </p:cNvPr>
          <p:cNvSpPr txBox="1"/>
          <p:nvPr/>
        </p:nvSpPr>
        <p:spPr>
          <a:xfrm>
            <a:off x="3684779" y="6892692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1C92292-2B7E-4933-A091-7AE53C8B1B55}"/>
              </a:ext>
            </a:extLst>
          </p:cNvPr>
          <p:cNvSpPr txBox="1"/>
          <p:nvPr/>
        </p:nvSpPr>
        <p:spPr>
          <a:xfrm>
            <a:off x="8456058" y="5191186"/>
            <a:ext cx="14908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/>
              <a:t>+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12783A4-8805-468C-A103-1FEF3C7DB00C}"/>
              </a:ext>
            </a:extLst>
          </p:cNvPr>
          <p:cNvCxnSpPr>
            <a:cxnSpLocks/>
          </p:cNvCxnSpPr>
          <p:nvPr/>
        </p:nvCxnSpPr>
        <p:spPr>
          <a:xfrm flipV="1">
            <a:off x="2447655" y="4927732"/>
            <a:ext cx="7455333" cy="24427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A6A1E888-DC28-47F9-B2FC-DF9F5119BB39}"/>
              </a:ext>
            </a:extLst>
          </p:cNvPr>
          <p:cNvSpPr txBox="1"/>
          <p:nvPr/>
        </p:nvSpPr>
        <p:spPr>
          <a:xfrm>
            <a:off x="10363868" y="4574781"/>
            <a:ext cx="1825821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1"/>
              </a:spcAft>
            </a:pPr>
            <a:r>
              <a:rPr lang="en-GB" sz="1999">
                <a:solidFill>
                  <a:srgbClr val="FF0000"/>
                </a:solidFill>
              </a:rPr>
              <a:t>Estimated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Speech Bubble: Rectangle with Corners Rounded 56">
                <a:extLst>
                  <a:ext uri="{FF2B5EF4-FFF2-40B4-BE49-F238E27FC236}">
                    <a16:creationId xmlns:a16="http://schemas.microsoft.com/office/drawing/2014/main" id="{1D15173B-6182-449F-B36E-3E7664A3298A}"/>
                  </a:ext>
                </a:extLst>
              </p:cNvPr>
              <p:cNvSpPr/>
              <p:nvPr/>
            </p:nvSpPr>
            <p:spPr>
              <a:xfrm>
                <a:off x="3234061" y="3450752"/>
                <a:ext cx="4773213" cy="1344802"/>
              </a:xfrm>
              <a:prstGeom prst="wedgeRoundRectCallout">
                <a:avLst>
                  <a:gd name="adj1" fmla="val 59549"/>
                  <a:gd name="adj2" fmla="val 49934"/>
                  <a:gd name="adj3" fmla="val 16667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991" dirty="0"/>
                  <a:t>When there are fewer foreigners there is more crime because of other factors (i.e. unemployment) captured in </a:t>
                </a:r>
                <a14:m>
                  <m:oMath xmlns:m="http://schemas.openxmlformats.org/officeDocument/2006/math">
                    <m:r>
                      <a:rPr lang="en-GB" sz="1991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GB" sz="1991" dirty="0"/>
              </a:p>
            </p:txBody>
          </p:sp>
        </mc:Choice>
        <mc:Fallback xmlns="">
          <p:sp>
            <p:nvSpPr>
              <p:cNvPr id="57" name="Speech Bubble: Rectangle with Corners Rounded 56">
                <a:extLst>
                  <a:ext uri="{FF2B5EF4-FFF2-40B4-BE49-F238E27FC236}">
                    <a16:creationId xmlns:a16="http://schemas.microsoft.com/office/drawing/2014/main" id="{1D15173B-6182-449F-B36E-3E7664A329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061" y="3450752"/>
                <a:ext cx="4773213" cy="1344802"/>
              </a:xfrm>
              <a:prstGeom prst="wedgeRoundRectCallout">
                <a:avLst>
                  <a:gd name="adj1" fmla="val 59549"/>
                  <a:gd name="adj2" fmla="val 49934"/>
                  <a:gd name="adj3" fmla="val 16667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itle 1">
            <a:extLst>
              <a:ext uri="{FF2B5EF4-FFF2-40B4-BE49-F238E27FC236}">
                <a16:creationId xmlns:a16="http://schemas.microsoft.com/office/drawing/2014/main" id="{15CE3896-5F02-4C40-BFA1-EBB0D114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43" y="310583"/>
            <a:ext cx="12238420" cy="664563"/>
          </a:xfrm>
        </p:spPr>
        <p:txBody>
          <a:bodyPr anchor="ctr"/>
          <a:lstStyle/>
          <a:p>
            <a:r>
              <a:rPr lang="en-US" dirty="0"/>
              <a:t>Confounding factors in the linear model: Unemployment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09671DE-D864-4CC2-9A7C-4149D2F5C620}"/>
                  </a:ext>
                </a:extLst>
              </p:cNvPr>
              <p:cNvSpPr txBox="1"/>
              <p:nvPr/>
            </p:nvSpPr>
            <p:spPr>
              <a:xfrm>
                <a:off x="587012" y="1104775"/>
                <a:ext cx="7676098" cy="5893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1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𝐶𝑟𝑖𝑚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413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3413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𝑓𝑜𝑟𝑒𝑖𝑔𝑛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413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GB" sz="3413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3413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09671DE-D864-4CC2-9A7C-4149D2F5C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12" y="1104775"/>
                <a:ext cx="7676098" cy="589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54FD222F-E7CE-4594-B9E9-245095A5908E}"/>
              </a:ext>
            </a:extLst>
          </p:cNvPr>
          <p:cNvSpPr txBox="1"/>
          <p:nvPr/>
        </p:nvSpPr>
        <p:spPr>
          <a:xfrm>
            <a:off x="9390850" y="1541296"/>
            <a:ext cx="2699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3200" dirty="0"/>
              <a:t>Unemployment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439E246-A4B5-474C-8955-627F1447A3B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91855" y="1431236"/>
            <a:ext cx="1882842" cy="26286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D11B772-7ED5-4312-AC88-69426A78939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20105" y="1583636"/>
            <a:ext cx="3754592" cy="30700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0B74BD5-474E-43FA-916A-D75763574260}"/>
              </a:ext>
            </a:extLst>
          </p:cNvPr>
          <p:cNvSpPr txBox="1"/>
          <p:nvPr/>
        </p:nvSpPr>
        <p:spPr>
          <a:xfrm>
            <a:off x="8310184" y="1096714"/>
            <a:ext cx="291747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413" dirty="0">
                <a:latin typeface="+mj-lt"/>
                <a:cs typeface="Palatino Linotype"/>
              </a:rPr>
              <a:t>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B207AE4-36D8-46D6-8DCB-8E7A098E65E4}"/>
              </a:ext>
            </a:extLst>
          </p:cNvPr>
          <p:cNvSpPr txBox="1"/>
          <p:nvPr/>
        </p:nvSpPr>
        <p:spPr>
          <a:xfrm>
            <a:off x="7521532" y="1720784"/>
            <a:ext cx="145874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413" dirty="0">
                <a:latin typeface="+mj-lt"/>
                <a:cs typeface="Palatino Linotype"/>
              </a:rPr>
              <a:t>-</a:t>
            </a: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509E74F6-FB64-4D71-990F-190CC442B8AA}"/>
              </a:ext>
            </a:extLst>
          </p:cNvPr>
          <p:cNvSpPr/>
          <p:nvPr/>
        </p:nvSpPr>
        <p:spPr>
          <a:xfrm>
            <a:off x="799974" y="7771370"/>
            <a:ext cx="11193991" cy="1344802"/>
          </a:xfrm>
          <a:prstGeom prst="wedgeRoundRectCallout">
            <a:avLst>
              <a:gd name="adj1" fmla="val 12384"/>
              <a:gd name="adj2" fmla="val -100838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1" dirty="0"/>
              <a:t>Hence we would underestimate the strength of the true relationship; i.e. </a:t>
            </a:r>
            <a:r>
              <a:rPr lang="en-GB" sz="2800" b="1" dirty="0"/>
              <a:t>downward bias</a:t>
            </a:r>
          </a:p>
        </p:txBody>
      </p:sp>
    </p:spTree>
    <p:extLst>
      <p:ext uri="{BB962C8B-B14F-4D97-AF65-F5344CB8AC3E}">
        <p14:creationId xmlns:p14="http://schemas.microsoft.com/office/powerpoint/2010/main" val="227727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  <p:bldP spid="62" grpId="0"/>
      <p:bldP spid="63" grpId="0"/>
      <p:bldP spid="6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B6F2A-3BCB-4229-9ED8-E03AC974E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Takeaways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1ABD7-5B8F-46FA-B425-AE875DCE0D5E}"/>
              </a:ext>
            </a:extLst>
          </p:cNvPr>
          <p:cNvSpPr txBox="1"/>
          <p:nvPr/>
        </p:nvSpPr>
        <p:spPr>
          <a:xfrm>
            <a:off x="1176793" y="1224501"/>
            <a:ext cx="11951378" cy="4850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For good data analysis we have to be aware of: </a:t>
            </a:r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The causal mechanisms we wish to study</a:t>
            </a:r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The causal mechanism that is driving the data (The data story)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A clear description of these mechanisms (verbally, by arrows or formulas) constitutes the empirical model which helps us to organise the data analysis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Often the “data story” suggests reasons that could lead to biases in parameters we want to estimate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There can be upward bias and downward bias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Make sure you understand the notation of the linear model and how biases might affect it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357F79-A231-4049-9489-BA122B80F09C}"/>
              </a:ext>
            </a:extLst>
          </p:cNvPr>
          <p:cNvSpPr txBox="1">
            <a:spLocks/>
          </p:cNvSpPr>
          <p:nvPr/>
        </p:nvSpPr>
        <p:spPr>
          <a:xfrm>
            <a:off x="381600" y="6115510"/>
            <a:ext cx="12241906" cy="4893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300277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For next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9042D-7B2D-40BA-90BA-26CFCAD47182}"/>
              </a:ext>
            </a:extLst>
          </p:cNvPr>
          <p:cNvSpPr txBox="1"/>
          <p:nvPr/>
        </p:nvSpPr>
        <p:spPr>
          <a:xfrm>
            <a:off x="1176792" y="6990813"/>
            <a:ext cx="10050449" cy="17286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Look at Exercise sheet 1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Try to install the R and </a:t>
            </a:r>
            <a:r>
              <a:rPr lang="en-GB" sz="2600" dirty="0" err="1"/>
              <a:t>Rstudio</a:t>
            </a:r>
            <a:r>
              <a:rPr lang="en-GB" sz="2600" dirty="0"/>
              <a:t> software packages (but don’t panic if you don’t manage)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600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E2385034-9AD7-4A71-B614-64BA84A71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582" y="12926"/>
            <a:ext cx="3402806" cy="16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12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65581" y="473033"/>
            <a:ext cx="9829892" cy="948289"/>
          </a:xfrm>
        </p:spPr>
        <p:txBody>
          <a:bodyPr/>
          <a:lstStyle/>
          <a:p>
            <a:r>
              <a:rPr lang="en-US" sz="4000" dirty="0">
                <a:latin typeface="Abadi" panose="020B0604020104020204" pitchFamily="34" charset="0"/>
              </a:rPr>
              <a:t>Your lecturer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265"/>
            <a:ext cx="3630748" cy="363074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853" y="2011627"/>
            <a:ext cx="5565148" cy="2020116"/>
          </a:xfrm>
          <a:prstGeom prst="wedgeRoundRectCallout">
            <a:avLst>
              <a:gd name="adj1" fmla="val -18014"/>
              <a:gd name="adj2" fmla="val 18692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badi" panose="020B0604020104020204" pitchFamily="34" charset="0"/>
              </a:rPr>
              <a:t>Name: Ralf Martin</a:t>
            </a:r>
          </a:p>
          <a:p>
            <a:r>
              <a:rPr lang="en-US" sz="2400" dirty="0">
                <a:latin typeface="Abadi" panose="020B0604020104020204" pitchFamily="34" charset="0"/>
              </a:rPr>
              <a:t>Office: CAGB 487</a:t>
            </a:r>
          </a:p>
          <a:p>
            <a:r>
              <a:rPr lang="en-US" sz="2400" dirty="0">
                <a:latin typeface="Abadi" panose="020B0604020104020204" pitchFamily="34" charset="0"/>
              </a:rPr>
              <a:t>Citizenship: EU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632600" y="672212"/>
            <a:ext cx="4788554" cy="1140236"/>
          </a:xfrm>
          <a:prstGeom prst="wedgeRoundRectCallout">
            <a:avLst>
              <a:gd name="adj1" fmla="val -84885"/>
              <a:gd name="adj2" fmla="val 48580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badi" panose="020B0604020104020204" pitchFamily="34" charset="0"/>
              </a:rPr>
              <a:t>PhD in Economics from the London School of Economics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345783" y="1991018"/>
            <a:ext cx="5635699" cy="1140236"/>
          </a:xfrm>
          <a:prstGeom prst="wedgeRoundRectCallout">
            <a:avLst>
              <a:gd name="adj1" fmla="val -138835"/>
              <a:gd name="adj2" fmla="val 38040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badi" panose="020B0604020104020204" pitchFamily="34" charset="0"/>
              </a:rPr>
              <a:t>Pioneer in the UK of analyzing government business census data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69267" y="7630118"/>
            <a:ext cx="5635699" cy="1673379"/>
            <a:chOff x="3309219" y="6003168"/>
            <a:chExt cx="3963246" cy="1176786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3309219" y="6003168"/>
              <a:ext cx="3963246" cy="1176786"/>
            </a:xfrm>
            <a:prstGeom prst="wedgeRoundRectCallout">
              <a:avLst>
                <a:gd name="adj1" fmla="val -117511"/>
                <a:gd name="adj2" fmla="val -10067"/>
                <a:gd name="adj3" fmla="val 16667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46">
                  <a:latin typeface="Abadi" panose="020B0604020104020204" pitchFamily="34" charset="0"/>
                </a:rPr>
                <a:t>Windsurfer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2797" y="6169268"/>
              <a:ext cx="1501486" cy="844586"/>
            </a:xfrm>
            <a:prstGeom prst="rect">
              <a:avLst/>
            </a:prstGeom>
          </p:spPr>
        </p:pic>
      </p:grpSp>
      <p:sp>
        <p:nvSpPr>
          <p:cNvPr id="11" name="Rounded Rectangular Callout 10"/>
          <p:cNvSpPr/>
          <p:nvPr/>
        </p:nvSpPr>
        <p:spPr>
          <a:xfrm>
            <a:off x="9259072" y="4805428"/>
            <a:ext cx="3645895" cy="2701626"/>
          </a:xfrm>
          <a:prstGeom prst="wedgeRoundRectCallout">
            <a:avLst>
              <a:gd name="adj1" fmla="val -232533"/>
              <a:gd name="adj2" fmla="val 6670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46">
                <a:latin typeface="Abadi" panose="020B0604020104020204" pitchFamily="34" charset="0"/>
              </a:rPr>
              <a:t>Dad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919" y="4984215"/>
            <a:ext cx="1664343" cy="2219125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326082" y="3665192"/>
            <a:ext cx="5635699" cy="1140236"/>
          </a:xfrm>
          <a:prstGeom prst="wedgeRoundRectCallout">
            <a:avLst>
              <a:gd name="adj1" fmla="val -132193"/>
              <a:gd name="adj2" fmla="val 256008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Abadi" panose="020B0604020104020204" pitchFamily="34" charset="0"/>
              </a:rPr>
              <a:t>Pioneer in using business census data to evaluate climate policy</a:t>
            </a:r>
          </a:p>
        </p:txBody>
      </p:sp>
    </p:spTree>
    <p:extLst>
      <p:ext uri="{BB962C8B-B14F-4D97-AF65-F5344CB8AC3E}">
        <p14:creationId xmlns:p14="http://schemas.microsoft.com/office/powerpoint/2010/main" val="21431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65581" y="473033"/>
            <a:ext cx="9829892" cy="948289"/>
          </a:xfrm>
        </p:spPr>
        <p:txBody>
          <a:bodyPr/>
          <a:lstStyle/>
          <a:p>
            <a:r>
              <a:rPr lang="en-US" sz="4000" dirty="0">
                <a:latin typeface="Abadi" panose="020B0604020104020204" pitchFamily="34" charset="0"/>
              </a:rPr>
              <a:t>Your teaching assistant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774" y="6342927"/>
            <a:ext cx="4482614" cy="2820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CEA141-8101-482D-A997-84A75332B34D}"/>
              </a:ext>
            </a:extLst>
          </p:cNvPr>
          <p:cNvSpPr/>
          <p:nvPr/>
        </p:nvSpPr>
        <p:spPr>
          <a:xfrm>
            <a:off x="3056871" y="4668684"/>
            <a:ext cx="264687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/>
              <a:t>Yuan Hu</a:t>
            </a:r>
          </a:p>
          <a:p>
            <a:r>
              <a:rPr lang="en-GB" sz="2000" b="1" dirty="0"/>
              <a:t>y.hu18@imperial.ac.uk</a:t>
            </a:r>
          </a:p>
        </p:txBody>
      </p:sp>
      <p:pic>
        <p:nvPicPr>
          <p:cNvPr id="6" name="Picture 5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1145CC9D-B3E4-46FA-91B7-4257F2616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871" y="181630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00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65581" y="473033"/>
            <a:ext cx="9829892" cy="948289"/>
          </a:xfrm>
        </p:spPr>
        <p:txBody>
          <a:bodyPr/>
          <a:lstStyle/>
          <a:p>
            <a:r>
              <a:rPr lang="en-US" sz="4800" dirty="0">
                <a:latin typeface="Abadi" panose="020B0604020104020204" pitchFamily="34" charset="0"/>
              </a:rPr>
              <a:t>Assessment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00" y="7181663"/>
            <a:ext cx="2307713" cy="153246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332074" y="7655794"/>
            <a:ext cx="5407294" cy="584202"/>
          </a:xfrm>
          <a:prstGeom prst="wedgeRoundRectCallout">
            <a:avLst>
              <a:gd name="adj1" fmla="val -57487"/>
              <a:gd name="adj2" fmla="val -18948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Abadi" panose="020B0604020104020204" pitchFamily="34" charset="0"/>
              </a:rPr>
              <a:t>Basically we will check if your hands are dirty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65581" y="6835490"/>
            <a:ext cx="262658" cy="69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130027" tIns="65013" rIns="130027" bIns="6501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46">
              <a:latin typeface="Abadi" panose="020B06040201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5CB52A-1FE9-4576-9389-3605FD1D0935}"/>
              </a:ext>
            </a:extLst>
          </p:cNvPr>
          <p:cNvSpPr/>
          <p:nvPr/>
        </p:nvSpPr>
        <p:spPr>
          <a:xfrm>
            <a:off x="514810" y="2129009"/>
            <a:ext cx="12250214" cy="4432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badi" panose="020B0604020104020204" pitchFamily="34" charset="0"/>
              </a:rPr>
              <a:t>5% Participation (on </a:t>
            </a:r>
            <a:r>
              <a:rPr lang="en-GB" dirty="0" err="1">
                <a:latin typeface="Abadi" panose="020B0604020104020204" pitchFamily="34" charset="0"/>
              </a:rPr>
              <a:t>Datathon</a:t>
            </a:r>
            <a:r>
              <a:rPr lang="en-GB" dirty="0">
                <a:latin typeface="Abadi" panose="020B0604020104020204" pitchFamily="34" charset="0"/>
              </a:rPr>
              <a:t> or </a:t>
            </a:r>
            <a:r>
              <a:rPr lang="en-GB" dirty="0" err="1">
                <a:latin typeface="Abadi" panose="020B0604020104020204" pitchFamily="34" charset="0"/>
              </a:rPr>
              <a:t>Insendi</a:t>
            </a:r>
            <a:r>
              <a:rPr lang="en-GB" dirty="0">
                <a:latin typeface="Abadi" panose="020B0604020104020204" pitchFamily="34" charset="0"/>
              </a:rPr>
              <a:t> Forum)</a:t>
            </a:r>
          </a:p>
          <a:p>
            <a:endParaRPr lang="en-GB" dirty="0">
              <a:latin typeface="Abadi" panose="020B0604020104020204" pitchFamily="34" charset="0"/>
            </a:endParaRPr>
          </a:p>
          <a:p>
            <a:r>
              <a:rPr lang="en-GB" dirty="0">
                <a:latin typeface="Abadi" panose="020B0604020104020204" pitchFamily="34" charset="0"/>
              </a:rPr>
              <a:t>60% Assessed exercise. </a:t>
            </a:r>
          </a:p>
          <a:p>
            <a:endParaRPr lang="en-GB" dirty="0">
              <a:latin typeface="Abadi" panose="020B0604020104020204" pitchFamily="34" charset="0"/>
            </a:endParaRPr>
          </a:p>
          <a:p>
            <a:r>
              <a:rPr lang="en-GB" dirty="0">
                <a:latin typeface="Abadi" panose="020B0604020104020204" pitchFamily="34" charset="0"/>
              </a:rPr>
              <a:t>35% Final Group Coursework:</a:t>
            </a:r>
          </a:p>
          <a:p>
            <a:endParaRPr lang="en-GB" dirty="0">
              <a:latin typeface="Abadi" panose="020B06040201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Find question or issue that can be informed by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Find data (at 50 observations)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Conduct analysis providing relevant evidence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Discuss findings appropriately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>
              <a:latin typeface="Abadi" panose="020B0604020104020204" pitchFamily="34" charset="0"/>
            </a:endParaRPr>
          </a:p>
        </p:txBody>
      </p: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BB5B914E-931F-49E9-96F8-C87E96FB9F26}"/>
              </a:ext>
            </a:extLst>
          </p:cNvPr>
          <p:cNvSpPr/>
          <p:nvPr/>
        </p:nvSpPr>
        <p:spPr>
          <a:xfrm>
            <a:off x="8947404" y="4498848"/>
            <a:ext cx="2912364" cy="19385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Will provide further instructions soon</a:t>
            </a: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79EF44AA-B71A-4A9B-83AC-E14D5D658E5B}"/>
              </a:ext>
            </a:extLst>
          </p:cNvPr>
          <p:cNvSpPr/>
          <p:nvPr/>
        </p:nvSpPr>
        <p:spPr>
          <a:xfrm>
            <a:off x="8819886" y="1360611"/>
            <a:ext cx="3945138" cy="19385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Always remember: Genuine Questions are never dumb</a:t>
            </a:r>
          </a:p>
        </p:txBody>
      </p:sp>
    </p:spTree>
    <p:extLst>
      <p:ext uri="{BB962C8B-B14F-4D97-AF65-F5344CB8AC3E}">
        <p14:creationId xmlns:p14="http://schemas.microsoft.com/office/powerpoint/2010/main" val="6377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426C-3CD1-49BE-B28F-7F289D320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plan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196CE1C-7221-49D3-B676-8FBEF73EDEB9}"/>
              </a:ext>
            </a:extLst>
          </p:cNvPr>
          <p:cNvGraphicFramePr>
            <a:graphicFrameLocks noGrp="1"/>
          </p:cNvGraphicFramePr>
          <p:nvPr/>
        </p:nvGraphicFramePr>
        <p:xfrm>
          <a:off x="636642" y="2060126"/>
          <a:ext cx="11987158" cy="5779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298">
                  <a:extLst>
                    <a:ext uri="{9D8B030D-6E8A-4147-A177-3AD203B41FA5}">
                      <a16:colId xmlns:a16="http://schemas.microsoft.com/office/drawing/2014/main" val="3282541951"/>
                    </a:ext>
                  </a:extLst>
                </a:gridCol>
                <a:gridCol w="4625162">
                  <a:extLst>
                    <a:ext uri="{9D8B030D-6E8A-4147-A177-3AD203B41FA5}">
                      <a16:colId xmlns:a16="http://schemas.microsoft.com/office/drawing/2014/main" val="367963231"/>
                    </a:ext>
                  </a:extLst>
                </a:gridCol>
                <a:gridCol w="5797698">
                  <a:extLst>
                    <a:ext uri="{9D8B030D-6E8A-4147-A177-3AD203B41FA5}">
                      <a16:colId xmlns:a16="http://schemas.microsoft.com/office/drawing/2014/main" val="314131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799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Introduction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99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002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Rrrr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Zoom tutorial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744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Visions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709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Testing times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Zoom tutorial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197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6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Multivariate Regressions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Hand in Group Coursework outline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23609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/>
                        <a:t>Break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13002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380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Week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Econometrics for Dummies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002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Zoom tutorial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272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Week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Instrumental 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617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Week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Learning like a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Zoom tutorial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65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Week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Time for 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926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Week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Loose Ends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Zoom tutorial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683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923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62D56D-4EE3-4A3D-AE53-EF1CAC0DC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Guest lecturer </a:t>
            </a:r>
            <a:r>
              <a:rPr lang="en-GB"/>
              <a:t>(tbc)</a:t>
            </a:r>
            <a:endParaRPr lang="en-GB" dirty="0"/>
          </a:p>
        </p:txBody>
      </p:sp>
      <p:pic>
        <p:nvPicPr>
          <p:cNvPr id="7" name="Picture 2" descr="Yves-Alexandre de Montjoye">
            <a:extLst>
              <a:ext uri="{FF2B5EF4-FFF2-40B4-BE49-F238E27FC236}">
                <a16:creationId xmlns:a16="http://schemas.microsoft.com/office/drawing/2014/main" id="{EAAD6711-6844-4A95-8559-6166C14F2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45" y="22973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211DC7-33B2-4080-B64E-9FA40084C825}"/>
              </a:ext>
            </a:extLst>
          </p:cNvPr>
          <p:cNvSpPr/>
          <p:nvPr/>
        </p:nvSpPr>
        <p:spPr>
          <a:xfrm>
            <a:off x="5004470" y="2880548"/>
            <a:ext cx="3121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444444"/>
                </a:solidFill>
                <a:latin typeface="Arial" panose="020B0604020202020204" pitchFamily="34" charset="0"/>
              </a:rPr>
              <a:t>Yves-Alexandre de </a:t>
            </a:r>
            <a:r>
              <a:rPr lang="en-GB" dirty="0" err="1">
                <a:solidFill>
                  <a:srgbClr val="444444"/>
                </a:solidFill>
                <a:latin typeface="Arial" panose="020B0604020202020204" pitchFamily="34" charset="0"/>
              </a:rPr>
              <a:t>Montjoye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8BD36E-352B-4791-8BE7-72B8991DE187}"/>
              </a:ext>
            </a:extLst>
          </p:cNvPr>
          <p:cNvSpPr/>
          <p:nvPr/>
        </p:nvSpPr>
        <p:spPr>
          <a:xfrm>
            <a:off x="5004470" y="3409005"/>
            <a:ext cx="3248005" cy="486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hlinkClick r:id="rId4"/>
              </a:rPr>
              <a:t>www.demontjoye.com</a:t>
            </a:r>
            <a:endParaRPr lang="en-GB" dirty="0">
              <a:hlinkClick r:id="rId4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1B31DA0B-7B6D-4E34-802A-13AC3506E7B2}"/>
              </a:ext>
            </a:extLst>
          </p:cNvPr>
          <p:cNvSpPr/>
          <p:nvPr/>
        </p:nvSpPr>
        <p:spPr>
          <a:xfrm>
            <a:off x="2298792" y="4685567"/>
            <a:ext cx="7121654" cy="1435395"/>
          </a:xfrm>
          <a:prstGeom prst="wedgeRectCallout">
            <a:avLst>
              <a:gd name="adj1" fmla="val -21708"/>
              <a:gd name="adj2" fmla="val -812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Will tell you everything you ever wanted to know about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662627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7F7F5-2456-4424-9418-631FBD6E3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– Data Stories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0A8B6-A129-46B6-883E-660E28C37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78" y="1946677"/>
            <a:ext cx="6338633" cy="461276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4E14F24-2E3F-4A14-B872-EB69B910A2C6}"/>
              </a:ext>
            </a:extLst>
          </p:cNvPr>
          <p:cNvSpPr/>
          <p:nvPr/>
        </p:nvSpPr>
        <p:spPr>
          <a:xfrm>
            <a:off x="1943133" y="7051067"/>
            <a:ext cx="6414057" cy="1508537"/>
          </a:xfrm>
          <a:prstGeom prst="wedgeRoundRectCallout">
            <a:avLst>
              <a:gd name="adj1" fmla="val 21503"/>
              <a:gd name="adj2" fmla="val -138246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46" dirty="0"/>
              <a:t>Converting data into something beautiful</a:t>
            </a:r>
          </a:p>
        </p:txBody>
      </p:sp>
    </p:spTree>
    <p:extLst>
      <p:ext uri="{BB962C8B-B14F-4D97-AF65-F5344CB8AC3E}">
        <p14:creationId xmlns:p14="http://schemas.microsoft.com/office/powerpoint/2010/main" val="1081266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B_PowerpointTemplate_v2">
      <a:dk1>
        <a:srgbClr val="4F535A"/>
      </a:dk1>
      <a:lt1>
        <a:srgbClr val="FFFFFF"/>
      </a:lt1>
      <a:dk2>
        <a:srgbClr val="4F535A"/>
      </a:dk2>
      <a:lt2>
        <a:srgbClr val="ED1941"/>
      </a:lt2>
      <a:accent1>
        <a:srgbClr val="0080C6"/>
      </a:accent1>
      <a:accent2>
        <a:srgbClr val="577C96"/>
      </a:accent2>
      <a:accent3>
        <a:srgbClr val="14B1E7"/>
      </a:accent3>
      <a:accent4>
        <a:srgbClr val="2DBBAA"/>
      </a:accent4>
      <a:accent5>
        <a:srgbClr val="787E83"/>
      </a:accent5>
      <a:accent6>
        <a:srgbClr val="D8E0E6"/>
      </a:accent6>
      <a:hlink>
        <a:srgbClr val="4F535A"/>
      </a:hlink>
      <a:folHlink>
        <a:srgbClr val="4F535A"/>
      </a:folHlink>
    </a:clrScheme>
    <a:fontScheme name="Ralfs favourite">
      <a:majorFont>
        <a:latin typeface="Abadi"/>
        <a:ea typeface=""/>
        <a:cs typeface=""/>
      </a:majorFont>
      <a:minorFont>
        <a:latin typeface="Abad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marL="284400" indent="-284400">
          <a:spcAft>
            <a:spcPts val="500"/>
          </a:spcAft>
          <a:buFont typeface="Arial" charset="0"/>
          <a:buChar char="•"/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2013 Template June 2016.pptx" id="{AF4AD10F-F82D-4741-BCCC-BB2A30134D91}" vid="{CBEE5FA9-142D-4B74-95BE-9F5B6D5150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2054</Words>
  <Application>Microsoft Office PowerPoint</Application>
  <PresentationFormat>Custom</PresentationFormat>
  <Paragraphs>363</Paragraphs>
  <Slides>31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.AppleSystemUIFont</vt:lpstr>
      <vt:lpstr>.HelveticaNeueDeskInterface-Regular</vt:lpstr>
      <vt:lpstr>Abadi</vt:lpstr>
      <vt:lpstr>Arial</vt:lpstr>
      <vt:lpstr>Calibri</vt:lpstr>
      <vt:lpstr>Cambria Math</vt:lpstr>
      <vt:lpstr>Times New Roman</vt:lpstr>
      <vt:lpstr>Wingdings</vt:lpstr>
      <vt:lpstr>Office Theme</vt:lpstr>
      <vt:lpstr>Welcome to Analytics for Business  by Ralf Martin (r.martin@imperial.ac.uk)</vt:lpstr>
      <vt:lpstr>Course objective</vt:lpstr>
      <vt:lpstr>Why should you study for this course?</vt:lpstr>
      <vt:lpstr>Your lecturer</vt:lpstr>
      <vt:lpstr>Your teaching assistant</vt:lpstr>
      <vt:lpstr>Assessment </vt:lpstr>
      <vt:lpstr>The plan</vt:lpstr>
      <vt:lpstr>Guest lecturer (tbc)</vt:lpstr>
      <vt:lpstr>Introduction – Data Stories</vt:lpstr>
      <vt:lpstr>Introduction</vt:lpstr>
      <vt:lpstr>A secret:</vt:lpstr>
      <vt:lpstr>An important tool</vt:lpstr>
      <vt:lpstr>What is a Model?</vt:lpstr>
      <vt:lpstr>For example:</vt:lpstr>
      <vt:lpstr>What’s the Independent’s (our) story?</vt:lpstr>
      <vt:lpstr>What could be the story of the data?</vt:lpstr>
      <vt:lpstr>Another potential data story:</vt:lpstr>
      <vt:lpstr>What is the problem and what could be a solution?</vt:lpstr>
      <vt:lpstr>Randomized Control Trials (RCT)</vt:lpstr>
      <vt:lpstr>Frome arrows to formulas</vt:lpstr>
      <vt:lpstr>Another example: UK xenophobia in the UK</vt:lpstr>
      <vt:lpstr>What data?</vt:lpstr>
      <vt:lpstr>Crime and foreigners</vt:lpstr>
      <vt:lpstr>Adding a trendline = Modelling the data</vt:lpstr>
      <vt:lpstr>To really model the data we need to do a bit more:</vt:lpstr>
      <vt:lpstr>And a bit more: True model driving the data vs estimate</vt:lpstr>
      <vt:lpstr>Reasons for differences between true model and estimated model</vt:lpstr>
      <vt:lpstr>The story of the data?</vt:lpstr>
      <vt:lpstr>Confounding factors in the linear model: Consider population</vt:lpstr>
      <vt:lpstr>Confounding factors in the linear model: Unemployment</vt:lpstr>
      <vt:lpstr>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Martin, Ralf</dc:creator>
  <cp:lastModifiedBy>Martin, Ralf</cp:lastModifiedBy>
  <cp:revision>94</cp:revision>
  <dcterms:created xsi:type="dcterms:W3CDTF">2020-09-13T09:08:16Z</dcterms:created>
  <dcterms:modified xsi:type="dcterms:W3CDTF">2021-09-15T11:26:07Z</dcterms:modified>
</cp:coreProperties>
</file>